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5"/>
  </p:notesMasterIdLst>
  <p:sldIdLst>
    <p:sldId id="256" r:id="rId2"/>
    <p:sldId id="257" r:id="rId3"/>
    <p:sldId id="259" r:id="rId4"/>
    <p:sldId id="264" r:id="rId5"/>
    <p:sldId id="272" r:id="rId6"/>
    <p:sldId id="274" r:id="rId7"/>
    <p:sldId id="275" r:id="rId8"/>
    <p:sldId id="278" r:id="rId9"/>
    <p:sldId id="276" r:id="rId10"/>
    <p:sldId id="281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AA862B77-4F10-455D-9694-C1A0707F290E}">
          <p14:sldIdLst>
            <p14:sldId id="256"/>
            <p14:sldId id="257"/>
          </p14:sldIdLst>
        </p14:section>
        <p14:section name="Sezione senza titolo" id="{6813DD16-4CED-43DB-8652-4C18A2192A3A}">
          <p14:sldIdLst>
            <p14:sldId id="259"/>
            <p14:sldId id="264"/>
            <p14:sldId id="272"/>
            <p14:sldId id="274"/>
            <p14:sldId id="275"/>
            <p14:sldId id="278"/>
            <p14:sldId id="276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5220" autoAdjust="0"/>
  </p:normalViewPr>
  <p:slideViewPr>
    <p:cSldViewPr snapToGrid="0">
      <p:cViewPr varScale="1">
        <p:scale>
          <a:sx n="81" d="100"/>
          <a:sy n="81" d="100"/>
        </p:scale>
        <p:origin x="76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5F453-40FB-4DD9-B536-90A4813DB008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6A015-34DC-4C1E-872A-26AD2B36A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213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0D3-3861-4FF2-AB94-7D20E130CF06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07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0FE4783-CD2E-42C9-93B9-DF5E323382DC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0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F96F7-A0A6-483A-A63B-B872F5199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13" r="9091" b="10617"/>
          <a:stretch/>
        </p:blipFill>
        <p:spPr>
          <a:xfrm>
            <a:off x="0" y="-11"/>
            <a:ext cx="12217138" cy="687214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877A40-1C79-4F5C-AE08-4A423BB03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2"/>
            <a:ext cx="5618020" cy="2802219"/>
          </a:xfrm>
        </p:spPr>
        <p:txBody>
          <a:bodyPr anchor="b">
            <a:normAutofit/>
          </a:bodyPr>
          <a:lstStyle/>
          <a:p>
            <a:pPr algn="l"/>
            <a:r>
              <a:rPr lang="it-IT" sz="4400" dirty="0"/>
              <a:t>MODELLAZIONE AUV</a:t>
            </a:r>
            <a:br>
              <a:rPr lang="it-IT" sz="3800" dirty="0"/>
            </a:br>
            <a:br>
              <a:rPr lang="it-IT" sz="3800" dirty="0"/>
            </a:br>
            <a:r>
              <a:rPr lang="it-IT" sz="3800" dirty="0"/>
              <a:t>Progetto sistemi subacquei</a:t>
            </a:r>
            <a:br>
              <a:rPr lang="it-IT" sz="3800" dirty="0"/>
            </a:br>
            <a:r>
              <a:rPr lang="it-IT" sz="3800" dirty="0"/>
              <a:t>11/06/2020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FA142FD-FDA8-41A7-80E3-E3806024A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25510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 dirty="0"/>
              <a:t>Fabio </a:t>
            </a:r>
            <a:r>
              <a:rPr lang="it-IT" sz="2000" dirty="0" err="1"/>
              <a:t>Polisano</a:t>
            </a:r>
            <a:endParaRPr lang="it-IT" sz="2000" dirty="0"/>
          </a:p>
          <a:p>
            <a:pPr algn="l"/>
            <a:r>
              <a:rPr lang="it-IT" sz="2000" dirty="0"/>
              <a:t>Francesco Lombardi</a:t>
            </a:r>
          </a:p>
          <a:p>
            <a:pPr algn="l"/>
            <a:r>
              <a:rPr lang="it-IT" sz="2000" dirty="0"/>
              <a:t>Paolo Bonifati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648208-B52E-4FC1-9740-CCD52F22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2EC819-1040-4455-9E6F-2FC50258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</a:t>
            </a:fld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0EE7696-D52A-438C-88D6-51EFB842C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76" y="321230"/>
            <a:ext cx="5538054" cy="417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70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893" y="6345520"/>
            <a:ext cx="2743200" cy="365125"/>
          </a:xfrm>
        </p:spPr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860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647294"/>
              </p:ext>
            </p:extLst>
          </p:nvPr>
        </p:nvGraphicFramePr>
        <p:xfrm>
          <a:off x="425569" y="1651788"/>
          <a:ext cx="5249367" cy="2514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631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800868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800868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 rowSpan="2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Yaw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60199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1247480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5937834" y="1224534"/>
            <a:ext cx="19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F0AAFD3-3BCE-496C-9870-CC0277609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411" y="1705544"/>
            <a:ext cx="5046964" cy="246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49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893" y="6345520"/>
            <a:ext cx="2743200" cy="365125"/>
          </a:xfrm>
        </p:spPr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860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040969"/>
              </p:ext>
            </p:extLst>
          </p:nvPr>
        </p:nvGraphicFramePr>
        <p:xfrm>
          <a:off x="425568" y="1651788"/>
          <a:ext cx="6314596" cy="2518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712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04326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721596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612962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Pitch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Costante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918453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Costante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368097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1247480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7157384" y="1247480"/>
            <a:ext cx="198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pic>
        <p:nvPicPr>
          <p:cNvPr id="3" name="Immagine 2" descr="Immagine che contiene interni, mappa, tavolo, portatile&#10;&#10;Descrizione generata automaticamente">
            <a:extLst>
              <a:ext uri="{FF2B5EF4-FFF2-40B4-BE49-F238E27FC236}">
                <a16:creationId xmlns:a16="http://schemas.microsoft.com/office/drawing/2014/main" id="{A4522D87-853A-4C26-B717-FAF64925F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991" y="1651788"/>
            <a:ext cx="4515441" cy="2201278"/>
          </a:xfrm>
          <a:prstGeom prst="rect">
            <a:avLst/>
          </a:prstGeom>
        </p:spPr>
      </p:pic>
      <p:pic>
        <p:nvPicPr>
          <p:cNvPr id="10" name="Immagine 9" descr="Immagine che contiene mappa, testo, sedendo, tavolo&#10;&#10;Descrizione generata automaticamente">
            <a:extLst>
              <a:ext uri="{FF2B5EF4-FFF2-40B4-BE49-F238E27FC236}">
                <a16:creationId xmlns:a16="http://schemas.microsoft.com/office/drawing/2014/main" id="{35728A55-47D8-4C11-8EB9-D2B41DD85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991" y="4144242"/>
            <a:ext cx="4515441" cy="2201278"/>
          </a:xfrm>
          <a:prstGeom prst="rect">
            <a:avLst/>
          </a:prstGeom>
        </p:spPr>
      </p:pic>
      <p:sp>
        <p:nvSpPr>
          <p:cNvPr id="13" name="Parentesi graffa chiusa 12">
            <a:extLst>
              <a:ext uri="{FF2B5EF4-FFF2-40B4-BE49-F238E27FC236}">
                <a16:creationId xmlns:a16="http://schemas.microsoft.com/office/drawing/2014/main" id="{7B65E42C-FB9C-4EBA-A1A4-87F4E755CCDC}"/>
              </a:ext>
            </a:extLst>
          </p:cNvPr>
          <p:cNvSpPr/>
          <p:nvPr/>
        </p:nvSpPr>
        <p:spPr>
          <a:xfrm rot="5400000">
            <a:off x="2517126" y="3794346"/>
            <a:ext cx="212208" cy="13338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5146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893" y="6345520"/>
            <a:ext cx="2743200" cy="365125"/>
          </a:xfrm>
        </p:spPr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860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26595"/>
              </p:ext>
            </p:extLst>
          </p:nvPr>
        </p:nvGraphicFramePr>
        <p:xfrm>
          <a:off x="425568" y="1651788"/>
          <a:ext cx="6314596" cy="159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712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04326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721596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612962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Heave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Gradino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30               0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1247480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7176238" y="1247480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B492D73-8BED-4A5D-9A74-4141E2AEDDF1}"/>
              </a:ext>
            </a:extLst>
          </p:cNvPr>
          <p:cNvCxnSpPr/>
          <p:nvPr/>
        </p:nvCxnSpPr>
        <p:spPr>
          <a:xfrm>
            <a:off x="5756635" y="2771480"/>
            <a:ext cx="339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 descr="Immagine che contiene portatile, tavolo, computer&#10;&#10;Descrizione generata automaticamente">
            <a:extLst>
              <a:ext uri="{FF2B5EF4-FFF2-40B4-BE49-F238E27FC236}">
                <a16:creationId xmlns:a16="http://schemas.microsoft.com/office/drawing/2014/main" id="{8E89FF0A-5B42-4C52-B253-DCB5B0FD1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990" y="4144242"/>
            <a:ext cx="4515442" cy="2201278"/>
          </a:xfrm>
          <a:prstGeom prst="rect">
            <a:avLst/>
          </a:prstGeom>
        </p:spPr>
      </p:pic>
      <p:pic>
        <p:nvPicPr>
          <p:cNvPr id="16" name="Immagine 15" descr="Immagine che contiene portatile, tavolo, computer, scrivania&#10;&#10;Descrizione generata automaticamente">
            <a:extLst>
              <a:ext uri="{FF2B5EF4-FFF2-40B4-BE49-F238E27FC236}">
                <a16:creationId xmlns:a16="http://schemas.microsoft.com/office/drawing/2014/main" id="{391F7009-0FA5-487E-AE21-EACE450BB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988" y="1651788"/>
            <a:ext cx="4515444" cy="220127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C21BF71-2A87-47C6-A476-2F6835DB8FC9}"/>
              </a:ext>
            </a:extLst>
          </p:cNvPr>
          <p:cNvSpPr txBox="1"/>
          <p:nvPr/>
        </p:nvSpPr>
        <p:spPr>
          <a:xfrm>
            <a:off x="7250991" y="3816085"/>
            <a:ext cx="323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(velocità)</a:t>
            </a:r>
          </a:p>
        </p:txBody>
      </p:sp>
    </p:spTree>
    <p:extLst>
      <p:ext uri="{BB962C8B-B14F-4D97-AF65-F5344CB8AC3E}">
        <p14:creationId xmlns:p14="http://schemas.microsoft.com/office/powerpoint/2010/main" val="14277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893" y="6345520"/>
            <a:ext cx="2743200" cy="365125"/>
          </a:xfrm>
        </p:spPr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860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633608"/>
              </p:ext>
            </p:extLst>
          </p:nvPr>
        </p:nvGraphicFramePr>
        <p:xfrm>
          <a:off x="425568" y="1651788"/>
          <a:ext cx="6314596" cy="2844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712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04326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721596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612962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686675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Moto/</a:t>
                      </a: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Velocità  (m/s)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2158123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Corrente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 0.1 </a:t>
                      </a: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0.05 </a:t>
                      </a: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 </a:t>
                      </a: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 </a:t>
                      </a: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 </a:t>
                      </a: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it-IT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1247480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7176239" y="1233961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C21BF71-2A87-47C6-A476-2F6835DB8FC9}"/>
              </a:ext>
            </a:extLst>
          </p:cNvPr>
          <p:cNvSpPr txBox="1"/>
          <p:nvPr/>
        </p:nvSpPr>
        <p:spPr>
          <a:xfrm>
            <a:off x="7250991" y="3816085"/>
            <a:ext cx="323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(velocità)</a:t>
            </a:r>
          </a:p>
        </p:txBody>
      </p:sp>
      <p:pic>
        <p:nvPicPr>
          <p:cNvPr id="13" name="Immagine 1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304857A0-5994-4264-98AF-C18ED549C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990" y="1651788"/>
            <a:ext cx="4515442" cy="2201278"/>
          </a:xfrm>
          <a:prstGeom prst="rect">
            <a:avLst/>
          </a:prstGeom>
        </p:spPr>
      </p:pic>
      <p:pic>
        <p:nvPicPr>
          <p:cNvPr id="15" name="Immagine 1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CAB0720-334A-4B5C-95E6-55EAC0128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988" y="4144241"/>
            <a:ext cx="4515444" cy="2201279"/>
          </a:xfrm>
          <a:prstGeom prst="rect">
            <a:avLst/>
          </a:prstGeom>
        </p:spPr>
      </p:pic>
      <p:sp>
        <p:nvSpPr>
          <p:cNvPr id="2" name="Doppia parentesi quadra 1">
            <a:extLst>
              <a:ext uri="{FF2B5EF4-FFF2-40B4-BE49-F238E27FC236}">
                <a16:creationId xmlns:a16="http://schemas.microsoft.com/office/drawing/2014/main" id="{BF7E02E1-3EBF-4D18-96AD-D45C1BBFEEC5}"/>
              </a:ext>
            </a:extLst>
          </p:cNvPr>
          <p:cNvSpPr/>
          <p:nvPr/>
        </p:nvSpPr>
        <p:spPr>
          <a:xfrm>
            <a:off x="5646650" y="2551150"/>
            <a:ext cx="641023" cy="17557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C2182EE-A0CB-435D-8743-D4C3340C1FB1}"/>
              </a:ext>
            </a:extLst>
          </p:cNvPr>
          <p:cNvCxnSpPr/>
          <p:nvPr/>
        </p:nvCxnSpPr>
        <p:spPr>
          <a:xfrm flipH="1">
            <a:off x="5354425" y="5288437"/>
            <a:ext cx="1338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6A31D6-7C31-4E59-8F10-A7505EA3E4D9}"/>
              </a:ext>
            </a:extLst>
          </p:cNvPr>
          <p:cNvSpPr txBox="1"/>
          <p:nvPr/>
        </p:nvSpPr>
        <p:spPr>
          <a:xfrm>
            <a:off x="3132279" y="4894566"/>
            <a:ext cx="2222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A regime la velocità tende a quella della corrente</a:t>
            </a:r>
          </a:p>
        </p:txBody>
      </p:sp>
    </p:spTree>
    <p:extLst>
      <p:ext uri="{BB962C8B-B14F-4D97-AF65-F5344CB8AC3E}">
        <p14:creationId xmlns:p14="http://schemas.microsoft.com/office/powerpoint/2010/main" val="293317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B43D4A-9B9F-46E7-A1FA-56BB4438E194}"/>
              </a:ext>
            </a:extLst>
          </p:cNvPr>
          <p:cNvSpPr txBox="1"/>
          <p:nvPr/>
        </p:nvSpPr>
        <p:spPr>
          <a:xfrm>
            <a:off x="287000" y="631856"/>
            <a:ext cx="1140780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Modello del veicolo</a:t>
            </a:r>
          </a:p>
          <a:p>
            <a:endParaRPr lang="it-IT" sz="4000" u="sng" dirty="0">
              <a:solidFill>
                <a:schemeClr val="bg1"/>
              </a:solidFill>
            </a:endParaRPr>
          </a:p>
          <a:p>
            <a:endParaRPr lang="it-IT" sz="2400" u="sng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D5F86F-0B83-4229-95AB-44E269B753B9}"/>
              </a:ext>
            </a:extLst>
          </p:cNvPr>
          <p:cNvSpPr txBox="1"/>
          <p:nvPr/>
        </p:nvSpPr>
        <p:spPr>
          <a:xfrm>
            <a:off x="497194" y="1604958"/>
            <a:ext cx="61788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Forma e scelte progettuali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Modellazione dei </a:t>
            </a:r>
            <a:r>
              <a:rPr lang="it-IT" sz="3200" dirty="0" err="1">
                <a:solidFill>
                  <a:schemeClr val="bg1"/>
                </a:solidFill>
              </a:rPr>
              <a:t>thrusters</a:t>
            </a:r>
            <a:endParaRPr lang="it-IT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Modello cinematico e dinamico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bg1"/>
              </a:solidFill>
            </a:endParaRPr>
          </a:p>
          <a:p>
            <a:endParaRPr lang="it-IT" sz="32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6725EAA-2C87-4E20-9E81-094E47FF29DC}"/>
              </a:ext>
            </a:extLst>
          </p:cNvPr>
          <p:cNvSpPr txBox="1"/>
          <p:nvPr/>
        </p:nvSpPr>
        <p:spPr>
          <a:xfrm>
            <a:off x="305853" y="5027095"/>
            <a:ext cx="51239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Risultati</a:t>
            </a:r>
          </a:p>
          <a:p>
            <a:endParaRPr lang="it-IT" sz="4000" u="sng" dirty="0">
              <a:solidFill>
                <a:schemeClr val="bg1"/>
              </a:solidFill>
            </a:endParaRPr>
          </a:p>
          <a:p>
            <a:endParaRPr lang="it-IT" sz="4000" u="sng" dirty="0">
              <a:solidFill>
                <a:schemeClr val="bg1"/>
              </a:solidFill>
            </a:endParaRP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3FD763FD-E869-4130-980F-C0AF9188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E8EB3296-7F12-4216-9EC2-11E1AB1E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</a:t>
            </a:fld>
            <a:endParaRPr lang="en-US"/>
          </a:p>
        </p:txBody>
      </p:sp>
      <p:pic>
        <p:nvPicPr>
          <p:cNvPr id="3" name="Immagine 2" descr="Immagine che contiene abbigliamento, guardando, donna, specchio&#10;&#10;Descrizione generata automaticamente">
            <a:extLst>
              <a:ext uri="{FF2B5EF4-FFF2-40B4-BE49-F238E27FC236}">
                <a16:creationId xmlns:a16="http://schemas.microsoft.com/office/drawing/2014/main" id="{E7B3A04C-E610-4218-8222-C50CAE4DE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60" y="1814690"/>
            <a:ext cx="3484765" cy="199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5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</a:t>
            </a:fld>
            <a:endParaRPr lang="en-US"/>
          </a:p>
        </p:txBody>
      </p:sp>
      <p:pic>
        <p:nvPicPr>
          <p:cNvPr id="10" name="Immagine 9" descr="Immagine che contiene ombrello&#10;&#10;Descrizione generata automaticamente">
            <a:extLst>
              <a:ext uri="{FF2B5EF4-FFF2-40B4-BE49-F238E27FC236}">
                <a16:creationId xmlns:a16="http://schemas.microsoft.com/office/drawing/2014/main" id="{DAC479AF-0200-46B1-938B-DBE9DE600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339" y="1641511"/>
            <a:ext cx="4988738" cy="3616289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3607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Forma e scelte progettuali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90F8AD7-D115-4A9E-9229-A52DE1F1F251}"/>
              </a:ext>
            </a:extLst>
          </p:cNvPr>
          <p:cNvSpPr txBox="1"/>
          <p:nvPr/>
        </p:nvSpPr>
        <p:spPr>
          <a:xfrm>
            <a:off x="233548" y="3215437"/>
            <a:ext cx="58980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solidFill>
                  <a:schemeClr val="bg1"/>
                </a:solidFill>
              </a:rPr>
              <a:t>Obiettivo</a:t>
            </a:r>
            <a:r>
              <a:rPr lang="it-IT" sz="2000" dirty="0">
                <a:solidFill>
                  <a:schemeClr val="bg1"/>
                </a:solidFill>
              </a:rPr>
              <a:t>: </a:t>
            </a:r>
          </a:p>
          <a:p>
            <a:r>
              <a:rPr lang="it-IT" sz="2000" dirty="0">
                <a:solidFill>
                  <a:schemeClr val="bg1"/>
                </a:solidFill>
              </a:rPr>
              <a:t>Veicolo a galleggiabilità leggermente positiva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endParaRPr lang="it-IT" sz="2000" dirty="0">
              <a:solidFill>
                <a:schemeClr val="bg1"/>
              </a:solidFill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Ipotesi</a:t>
            </a:r>
            <a:r>
              <a:rPr lang="it-IT" sz="2000" dirty="0"/>
              <a:t> </a:t>
            </a:r>
            <a:r>
              <a:rPr lang="it-IT" sz="2000" dirty="0">
                <a:solidFill>
                  <a:schemeClr val="bg1"/>
                </a:solidFill>
              </a:rPr>
              <a:t>di densità uniforme</a:t>
            </a:r>
            <a:endParaRPr lang="it-IT" sz="2000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BFCD758-86D5-45F3-A529-60DD49A81879}"/>
              </a:ext>
            </a:extLst>
          </p:cNvPr>
          <p:cNvCxnSpPr>
            <a:cxnSpLocks/>
          </p:cNvCxnSpPr>
          <p:nvPr/>
        </p:nvCxnSpPr>
        <p:spPr>
          <a:xfrm>
            <a:off x="3845901" y="4656162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4B39A02-A56F-41F0-A5D6-1A03E9581E2D}"/>
              </a:ext>
            </a:extLst>
          </p:cNvPr>
          <p:cNvSpPr txBox="1"/>
          <p:nvPr/>
        </p:nvSpPr>
        <p:spPr>
          <a:xfrm>
            <a:off x="4657546" y="4461550"/>
            <a:ext cx="4690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 = b = 0.35m</a:t>
            </a:r>
          </a:p>
          <a:p>
            <a:r>
              <a:rPr lang="it-IT" dirty="0">
                <a:solidFill>
                  <a:schemeClr val="bg1"/>
                </a:solidFill>
              </a:rPr>
              <a:t>c = 0.19m</a:t>
            </a:r>
          </a:p>
          <a:p>
            <a:r>
              <a:rPr lang="it-IT" dirty="0">
                <a:solidFill>
                  <a:schemeClr val="bg1"/>
                </a:solidFill>
              </a:rPr>
              <a:t>V = 0.097m</a:t>
            </a:r>
            <a:r>
              <a:rPr lang="it-IT" baseline="30000" dirty="0">
                <a:solidFill>
                  <a:schemeClr val="bg1"/>
                </a:solidFill>
              </a:rPr>
              <a:t>3</a:t>
            </a:r>
          </a:p>
          <a:p>
            <a:r>
              <a:rPr lang="it-IT" dirty="0">
                <a:solidFill>
                  <a:schemeClr val="bg1"/>
                </a:solidFill>
              </a:rPr>
              <a:t>Densità = 1025kg/m</a:t>
            </a:r>
            <a:r>
              <a:rPr lang="it-IT" baseline="30000" dirty="0">
                <a:solidFill>
                  <a:schemeClr val="bg1"/>
                </a:solidFill>
              </a:rPr>
              <a:t>3</a:t>
            </a:r>
          </a:p>
          <a:p>
            <a:r>
              <a:rPr lang="it-IT" dirty="0">
                <a:solidFill>
                  <a:schemeClr val="bg1"/>
                </a:solidFill>
              </a:rPr>
              <a:t>CG coincidente con centro geometrico</a:t>
            </a:r>
          </a:p>
          <a:p>
            <a:r>
              <a:rPr lang="it-IT" dirty="0">
                <a:solidFill>
                  <a:schemeClr val="bg1"/>
                </a:solidFill>
              </a:rPr>
              <a:t>CB a metà semiasse c 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BEBA648-9836-4104-9A14-B28469F8378A}"/>
              </a:ext>
            </a:extLst>
          </p:cNvPr>
          <p:cNvSpPr txBox="1"/>
          <p:nvPr/>
        </p:nvSpPr>
        <p:spPr>
          <a:xfrm>
            <a:off x="300064" y="1492379"/>
            <a:ext cx="3545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solidFill>
                  <a:schemeClr val="bg1"/>
                </a:solidFill>
              </a:rPr>
              <a:t>Moti e rotazioni principali: </a:t>
            </a:r>
            <a:r>
              <a:rPr lang="it-IT" sz="2000" dirty="0" err="1">
                <a:solidFill>
                  <a:schemeClr val="bg1"/>
                </a:solidFill>
              </a:rPr>
              <a:t>surge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  <a:r>
              <a:rPr lang="it-IT" sz="2000" dirty="0" err="1">
                <a:solidFill>
                  <a:schemeClr val="bg1"/>
                </a:solidFill>
              </a:rPr>
              <a:t>heave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sway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  <a:r>
              <a:rPr lang="it-IT" sz="2000" dirty="0" err="1">
                <a:solidFill>
                  <a:schemeClr val="bg1"/>
                </a:solidFill>
              </a:rPr>
              <a:t>yaw</a:t>
            </a:r>
            <a:endParaRPr lang="it-IT" sz="2000" dirty="0">
              <a:solidFill>
                <a:schemeClr val="bg1"/>
              </a:solidFill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BC7D0F7-A826-471B-ABF4-64AD4B8BB9DA}"/>
              </a:ext>
            </a:extLst>
          </p:cNvPr>
          <p:cNvCxnSpPr>
            <a:cxnSpLocks/>
          </p:cNvCxnSpPr>
          <p:nvPr/>
        </p:nvCxnSpPr>
        <p:spPr>
          <a:xfrm>
            <a:off x="3892485" y="1961833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80C24DD-7A92-49DB-8E27-3FBDFC98C1D1}"/>
              </a:ext>
            </a:extLst>
          </p:cNvPr>
          <p:cNvSpPr txBox="1"/>
          <p:nvPr/>
        </p:nvSpPr>
        <p:spPr>
          <a:xfrm>
            <a:off x="4963997" y="1738600"/>
            <a:ext cx="226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Ellissoide oblato</a:t>
            </a:r>
          </a:p>
        </p:txBody>
      </p:sp>
      <p:pic>
        <p:nvPicPr>
          <p:cNvPr id="13" name="Immagine 12" descr="Immagine che contiene uomo, abbigliamento, guardando, nero&#10;&#10;Descrizione generata automaticamente">
            <a:extLst>
              <a:ext uri="{FF2B5EF4-FFF2-40B4-BE49-F238E27FC236}">
                <a16:creationId xmlns:a16="http://schemas.microsoft.com/office/drawing/2014/main" id="{D27DC1B3-7368-4EE6-B949-DE998229F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381" y="3264193"/>
            <a:ext cx="1035958" cy="766852"/>
          </a:xfrm>
          <a:prstGeom prst="rect">
            <a:avLst/>
          </a:prstGeom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B9176CF-0CB9-4006-A364-8F354776DBB9}"/>
              </a:ext>
            </a:extLst>
          </p:cNvPr>
          <p:cNvCxnSpPr>
            <a:cxnSpLocks/>
          </p:cNvCxnSpPr>
          <p:nvPr/>
        </p:nvCxnSpPr>
        <p:spPr>
          <a:xfrm>
            <a:off x="5687041" y="3758208"/>
            <a:ext cx="324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37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3607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Forma e scelte progettuali</a:t>
            </a:r>
          </a:p>
        </p:txBody>
      </p:sp>
      <p:pic>
        <p:nvPicPr>
          <p:cNvPr id="20" name="Immagine 19" descr="Immagine che contiene sedendo, tavolo, acqua, verde&#10;&#10;Descrizione generata automaticamente">
            <a:extLst>
              <a:ext uri="{FF2B5EF4-FFF2-40B4-BE49-F238E27FC236}">
                <a16:creationId xmlns:a16="http://schemas.microsoft.com/office/drawing/2014/main" id="{8B4A4CD9-112F-4A68-93E2-F46038A04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16" y="3771125"/>
            <a:ext cx="3594643" cy="2387600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504B110-FFA5-4AD5-B086-B96C9DC7C002}"/>
              </a:ext>
            </a:extLst>
          </p:cNvPr>
          <p:cNvSpPr txBox="1"/>
          <p:nvPr/>
        </p:nvSpPr>
        <p:spPr>
          <a:xfrm>
            <a:off x="4610452" y="3696976"/>
            <a:ext cx="42735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Disposizione </a:t>
            </a:r>
            <a:r>
              <a:rPr lang="it-IT" dirty="0" err="1">
                <a:solidFill>
                  <a:schemeClr val="bg1"/>
                </a:solidFill>
              </a:rPr>
              <a:t>thrusters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(0 -0.25 0)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(0 0.25 0)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(-0.25 0 0)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(0.25 0 0)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(-0.15 -0.15 0)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(-0.15 0.15 0)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(0.15 0 0).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5" name="Immagine 2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763C589D-2564-43C0-BF21-7DD28C775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28" y="1313986"/>
            <a:ext cx="4596174" cy="4576103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B57EF9B-EDA8-47DD-B42C-3424751A3F88}"/>
              </a:ext>
            </a:extLst>
          </p:cNvPr>
          <p:cNvSpPr txBox="1"/>
          <p:nvPr/>
        </p:nvSpPr>
        <p:spPr>
          <a:xfrm>
            <a:off x="632160" y="1405650"/>
            <a:ext cx="47882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</a:rPr>
              <a:t>Criteri di scelta per la disposizione dei </a:t>
            </a:r>
            <a:r>
              <a:rPr lang="it-IT" i="1" dirty="0" err="1">
                <a:solidFill>
                  <a:schemeClr val="bg1"/>
                </a:solidFill>
              </a:rPr>
              <a:t>thrusters</a:t>
            </a:r>
            <a:r>
              <a:rPr lang="it-IT" i="1" dirty="0">
                <a:solidFill>
                  <a:schemeClr val="bg1"/>
                </a:solidFill>
              </a:rPr>
              <a:t>:</a:t>
            </a:r>
          </a:p>
          <a:p>
            <a:endParaRPr lang="it-IT" i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Attuare moti di </a:t>
            </a:r>
            <a:r>
              <a:rPr lang="it-IT" dirty="0" err="1">
                <a:solidFill>
                  <a:schemeClr val="bg1"/>
                </a:solidFill>
              </a:rPr>
              <a:t>surge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sway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heave</a:t>
            </a:r>
            <a:r>
              <a:rPr lang="it-IT" dirty="0">
                <a:solidFill>
                  <a:schemeClr val="bg1"/>
                </a:solidFill>
              </a:rPr>
              <a:t> e rotazione di </a:t>
            </a:r>
            <a:r>
              <a:rPr lang="it-IT" dirty="0" err="1">
                <a:solidFill>
                  <a:schemeClr val="bg1"/>
                </a:solidFill>
              </a:rPr>
              <a:t>yaw</a:t>
            </a:r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Stabilizzare staticamente pitch e </a:t>
            </a:r>
            <a:r>
              <a:rPr lang="it-IT" dirty="0" err="1">
                <a:solidFill>
                  <a:schemeClr val="bg1"/>
                </a:solidFill>
              </a:rPr>
              <a:t>roll</a:t>
            </a:r>
            <a:r>
              <a:rPr lang="it-IT" dirty="0">
                <a:solidFill>
                  <a:schemeClr val="bg1"/>
                </a:solidFill>
              </a:rPr>
              <a:t> per eventuali disturbi</a:t>
            </a:r>
          </a:p>
        </p:txBody>
      </p:sp>
    </p:spTree>
    <p:extLst>
      <p:ext uri="{BB962C8B-B14F-4D97-AF65-F5344CB8AC3E}">
        <p14:creationId xmlns:p14="http://schemas.microsoft.com/office/powerpoint/2010/main" val="207667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893" y="6345520"/>
            <a:ext cx="2743200" cy="365125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452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Modellazione dei </a:t>
            </a:r>
            <a:r>
              <a:rPr lang="it-IT" sz="3200" dirty="0" err="1">
                <a:solidFill>
                  <a:schemeClr val="bg1"/>
                </a:solidFill>
              </a:rPr>
              <a:t>thrusters</a:t>
            </a:r>
            <a:endParaRPr lang="it-IT" sz="3200" dirty="0">
              <a:solidFill>
                <a:schemeClr val="bg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615C7E3-A432-4C70-B00B-A3E3D7AE24C8}"/>
              </a:ext>
            </a:extLst>
          </p:cNvPr>
          <p:cNvSpPr/>
          <p:nvPr/>
        </p:nvSpPr>
        <p:spPr>
          <a:xfrm>
            <a:off x="4867750" y="1358521"/>
            <a:ext cx="1421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ν</a:t>
            </a:r>
            <a:r>
              <a:rPr lang="it-IT" sz="2400" baseline="-25000" dirty="0" err="1">
                <a:solidFill>
                  <a:schemeClr val="bg1"/>
                </a:solidFill>
              </a:rPr>
              <a:t>r</a:t>
            </a:r>
            <a:r>
              <a:rPr lang="it-IT" sz="2400" dirty="0">
                <a:solidFill>
                  <a:schemeClr val="bg1"/>
                </a:solidFill>
              </a:rPr>
              <a:t> =ν−</a:t>
            </a:r>
            <a:r>
              <a:rPr lang="it-IT" sz="2400" dirty="0" err="1">
                <a:solidFill>
                  <a:schemeClr val="bg1"/>
                </a:solidFill>
              </a:rPr>
              <a:t>ν</a:t>
            </a:r>
            <a:r>
              <a:rPr lang="it-IT" sz="2400" baseline="-25000" dirty="0" err="1">
                <a:solidFill>
                  <a:schemeClr val="bg1"/>
                </a:solidFill>
              </a:rPr>
              <a:t>c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A5E9FEF-0A00-435A-BCC4-5D21C6408F4C}"/>
              </a:ext>
            </a:extLst>
          </p:cNvPr>
          <p:cNvSpPr/>
          <p:nvPr/>
        </p:nvSpPr>
        <p:spPr>
          <a:xfrm>
            <a:off x="7154467" y="2578159"/>
            <a:ext cx="2605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ν</a:t>
            </a:r>
            <a:r>
              <a:rPr lang="it-IT" sz="2400" baseline="-25000" dirty="0" err="1">
                <a:solidFill>
                  <a:schemeClr val="bg1"/>
                </a:solidFill>
              </a:rPr>
              <a:t>i</a:t>
            </a:r>
            <a:r>
              <a:rPr lang="it-IT" sz="2400" dirty="0">
                <a:solidFill>
                  <a:schemeClr val="bg1"/>
                </a:solidFill>
              </a:rPr>
              <a:t> = (ν</a:t>
            </a:r>
            <a:r>
              <a:rPr lang="it-IT" sz="2400" baseline="-25000" dirty="0">
                <a:solidFill>
                  <a:schemeClr val="bg1"/>
                </a:solidFill>
              </a:rPr>
              <a:t>r1</a:t>
            </a:r>
            <a:r>
              <a:rPr lang="it-IT" sz="2400" dirty="0">
                <a:solidFill>
                  <a:schemeClr val="bg1"/>
                </a:solidFill>
              </a:rPr>
              <a:t>+ν</a:t>
            </a:r>
            <a:r>
              <a:rPr lang="it-IT" sz="2400" baseline="-25000" dirty="0">
                <a:solidFill>
                  <a:schemeClr val="bg1"/>
                </a:solidFill>
              </a:rPr>
              <a:t>r2</a:t>
            </a:r>
            <a:r>
              <a:rPr lang="it-IT" sz="2400" dirty="0">
                <a:solidFill>
                  <a:schemeClr val="bg1"/>
                </a:solidFill>
              </a:rPr>
              <a:t>×pi)</a:t>
            </a:r>
            <a:r>
              <a:rPr lang="it-IT" sz="2400" baseline="30000" dirty="0" err="1">
                <a:solidFill>
                  <a:schemeClr val="bg1"/>
                </a:solidFill>
              </a:rPr>
              <a:t>T</a:t>
            </a:r>
            <a:r>
              <a:rPr lang="it-IT" sz="2400" dirty="0" err="1">
                <a:solidFill>
                  <a:schemeClr val="bg1"/>
                </a:solidFill>
              </a:rPr>
              <a:t>t</a:t>
            </a:r>
            <a:r>
              <a:rPr lang="it-IT" sz="2400" baseline="-25000" dirty="0" err="1">
                <a:solidFill>
                  <a:schemeClr val="bg1"/>
                </a:solidFill>
              </a:rPr>
              <a:t>i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31828CB-DB02-49D2-87EC-E937BADB4214}"/>
              </a:ext>
            </a:extLst>
          </p:cNvPr>
          <p:cNvSpPr/>
          <p:nvPr/>
        </p:nvSpPr>
        <p:spPr>
          <a:xfrm>
            <a:off x="6853046" y="5122351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el-GR" dirty="0">
                <a:solidFill>
                  <a:schemeClr val="bg1"/>
                </a:solidFill>
              </a:rPr>
              <a:t>τ</a:t>
            </a:r>
            <a:r>
              <a:rPr lang="it-IT" dirty="0">
                <a:solidFill>
                  <a:schemeClr val="bg1"/>
                </a:solidFill>
              </a:rPr>
              <a:t> =     B</a:t>
            </a:r>
            <a:r>
              <a:rPr lang="it-IT" baseline="-25000" dirty="0">
                <a:solidFill>
                  <a:schemeClr val="bg1"/>
                </a:solidFill>
              </a:rPr>
              <a:t>1</a:t>
            </a:r>
            <a:r>
              <a:rPr lang="it-IT" dirty="0">
                <a:solidFill>
                  <a:schemeClr val="bg1"/>
                </a:solidFill>
              </a:rPr>
              <a:t> B</a:t>
            </a:r>
            <a:r>
              <a:rPr lang="it-IT" baseline="-25000" dirty="0">
                <a:solidFill>
                  <a:schemeClr val="bg1"/>
                </a:solidFill>
              </a:rPr>
              <a:t>2</a:t>
            </a:r>
            <a:r>
              <a:rPr lang="it-IT" dirty="0">
                <a:solidFill>
                  <a:schemeClr val="bg1"/>
                </a:solidFill>
              </a:rPr>
              <a:t> B</a:t>
            </a:r>
            <a:r>
              <a:rPr lang="it-IT" baseline="-25000" dirty="0">
                <a:solidFill>
                  <a:schemeClr val="bg1"/>
                </a:solidFill>
              </a:rPr>
              <a:t>3</a:t>
            </a:r>
            <a:r>
              <a:rPr lang="it-IT" dirty="0">
                <a:solidFill>
                  <a:schemeClr val="bg1"/>
                </a:solidFill>
              </a:rPr>
              <a:t> B</a:t>
            </a:r>
            <a:r>
              <a:rPr lang="it-IT" baseline="-25000" dirty="0">
                <a:solidFill>
                  <a:schemeClr val="bg1"/>
                </a:solidFill>
              </a:rPr>
              <a:t>4</a:t>
            </a:r>
            <a:r>
              <a:rPr lang="it-IT" dirty="0">
                <a:solidFill>
                  <a:schemeClr val="bg1"/>
                </a:solidFill>
              </a:rPr>
              <a:t> B</a:t>
            </a:r>
            <a:r>
              <a:rPr lang="it-IT" baseline="-25000" dirty="0">
                <a:solidFill>
                  <a:schemeClr val="bg1"/>
                </a:solidFill>
              </a:rPr>
              <a:t>5</a:t>
            </a:r>
            <a:r>
              <a:rPr lang="it-IT" dirty="0">
                <a:solidFill>
                  <a:schemeClr val="bg1"/>
                </a:solidFill>
              </a:rPr>
              <a:t> B</a:t>
            </a:r>
            <a:r>
              <a:rPr lang="it-IT" baseline="-25000" dirty="0">
                <a:solidFill>
                  <a:schemeClr val="bg1"/>
                </a:solidFill>
              </a:rPr>
              <a:t>6</a:t>
            </a:r>
            <a:r>
              <a:rPr lang="it-IT" dirty="0">
                <a:solidFill>
                  <a:schemeClr val="bg1"/>
                </a:solidFill>
              </a:rPr>
              <a:t> B</a:t>
            </a:r>
            <a:r>
              <a:rPr lang="it-IT" baseline="-25000" dirty="0">
                <a:solidFill>
                  <a:schemeClr val="bg1"/>
                </a:solidFill>
              </a:rPr>
              <a:t>7</a:t>
            </a:r>
            <a:r>
              <a:rPr lang="it-IT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844340A-192C-4D72-9AD0-DB2B6DF742AB}"/>
              </a:ext>
            </a:extLst>
          </p:cNvPr>
          <p:cNvSpPr txBox="1"/>
          <p:nvPr/>
        </p:nvSpPr>
        <p:spPr>
          <a:xfrm>
            <a:off x="1027886" y="1358520"/>
            <a:ext cx="238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Modello a corrente costante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13878C2-4FAD-43DB-BAC2-3246DCD0E82A}"/>
              </a:ext>
            </a:extLst>
          </p:cNvPr>
          <p:cNvSpPr txBox="1"/>
          <p:nvPr/>
        </p:nvSpPr>
        <p:spPr>
          <a:xfrm>
            <a:off x="1023173" y="2772175"/>
            <a:ext cx="5452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Ingressi di ogni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Velocità di rotazione delle eliche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Componente v</a:t>
            </a:r>
            <a:r>
              <a:rPr lang="it-IT" baseline="-25000" dirty="0">
                <a:solidFill>
                  <a:schemeClr val="bg1"/>
                </a:solidFill>
              </a:rPr>
              <a:t>i</a:t>
            </a:r>
            <a:r>
              <a:rPr lang="it-IT" dirty="0">
                <a:solidFill>
                  <a:schemeClr val="bg1"/>
                </a:solidFill>
              </a:rPr>
              <a:t> di </a:t>
            </a:r>
            <a:r>
              <a:rPr lang="it-IT" dirty="0" err="1">
                <a:solidFill>
                  <a:schemeClr val="bg1"/>
                </a:solidFill>
              </a:rPr>
              <a:t>v</a:t>
            </a:r>
            <a:r>
              <a:rPr lang="it-IT" baseline="-25000" dirty="0" err="1">
                <a:solidFill>
                  <a:schemeClr val="bg1"/>
                </a:solidFill>
              </a:rPr>
              <a:t>r</a:t>
            </a:r>
            <a:r>
              <a:rPr lang="it-IT" dirty="0">
                <a:solidFill>
                  <a:schemeClr val="bg1"/>
                </a:solidFill>
              </a:rPr>
              <a:t> relativa al singolo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C25BA11-19A5-40A5-A3D8-6257A4C5F8DC}"/>
              </a:ext>
            </a:extLst>
          </p:cNvPr>
          <p:cNvSpPr/>
          <p:nvPr/>
        </p:nvSpPr>
        <p:spPr>
          <a:xfrm>
            <a:off x="9747699" y="4420957"/>
            <a:ext cx="46358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</a:t>
            </a:r>
            <a:r>
              <a:rPr lang="it-IT" baseline="-25000" dirty="0">
                <a:solidFill>
                  <a:schemeClr val="bg1"/>
                </a:solidFill>
              </a:rPr>
              <a:t>1</a:t>
            </a:r>
          </a:p>
          <a:p>
            <a:r>
              <a:rPr lang="it-IT" dirty="0">
                <a:solidFill>
                  <a:schemeClr val="bg1"/>
                </a:solidFill>
              </a:rPr>
              <a:t>T</a:t>
            </a:r>
            <a:r>
              <a:rPr lang="it-IT" baseline="-25000" dirty="0">
                <a:solidFill>
                  <a:schemeClr val="bg1"/>
                </a:solidFill>
              </a:rPr>
              <a:t>2</a:t>
            </a:r>
            <a:r>
              <a:rPr lang="it-IT" dirty="0">
                <a:solidFill>
                  <a:schemeClr val="bg1"/>
                </a:solidFill>
              </a:rPr>
              <a:t> </a:t>
            </a:r>
          </a:p>
          <a:p>
            <a:r>
              <a:rPr lang="it-IT" dirty="0">
                <a:solidFill>
                  <a:schemeClr val="bg1"/>
                </a:solidFill>
              </a:rPr>
              <a:t>T</a:t>
            </a:r>
            <a:r>
              <a:rPr lang="it-IT" baseline="-25000" dirty="0">
                <a:solidFill>
                  <a:schemeClr val="bg1"/>
                </a:solidFill>
              </a:rPr>
              <a:t>3</a:t>
            </a:r>
            <a:r>
              <a:rPr lang="it-IT" dirty="0">
                <a:solidFill>
                  <a:schemeClr val="bg1"/>
                </a:solidFill>
              </a:rPr>
              <a:t> </a:t>
            </a:r>
          </a:p>
          <a:p>
            <a:r>
              <a:rPr lang="it-IT" dirty="0">
                <a:solidFill>
                  <a:schemeClr val="bg1"/>
                </a:solidFill>
              </a:rPr>
              <a:t>T</a:t>
            </a:r>
            <a:r>
              <a:rPr lang="it-IT" baseline="-25000" dirty="0">
                <a:solidFill>
                  <a:schemeClr val="bg1"/>
                </a:solidFill>
              </a:rPr>
              <a:t>4</a:t>
            </a:r>
            <a:r>
              <a:rPr lang="it-IT" dirty="0">
                <a:solidFill>
                  <a:schemeClr val="bg1"/>
                </a:solidFill>
              </a:rPr>
              <a:t> </a:t>
            </a:r>
          </a:p>
          <a:p>
            <a:r>
              <a:rPr lang="it-IT" dirty="0">
                <a:solidFill>
                  <a:schemeClr val="bg1"/>
                </a:solidFill>
              </a:rPr>
              <a:t>T</a:t>
            </a:r>
            <a:r>
              <a:rPr lang="it-IT" baseline="-25000" dirty="0">
                <a:solidFill>
                  <a:schemeClr val="bg1"/>
                </a:solidFill>
              </a:rPr>
              <a:t>5</a:t>
            </a:r>
          </a:p>
          <a:p>
            <a:r>
              <a:rPr lang="it-IT" dirty="0">
                <a:solidFill>
                  <a:schemeClr val="bg1"/>
                </a:solidFill>
              </a:rPr>
              <a:t>T</a:t>
            </a:r>
            <a:r>
              <a:rPr lang="it-IT" baseline="-25000" dirty="0">
                <a:solidFill>
                  <a:schemeClr val="bg1"/>
                </a:solidFill>
              </a:rPr>
              <a:t>6</a:t>
            </a:r>
          </a:p>
          <a:p>
            <a:r>
              <a:rPr lang="it-IT" dirty="0">
                <a:solidFill>
                  <a:schemeClr val="bg1"/>
                </a:solidFill>
              </a:rPr>
              <a:t>T</a:t>
            </a:r>
            <a:r>
              <a:rPr lang="it-IT" baseline="-25000" dirty="0">
                <a:solidFill>
                  <a:schemeClr val="bg1"/>
                </a:solidFill>
              </a:rPr>
              <a:t>7</a:t>
            </a:r>
            <a:endParaRPr lang="it-IT" baseline="-25000" dirty="0"/>
          </a:p>
        </p:txBody>
      </p:sp>
      <p:sp>
        <p:nvSpPr>
          <p:cNvPr id="17" name="Parentesi quadra aperta 16">
            <a:extLst>
              <a:ext uri="{FF2B5EF4-FFF2-40B4-BE49-F238E27FC236}">
                <a16:creationId xmlns:a16="http://schemas.microsoft.com/office/drawing/2014/main" id="{41E177A8-A821-4E11-A90E-1CED3489AC6E}"/>
              </a:ext>
            </a:extLst>
          </p:cNvPr>
          <p:cNvSpPr/>
          <p:nvPr/>
        </p:nvSpPr>
        <p:spPr>
          <a:xfrm>
            <a:off x="9751534" y="4420957"/>
            <a:ext cx="145205" cy="203132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Parentesi quadra aperta 17">
            <a:extLst>
              <a:ext uri="{FF2B5EF4-FFF2-40B4-BE49-F238E27FC236}">
                <a16:creationId xmlns:a16="http://schemas.microsoft.com/office/drawing/2014/main" id="{93C78A19-B455-4146-976F-A06DB73795A7}"/>
              </a:ext>
            </a:extLst>
          </p:cNvPr>
          <p:cNvSpPr/>
          <p:nvPr/>
        </p:nvSpPr>
        <p:spPr>
          <a:xfrm rot="10800000">
            <a:off x="10002942" y="4420957"/>
            <a:ext cx="145205" cy="203132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Parentesi quadra aperta 18">
            <a:extLst>
              <a:ext uri="{FF2B5EF4-FFF2-40B4-BE49-F238E27FC236}">
                <a16:creationId xmlns:a16="http://schemas.microsoft.com/office/drawing/2014/main" id="{17F05DF1-C7CA-4E4A-8B1B-89380580A26B}"/>
              </a:ext>
            </a:extLst>
          </p:cNvPr>
          <p:cNvSpPr/>
          <p:nvPr/>
        </p:nvSpPr>
        <p:spPr>
          <a:xfrm>
            <a:off x="7455825" y="5122351"/>
            <a:ext cx="99487" cy="351633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Parentesi quadra aperta 20">
            <a:extLst>
              <a:ext uri="{FF2B5EF4-FFF2-40B4-BE49-F238E27FC236}">
                <a16:creationId xmlns:a16="http://schemas.microsoft.com/office/drawing/2014/main" id="{5ADB82E5-B2C3-49A1-B4AF-0F7E78F9E71B}"/>
              </a:ext>
            </a:extLst>
          </p:cNvPr>
          <p:cNvSpPr/>
          <p:nvPr/>
        </p:nvSpPr>
        <p:spPr>
          <a:xfrm rot="10800000">
            <a:off x="9567015" y="5122351"/>
            <a:ext cx="99487" cy="351633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F47B209-93FB-4A49-B968-C5454DA7FA1D}"/>
              </a:ext>
            </a:extLst>
          </p:cNvPr>
          <p:cNvSpPr/>
          <p:nvPr/>
        </p:nvSpPr>
        <p:spPr>
          <a:xfrm>
            <a:off x="1140437" y="4983851"/>
            <a:ext cx="3732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Contributo della spinta di ciascun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sulle τ agenti sul veicolo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325F98F5-59FE-43FD-B086-0D38A0F1B0BD}"/>
              </a:ext>
            </a:extLst>
          </p:cNvPr>
          <p:cNvCxnSpPr>
            <a:cxnSpLocks/>
          </p:cNvCxnSpPr>
          <p:nvPr/>
        </p:nvCxnSpPr>
        <p:spPr>
          <a:xfrm>
            <a:off x="5559976" y="5339537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>
            <a:extLst>
              <a:ext uri="{FF2B5EF4-FFF2-40B4-BE49-F238E27FC236}">
                <a16:creationId xmlns:a16="http://schemas.microsoft.com/office/drawing/2014/main" id="{4B01D95A-3D16-43D0-B8D7-7476130DD825}"/>
              </a:ext>
            </a:extLst>
          </p:cNvPr>
          <p:cNvSpPr/>
          <p:nvPr/>
        </p:nvSpPr>
        <p:spPr>
          <a:xfrm>
            <a:off x="6716987" y="6008411"/>
            <a:ext cx="1037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Bi = 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A98AA87-D720-49E6-9F08-77F8ED2FCEC3}"/>
              </a:ext>
            </a:extLst>
          </p:cNvPr>
          <p:cNvSpPr txBox="1"/>
          <p:nvPr/>
        </p:nvSpPr>
        <p:spPr>
          <a:xfrm>
            <a:off x="7407103" y="5804954"/>
            <a:ext cx="1130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 t</a:t>
            </a:r>
            <a:r>
              <a:rPr lang="it-IT" baseline="-25000" dirty="0">
                <a:solidFill>
                  <a:schemeClr val="bg1"/>
                </a:solidFill>
              </a:rPr>
              <a:t>i</a:t>
            </a:r>
          </a:p>
          <a:p>
            <a:pPr algn="ctr"/>
            <a:r>
              <a:rPr lang="it-IT" dirty="0" err="1">
                <a:solidFill>
                  <a:schemeClr val="bg1"/>
                </a:solidFill>
              </a:rPr>
              <a:t>p</a:t>
            </a:r>
            <a:r>
              <a:rPr lang="it-IT" baseline="-25000" dirty="0" err="1">
                <a:solidFill>
                  <a:schemeClr val="bg1"/>
                </a:solidFill>
              </a:rPr>
              <a:t>i</a:t>
            </a:r>
            <a:r>
              <a:rPr lang="it-IT" dirty="0">
                <a:solidFill>
                  <a:schemeClr val="bg1"/>
                </a:solidFill>
              </a:rPr>
              <a:t> × t</a:t>
            </a:r>
            <a:r>
              <a:rPr lang="it-IT" baseline="-25000" dirty="0">
                <a:solidFill>
                  <a:schemeClr val="bg1"/>
                </a:solidFill>
              </a:rPr>
              <a:t>i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9" name="Parentesi quadra aperta 28">
            <a:extLst>
              <a:ext uri="{FF2B5EF4-FFF2-40B4-BE49-F238E27FC236}">
                <a16:creationId xmlns:a16="http://schemas.microsoft.com/office/drawing/2014/main" id="{E127D252-14BA-4385-91A4-07F610828F9E}"/>
              </a:ext>
            </a:extLst>
          </p:cNvPr>
          <p:cNvSpPr/>
          <p:nvPr/>
        </p:nvSpPr>
        <p:spPr>
          <a:xfrm>
            <a:off x="7604117" y="5815159"/>
            <a:ext cx="150221" cy="646330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sp>
        <p:nvSpPr>
          <p:cNvPr id="30" name="Parentesi quadra aperta 29">
            <a:extLst>
              <a:ext uri="{FF2B5EF4-FFF2-40B4-BE49-F238E27FC236}">
                <a16:creationId xmlns:a16="http://schemas.microsoft.com/office/drawing/2014/main" id="{5B9CC570-0004-4DE7-95E5-7703CBADB919}"/>
              </a:ext>
            </a:extLst>
          </p:cNvPr>
          <p:cNvSpPr/>
          <p:nvPr/>
        </p:nvSpPr>
        <p:spPr>
          <a:xfrm rot="10800000">
            <a:off x="8206112" y="5815159"/>
            <a:ext cx="150221" cy="646330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F12DC7E-58B6-43F3-8D67-045B52DEBAA6}"/>
              </a:ext>
            </a:extLst>
          </p:cNvPr>
          <p:cNvCxnSpPr>
            <a:cxnSpLocks/>
          </p:cNvCxnSpPr>
          <p:nvPr/>
        </p:nvCxnSpPr>
        <p:spPr>
          <a:xfrm>
            <a:off x="5055625" y="1820186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6E65A37-2B19-4494-9A2B-BB0B0039473D}"/>
              </a:ext>
            </a:extLst>
          </p:cNvPr>
          <p:cNvCxnSpPr>
            <a:cxnSpLocks/>
          </p:cNvCxnSpPr>
          <p:nvPr/>
        </p:nvCxnSpPr>
        <p:spPr>
          <a:xfrm>
            <a:off x="5952742" y="1820186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F89F4BA4-40A1-495D-82B5-73CDDC524DB8}"/>
              </a:ext>
            </a:extLst>
          </p:cNvPr>
          <p:cNvCxnSpPr>
            <a:cxnSpLocks/>
          </p:cNvCxnSpPr>
          <p:nvPr/>
        </p:nvCxnSpPr>
        <p:spPr>
          <a:xfrm>
            <a:off x="9678470" y="2944909"/>
            <a:ext cx="289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35596349-530A-4A26-ADEE-624A56112E74}"/>
              </a:ext>
            </a:extLst>
          </p:cNvPr>
          <p:cNvCxnSpPr>
            <a:cxnSpLocks/>
          </p:cNvCxnSpPr>
          <p:nvPr/>
        </p:nvCxnSpPr>
        <p:spPr>
          <a:xfrm>
            <a:off x="8603216" y="3018480"/>
            <a:ext cx="0" cy="69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04937D2-78B6-45DE-9CD2-7CAC925D6289}"/>
              </a:ext>
            </a:extLst>
          </p:cNvPr>
          <p:cNvCxnSpPr>
            <a:cxnSpLocks/>
          </p:cNvCxnSpPr>
          <p:nvPr/>
        </p:nvCxnSpPr>
        <p:spPr>
          <a:xfrm>
            <a:off x="9079194" y="3018480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D80894B-D590-4B81-903E-45B8C0F22100}"/>
              </a:ext>
            </a:extLst>
          </p:cNvPr>
          <p:cNvCxnSpPr>
            <a:cxnSpLocks/>
          </p:cNvCxnSpPr>
          <p:nvPr/>
        </p:nvCxnSpPr>
        <p:spPr>
          <a:xfrm>
            <a:off x="8052350" y="3018480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D609C3E-3179-4C58-88EB-A2922A14B627}"/>
              </a:ext>
            </a:extLst>
          </p:cNvPr>
          <p:cNvSpPr txBox="1"/>
          <p:nvPr/>
        </p:nvSpPr>
        <p:spPr>
          <a:xfrm>
            <a:off x="4719832" y="2156390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Velocità relativa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5D23E46-C0D3-425A-9651-CC6957371AF5}"/>
              </a:ext>
            </a:extLst>
          </p:cNvPr>
          <p:cNvSpPr txBox="1"/>
          <p:nvPr/>
        </p:nvSpPr>
        <p:spPr>
          <a:xfrm>
            <a:off x="5681616" y="2178441"/>
            <a:ext cx="7918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Velocità corrente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4D76966-6993-4E4D-AE57-0E34E1575AFD}"/>
              </a:ext>
            </a:extLst>
          </p:cNvPr>
          <p:cNvSpPr txBox="1"/>
          <p:nvPr/>
        </p:nvSpPr>
        <p:spPr>
          <a:xfrm>
            <a:off x="7427897" y="3287960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Componente lineare di </a:t>
            </a:r>
            <a:r>
              <a:rPr lang="it-IT" sz="1050" dirty="0" err="1">
                <a:solidFill>
                  <a:schemeClr val="bg1"/>
                </a:solidFill>
              </a:rPr>
              <a:t>v</a:t>
            </a:r>
            <a:r>
              <a:rPr lang="it-IT" sz="1050" baseline="-25000" dirty="0" err="1">
                <a:solidFill>
                  <a:schemeClr val="bg1"/>
                </a:solidFill>
              </a:rPr>
              <a:t>r</a:t>
            </a:r>
            <a:r>
              <a:rPr lang="it-IT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B7E0683-6FE0-4E96-8492-C77E915AA138}"/>
              </a:ext>
            </a:extLst>
          </p:cNvPr>
          <p:cNvSpPr txBox="1"/>
          <p:nvPr/>
        </p:nvSpPr>
        <p:spPr>
          <a:xfrm>
            <a:off x="8106134" y="3717654"/>
            <a:ext cx="10798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Componente angolare di </a:t>
            </a:r>
            <a:r>
              <a:rPr lang="it-IT" sz="1050" dirty="0" err="1">
                <a:solidFill>
                  <a:schemeClr val="bg1"/>
                </a:solidFill>
              </a:rPr>
              <a:t>v</a:t>
            </a:r>
            <a:r>
              <a:rPr lang="it-IT" sz="1050" baseline="-25000" dirty="0" err="1">
                <a:solidFill>
                  <a:schemeClr val="bg1"/>
                </a:solidFill>
              </a:rPr>
              <a:t>r</a:t>
            </a:r>
            <a:r>
              <a:rPr lang="it-IT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ABC615C-E92E-4FC0-8619-C3AE87A0F83F}"/>
              </a:ext>
            </a:extLst>
          </p:cNvPr>
          <p:cNvSpPr txBox="1"/>
          <p:nvPr/>
        </p:nvSpPr>
        <p:spPr>
          <a:xfrm>
            <a:off x="10008191" y="2764820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Direzione asse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i-esimo 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9D84D950-C9F2-4FF5-846D-E0928B033A6C}"/>
              </a:ext>
            </a:extLst>
          </p:cNvPr>
          <p:cNvSpPr txBox="1"/>
          <p:nvPr/>
        </p:nvSpPr>
        <p:spPr>
          <a:xfrm>
            <a:off x="8566106" y="3266818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Posizione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i-esimo 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0E6838B-BB85-4BBC-83A4-0157E5393FBF}"/>
              </a:ext>
            </a:extLst>
          </p:cNvPr>
          <p:cNvSpPr/>
          <p:nvPr/>
        </p:nvSpPr>
        <p:spPr>
          <a:xfrm>
            <a:off x="4701359" y="1358520"/>
            <a:ext cx="1489124" cy="497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92137EE0-A9B2-4BB7-9BA3-EED5779F98C1}"/>
              </a:ext>
            </a:extLst>
          </p:cNvPr>
          <p:cNvSpPr/>
          <p:nvPr/>
        </p:nvSpPr>
        <p:spPr>
          <a:xfrm>
            <a:off x="7110461" y="2550990"/>
            <a:ext cx="2697240" cy="536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4CFED5E7-4B4A-428E-81F1-234E8928203F}"/>
              </a:ext>
            </a:extLst>
          </p:cNvPr>
          <p:cNvSpPr/>
          <p:nvPr/>
        </p:nvSpPr>
        <p:spPr>
          <a:xfrm>
            <a:off x="6840283" y="4348848"/>
            <a:ext cx="3525865" cy="2179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0C5A1A01-B9DA-4D9C-9017-F7522029A95E}"/>
              </a:ext>
            </a:extLst>
          </p:cNvPr>
          <p:cNvCxnSpPr>
            <a:cxnSpLocks/>
          </p:cNvCxnSpPr>
          <p:nvPr/>
        </p:nvCxnSpPr>
        <p:spPr>
          <a:xfrm>
            <a:off x="10292484" y="5289318"/>
            <a:ext cx="486733" cy="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21A7BDB4-5D44-48D7-8C56-19A4E3BC3277}"/>
              </a:ext>
            </a:extLst>
          </p:cNvPr>
          <p:cNvSpPr txBox="1"/>
          <p:nvPr/>
        </p:nvSpPr>
        <p:spPr>
          <a:xfrm>
            <a:off x="10663758" y="5050996"/>
            <a:ext cx="121814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Vettore delle spinte dei singoli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endParaRPr lang="it-IT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387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893" y="6345520"/>
            <a:ext cx="2743200" cy="365125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6371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Modello cinematico e dinamico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B4C9AE46-7571-43E3-AF39-7C95367BC19E}"/>
              </a:ext>
            </a:extLst>
          </p:cNvPr>
          <p:cNvSpPr/>
          <p:nvPr/>
        </p:nvSpPr>
        <p:spPr>
          <a:xfrm>
            <a:off x="2705667" y="1178714"/>
            <a:ext cx="62639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dirty="0" err="1">
                <a:solidFill>
                  <a:schemeClr val="bg1"/>
                </a:solidFill>
              </a:rPr>
              <a:t>Mν</a:t>
            </a:r>
            <a:r>
              <a:rPr lang="it-IT" sz="3200" dirty="0">
                <a:solidFill>
                  <a:schemeClr val="bg1"/>
                </a:solidFill>
              </a:rPr>
              <a:t> + C(ν)ν + D(ν)ν + g(η) = τ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59299D3-3A41-4A2E-8282-9A536EF7B4E5}"/>
              </a:ext>
            </a:extLst>
          </p:cNvPr>
          <p:cNvSpPr txBox="1"/>
          <p:nvPr/>
        </p:nvSpPr>
        <p:spPr>
          <a:xfrm>
            <a:off x="3089301" y="1178714"/>
            <a:ext cx="34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CF8754EC-64AF-449D-ADED-9EEB72181CA1}"/>
              </a:ext>
            </a:extLst>
          </p:cNvPr>
          <p:cNvCxnSpPr>
            <a:cxnSpLocks/>
          </p:cNvCxnSpPr>
          <p:nvPr/>
        </p:nvCxnSpPr>
        <p:spPr>
          <a:xfrm>
            <a:off x="2971470" y="1745447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>
            <a:extLst>
              <a:ext uri="{FF2B5EF4-FFF2-40B4-BE49-F238E27FC236}">
                <a16:creationId xmlns:a16="http://schemas.microsoft.com/office/drawing/2014/main" id="{1E07C874-691C-4FC5-A396-A5B458FA274C}"/>
              </a:ext>
            </a:extLst>
          </p:cNvPr>
          <p:cNvSpPr/>
          <p:nvPr/>
        </p:nvSpPr>
        <p:spPr>
          <a:xfrm>
            <a:off x="2615942" y="1178714"/>
            <a:ext cx="5599522" cy="678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43815354-387B-4CD9-8AF2-FC47399C5747}"/>
              </a:ext>
            </a:extLst>
          </p:cNvPr>
          <p:cNvCxnSpPr>
            <a:cxnSpLocks/>
          </p:cNvCxnSpPr>
          <p:nvPr/>
        </p:nvCxnSpPr>
        <p:spPr>
          <a:xfrm>
            <a:off x="4066550" y="1763489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52E7DDD1-38E0-42FE-B972-D66979E8FB28}"/>
              </a:ext>
            </a:extLst>
          </p:cNvPr>
          <p:cNvCxnSpPr>
            <a:cxnSpLocks/>
          </p:cNvCxnSpPr>
          <p:nvPr/>
        </p:nvCxnSpPr>
        <p:spPr>
          <a:xfrm>
            <a:off x="5376876" y="1763489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C66C787F-E1E8-4295-8380-EC9A5DA2AB95}"/>
              </a:ext>
            </a:extLst>
          </p:cNvPr>
          <p:cNvCxnSpPr>
            <a:cxnSpLocks/>
          </p:cNvCxnSpPr>
          <p:nvPr/>
        </p:nvCxnSpPr>
        <p:spPr>
          <a:xfrm>
            <a:off x="6722789" y="1763489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09BBC397-1614-475E-AC5C-0EC04C88A003}"/>
              </a:ext>
            </a:extLst>
          </p:cNvPr>
          <p:cNvSpPr txBox="1"/>
          <p:nvPr/>
        </p:nvSpPr>
        <p:spPr>
          <a:xfrm>
            <a:off x="2530760" y="2055877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Matrice di massa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E6C08F71-2C95-4817-A9A3-337D5DCDE493}"/>
              </a:ext>
            </a:extLst>
          </p:cNvPr>
          <p:cNvSpPr txBox="1"/>
          <p:nvPr/>
        </p:nvSpPr>
        <p:spPr>
          <a:xfrm>
            <a:off x="3277841" y="2084080"/>
            <a:ext cx="16221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Termini centripeti e di </a:t>
            </a:r>
            <a:r>
              <a:rPr lang="it-IT" sz="1050" dirty="0" err="1">
                <a:solidFill>
                  <a:schemeClr val="bg1"/>
                </a:solidFill>
              </a:rPr>
              <a:t>Coriolis</a:t>
            </a:r>
            <a:endParaRPr lang="it-IT" sz="1050" dirty="0">
              <a:solidFill>
                <a:schemeClr val="bg1"/>
              </a:solidFill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E312BB3A-CFD8-4E9E-9442-B914BAC97A3C}"/>
              </a:ext>
            </a:extLst>
          </p:cNvPr>
          <p:cNvSpPr txBox="1"/>
          <p:nvPr/>
        </p:nvSpPr>
        <p:spPr>
          <a:xfrm>
            <a:off x="4974348" y="2084080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Matrice di drag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64A5C404-FBDA-4B8B-B12B-4B5AD41B301C}"/>
              </a:ext>
            </a:extLst>
          </p:cNvPr>
          <p:cNvSpPr txBox="1"/>
          <p:nvPr/>
        </p:nvSpPr>
        <p:spPr>
          <a:xfrm>
            <a:off x="6110144" y="2093664"/>
            <a:ext cx="27144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Contributi gravitazionali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C97D66-F13F-4250-8D77-25FFC6058FA7}"/>
              </a:ext>
            </a:extLst>
          </p:cNvPr>
          <p:cNvSpPr txBox="1"/>
          <p:nvPr/>
        </p:nvSpPr>
        <p:spPr>
          <a:xfrm>
            <a:off x="799380" y="2641089"/>
            <a:ext cx="50227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Matrice di massa M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Termini centripeti e di </a:t>
            </a:r>
            <a:r>
              <a:rPr lang="it-IT" sz="2400" dirty="0" err="1">
                <a:solidFill>
                  <a:schemeClr val="bg1"/>
                </a:solidFill>
              </a:rPr>
              <a:t>Coriolis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5867085-01CB-4A51-8D0E-CBA46DCB5DD6}"/>
              </a:ext>
            </a:extLst>
          </p:cNvPr>
          <p:cNvSpPr/>
          <p:nvPr/>
        </p:nvSpPr>
        <p:spPr>
          <a:xfrm>
            <a:off x="1294144" y="3589457"/>
            <a:ext cx="2004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M</a:t>
            </a:r>
            <a:r>
              <a:rPr lang="it-IT" baseline="-25000" dirty="0" err="1">
                <a:solidFill>
                  <a:schemeClr val="bg1"/>
                </a:solidFill>
              </a:rPr>
              <a:t>tot</a:t>
            </a:r>
            <a:r>
              <a:rPr lang="it-IT" dirty="0">
                <a:solidFill>
                  <a:schemeClr val="bg1"/>
                </a:solidFill>
              </a:rPr>
              <a:t> =M</a:t>
            </a:r>
            <a:r>
              <a:rPr lang="it-IT" baseline="-25000" dirty="0">
                <a:solidFill>
                  <a:schemeClr val="bg1"/>
                </a:solidFill>
              </a:rPr>
              <a:t>RB </a:t>
            </a:r>
            <a:r>
              <a:rPr lang="it-IT" dirty="0">
                <a:solidFill>
                  <a:schemeClr val="bg1"/>
                </a:solidFill>
              </a:rPr>
              <a:t>+ </a:t>
            </a:r>
            <a:r>
              <a:rPr lang="it-IT" dirty="0" err="1">
                <a:solidFill>
                  <a:schemeClr val="bg1"/>
                </a:solidFill>
              </a:rPr>
              <a:t>M</a:t>
            </a:r>
            <a:r>
              <a:rPr lang="it-IT" baseline="-25000" dirty="0" err="1">
                <a:solidFill>
                  <a:schemeClr val="bg1"/>
                </a:solidFill>
              </a:rPr>
              <a:t>Add</a:t>
            </a:r>
            <a:r>
              <a:rPr lang="it-IT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619DC4F-E929-4FC2-A24A-C1CA0F4839BD}"/>
              </a:ext>
            </a:extLst>
          </p:cNvPr>
          <p:cNvSpPr/>
          <p:nvPr/>
        </p:nvSpPr>
        <p:spPr>
          <a:xfrm>
            <a:off x="5174047" y="3101079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m  0  0  0  0  0</a:t>
            </a:r>
          </a:p>
          <a:p>
            <a:r>
              <a:rPr lang="it-IT" sz="1400" dirty="0">
                <a:solidFill>
                  <a:schemeClr val="bg1"/>
                </a:solidFill>
              </a:rPr>
              <a:t>0   m 0  0  0  0 </a:t>
            </a:r>
          </a:p>
          <a:p>
            <a:r>
              <a:rPr lang="it-IT" sz="1400" dirty="0">
                <a:solidFill>
                  <a:schemeClr val="bg1"/>
                </a:solidFill>
              </a:rPr>
              <a:t>0   0  m 0  0  0</a:t>
            </a:r>
          </a:p>
          <a:p>
            <a:r>
              <a:rPr lang="it-IT" sz="1400" dirty="0">
                <a:solidFill>
                  <a:schemeClr val="bg1"/>
                </a:solidFill>
              </a:rPr>
              <a:t>0   0  0  </a:t>
            </a:r>
            <a:r>
              <a:rPr lang="it-IT" sz="1400" dirty="0" err="1">
                <a:solidFill>
                  <a:schemeClr val="bg1"/>
                </a:solidFill>
              </a:rPr>
              <a:t>Ix</a:t>
            </a:r>
            <a:r>
              <a:rPr lang="it-IT" sz="1400" dirty="0">
                <a:solidFill>
                  <a:schemeClr val="bg1"/>
                </a:solidFill>
              </a:rPr>
              <a:t>  0 0 </a:t>
            </a:r>
          </a:p>
          <a:p>
            <a:r>
              <a:rPr lang="it-IT" sz="1400" dirty="0">
                <a:solidFill>
                  <a:schemeClr val="bg1"/>
                </a:solidFill>
              </a:rPr>
              <a:t>0   0  0  0  </a:t>
            </a:r>
            <a:r>
              <a:rPr lang="it-IT" sz="1400" dirty="0" err="1">
                <a:solidFill>
                  <a:schemeClr val="bg1"/>
                </a:solidFill>
              </a:rPr>
              <a:t>Iy</a:t>
            </a:r>
            <a:r>
              <a:rPr lang="it-IT" sz="1400" dirty="0">
                <a:solidFill>
                  <a:schemeClr val="bg1"/>
                </a:solidFill>
              </a:rPr>
              <a:t>  0 </a:t>
            </a:r>
          </a:p>
          <a:p>
            <a:r>
              <a:rPr lang="it-IT" sz="1400" dirty="0">
                <a:solidFill>
                  <a:schemeClr val="bg1"/>
                </a:solidFill>
              </a:rPr>
              <a:t>0   0  0  0  0  </a:t>
            </a:r>
            <a:r>
              <a:rPr lang="it-IT" sz="1400" dirty="0" err="1">
                <a:solidFill>
                  <a:schemeClr val="bg1"/>
                </a:solidFill>
              </a:rPr>
              <a:t>Iz</a:t>
            </a:r>
            <a:endParaRPr lang="it-IT" sz="1400" dirty="0">
              <a:solidFill>
                <a:schemeClr val="bg1"/>
              </a:solidFill>
            </a:endParaRPr>
          </a:p>
          <a:p>
            <a:r>
              <a:rPr lang="it-IT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9B4CE27-3483-4EA0-8A8F-5969E256242B}"/>
              </a:ext>
            </a:extLst>
          </p:cNvPr>
          <p:cNvSpPr/>
          <p:nvPr/>
        </p:nvSpPr>
        <p:spPr>
          <a:xfrm>
            <a:off x="7881928" y="2949467"/>
            <a:ext cx="18570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1400" dirty="0">
              <a:solidFill>
                <a:schemeClr val="bg1"/>
              </a:solidFill>
            </a:endParaRPr>
          </a:p>
          <a:p>
            <a:r>
              <a:rPr lang="it-IT" sz="1400" dirty="0" err="1">
                <a:solidFill>
                  <a:schemeClr val="bg1"/>
                </a:solidFill>
              </a:rPr>
              <a:t>X</a:t>
            </a:r>
            <a:r>
              <a:rPr lang="it-IT" sz="1400" baseline="-25000" dirty="0" err="1">
                <a:solidFill>
                  <a:schemeClr val="bg1"/>
                </a:solidFill>
              </a:rPr>
              <a:t>u</a:t>
            </a:r>
            <a:r>
              <a:rPr lang="it-IT" sz="1400" dirty="0">
                <a:solidFill>
                  <a:schemeClr val="bg1"/>
                </a:solidFill>
              </a:rPr>
              <a:t> 0  0  0  0  0</a:t>
            </a:r>
          </a:p>
          <a:p>
            <a:r>
              <a:rPr lang="it-IT" sz="1400" dirty="0">
                <a:solidFill>
                  <a:schemeClr val="bg1"/>
                </a:solidFill>
              </a:rPr>
              <a:t> 0  </a:t>
            </a:r>
            <a:r>
              <a:rPr lang="it-IT" sz="1400" dirty="0" err="1">
                <a:solidFill>
                  <a:schemeClr val="bg1"/>
                </a:solidFill>
              </a:rPr>
              <a:t>Y</a:t>
            </a:r>
            <a:r>
              <a:rPr lang="it-IT" sz="1400" baseline="-25000" dirty="0" err="1">
                <a:solidFill>
                  <a:schemeClr val="bg1"/>
                </a:solidFill>
              </a:rPr>
              <a:t>v</a:t>
            </a:r>
            <a:r>
              <a:rPr lang="it-IT" sz="1400" dirty="0">
                <a:solidFill>
                  <a:schemeClr val="bg1"/>
                </a:solidFill>
              </a:rPr>
              <a:t> 0  0  0  0 </a:t>
            </a:r>
          </a:p>
          <a:p>
            <a:r>
              <a:rPr lang="it-IT" sz="1400" dirty="0">
                <a:solidFill>
                  <a:schemeClr val="bg1"/>
                </a:solidFill>
              </a:rPr>
              <a:t> 0  0  Z</a:t>
            </a:r>
            <a:r>
              <a:rPr lang="it-IT" sz="1400" baseline="-25000" dirty="0">
                <a:solidFill>
                  <a:schemeClr val="bg1"/>
                </a:solidFill>
              </a:rPr>
              <a:t>w</a:t>
            </a:r>
            <a:r>
              <a:rPr lang="it-IT" sz="1400" dirty="0">
                <a:solidFill>
                  <a:schemeClr val="bg1"/>
                </a:solidFill>
              </a:rPr>
              <a:t>0  0  0 </a:t>
            </a:r>
          </a:p>
          <a:p>
            <a:r>
              <a:rPr lang="it-IT" sz="1400" dirty="0">
                <a:solidFill>
                  <a:schemeClr val="bg1"/>
                </a:solidFill>
              </a:rPr>
              <a:t> 0  0  0  K</a:t>
            </a:r>
            <a:r>
              <a:rPr lang="it-IT" sz="1400" baseline="-25000" dirty="0">
                <a:solidFill>
                  <a:schemeClr val="bg1"/>
                </a:solidFill>
              </a:rPr>
              <a:t>p</a:t>
            </a:r>
            <a:r>
              <a:rPr lang="it-IT" sz="1400" dirty="0">
                <a:solidFill>
                  <a:schemeClr val="bg1"/>
                </a:solidFill>
              </a:rPr>
              <a:t>0  0</a:t>
            </a:r>
          </a:p>
          <a:p>
            <a:r>
              <a:rPr lang="it-IT" sz="1400" dirty="0">
                <a:solidFill>
                  <a:schemeClr val="bg1"/>
                </a:solidFill>
              </a:rPr>
              <a:t> 0  0  0  0  M</a:t>
            </a:r>
            <a:r>
              <a:rPr lang="it-IT" sz="1400" baseline="-25000" dirty="0">
                <a:solidFill>
                  <a:schemeClr val="bg1"/>
                </a:solidFill>
              </a:rPr>
              <a:t>q</a:t>
            </a:r>
            <a:r>
              <a:rPr lang="it-IT" sz="1400" dirty="0">
                <a:solidFill>
                  <a:schemeClr val="bg1"/>
                </a:solidFill>
              </a:rPr>
              <a:t>0 </a:t>
            </a:r>
          </a:p>
          <a:p>
            <a:r>
              <a:rPr lang="it-IT" sz="1400" dirty="0">
                <a:solidFill>
                  <a:schemeClr val="bg1"/>
                </a:solidFill>
              </a:rPr>
              <a:t> 0  0  0  0  0  N</a:t>
            </a:r>
            <a:r>
              <a:rPr lang="it-IT" sz="1400" baseline="-25000" dirty="0">
                <a:solidFill>
                  <a:schemeClr val="bg1"/>
                </a:solidFill>
              </a:rPr>
              <a:t>r</a:t>
            </a:r>
          </a:p>
          <a:p>
            <a:r>
              <a:rPr lang="it-IT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8" name="Parentesi quadra aperta 57">
            <a:extLst>
              <a:ext uri="{FF2B5EF4-FFF2-40B4-BE49-F238E27FC236}">
                <a16:creationId xmlns:a16="http://schemas.microsoft.com/office/drawing/2014/main" id="{F790E3C6-0974-44DC-807F-9202A2A994A2}"/>
              </a:ext>
            </a:extLst>
          </p:cNvPr>
          <p:cNvSpPr/>
          <p:nvPr/>
        </p:nvSpPr>
        <p:spPr>
          <a:xfrm>
            <a:off x="5151187" y="3143650"/>
            <a:ext cx="45719" cy="1271819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Parentesi quadra aperta 58">
            <a:extLst>
              <a:ext uri="{FF2B5EF4-FFF2-40B4-BE49-F238E27FC236}">
                <a16:creationId xmlns:a16="http://schemas.microsoft.com/office/drawing/2014/main" id="{E52B66A4-9038-48EB-B680-C95E2D72BBDE}"/>
              </a:ext>
            </a:extLst>
          </p:cNvPr>
          <p:cNvSpPr/>
          <p:nvPr/>
        </p:nvSpPr>
        <p:spPr>
          <a:xfrm rot="10800000">
            <a:off x="6440572" y="3193141"/>
            <a:ext cx="45719" cy="1271819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Parentesi quadra aperta 59">
            <a:extLst>
              <a:ext uri="{FF2B5EF4-FFF2-40B4-BE49-F238E27FC236}">
                <a16:creationId xmlns:a16="http://schemas.microsoft.com/office/drawing/2014/main" id="{0376E70E-0FA4-4F7C-8134-D760EC765076}"/>
              </a:ext>
            </a:extLst>
          </p:cNvPr>
          <p:cNvSpPr/>
          <p:nvPr/>
        </p:nvSpPr>
        <p:spPr>
          <a:xfrm rot="10800000">
            <a:off x="9177099" y="3193141"/>
            <a:ext cx="45719" cy="1271819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Parentesi quadra aperta 60">
            <a:extLst>
              <a:ext uri="{FF2B5EF4-FFF2-40B4-BE49-F238E27FC236}">
                <a16:creationId xmlns:a16="http://schemas.microsoft.com/office/drawing/2014/main" id="{C50F1C89-28CD-4508-AD23-B683674C113F}"/>
              </a:ext>
            </a:extLst>
          </p:cNvPr>
          <p:cNvSpPr/>
          <p:nvPr/>
        </p:nvSpPr>
        <p:spPr>
          <a:xfrm>
            <a:off x="7871679" y="3193141"/>
            <a:ext cx="45719" cy="1271819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92FCA38-456B-476E-AAF2-0F86008906BB}"/>
              </a:ext>
            </a:extLst>
          </p:cNvPr>
          <p:cNvSpPr txBox="1"/>
          <p:nvPr/>
        </p:nvSpPr>
        <p:spPr>
          <a:xfrm>
            <a:off x="4276883" y="3678412"/>
            <a:ext cx="121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</a:t>
            </a:r>
            <a:r>
              <a:rPr lang="it-IT" baseline="-25000" dirty="0">
                <a:solidFill>
                  <a:schemeClr val="bg1"/>
                </a:solidFill>
              </a:rPr>
              <a:t>RB</a:t>
            </a:r>
            <a:r>
              <a:rPr lang="it-IT" dirty="0">
                <a:solidFill>
                  <a:schemeClr val="bg1"/>
                </a:solidFill>
              </a:rPr>
              <a:t> =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B8F415F4-B41A-4D3D-97D6-BF3C5C4F7958}"/>
              </a:ext>
            </a:extLst>
          </p:cNvPr>
          <p:cNvSpPr txBox="1"/>
          <p:nvPr/>
        </p:nvSpPr>
        <p:spPr>
          <a:xfrm>
            <a:off x="7074253" y="3678412"/>
            <a:ext cx="121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M</a:t>
            </a:r>
            <a:r>
              <a:rPr lang="it-IT" baseline="-25000" dirty="0" err="1">
                <a:solidFill>
                  <a:schemeClr val="bg1"/>
                </a:solidFill>
              </a:rPr>
              <a:t>add</a:t>
            </a:r>
            <a:r>
              <a:rPr lang="it-IT" dirty="0">
                <a:solidFill>
                  <a:schemeClr val="bg1"/>
                </a:solidFill>
              </a:rPr>
              <a:t> =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ACA79E8B-70D5-46A3-A28C-4EED9A11FCC4}"/>
              </a:ext>
            </a:extLst>
          </p:cNvPr>
          <p:cNvSpPr/>
          <p:nvPr/>
        </p:nvSpPr>
        <p:spPr>
          <a:xfrm>
            <a:off x="9979493" y="3143650"/>
            <a:ext cx="21594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 err="1">
                <a:solidFill>
                  <a:schemeClr val="bg1"/>
                </a:solidFill>
              </a:rPr>
              <a:t>Xu</a:t>
            </a:r>
            <a:r>
              <a:rPr lang="it-IT" sz="1400" dirty="0">
                <a:solidFill>
                  <a:schemeClr val="bg1"/>
                </a:solidFill>
              </a:rPr>
              <a:t> = −α0/(2−α0)</a:t>
            </a:r>
          </a:p>
          <a:p>
            <a:r>
              <a:rPr lang="it-IT" sz="1400" dirty="0" err="1">
                <a:solidFill>
                  <a:schemeClr val="bg1"/>
                </a:solidFill>
              </a:rPr>
              <a:t>Yv</a:t>
            </a:r>
            <a:r>
              <a:rPr lang="it-IT" sz="1400" dirty="0">
                <a:solidFill>
                  <a:schemeClr val="bg1"/>
                </a:solidFill>
              </a:rPr>
              <a:t> = −β0(2−β0)</a:t>
            </a:r>
          </a:p>
          <a:p>
            <a:r>
              <a:rPr lang="it-IT" sz="1400" dirty="0">
                <a:solidFill>
                  <a:schemeClr val="bg1"/>
                </a:solidFill>
              </a:rPr>
              <a:t>Z w = −γ0(2−γ0)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0A5F923D-44CE-4A21-B644-6E1953641160}"/>
              </a:ext>
            </a:extLst>
          </p:cNvPr>
          <p:cNvSpPr/>
          <p:nvPr/>
        </p:nvSpPr>
        <p:spPr>
          <a:xfrm>
            <a:off x="2354756" y="5589867"/>
            <a:ext cx="3630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              0</a:t>
            </a:r>
            <a:r>
              <a:rPr lang="it-IT" sz="1600" baseline="-25000" dirty="0">
                <a:solidFill>
                  <a:schemeClr val="bg1"/>
                </a:solidFill>
              </a:rPr>
              <a:t>3x3 </a:t>
            </a:r>
            <a:r>
              <a:rPr lang="it-IT" sz="1600" dirty="0">
                <a:solidFill>
                  <a:schemeClr val="bg1"/>
                </a:solidFill>
              </a:rPr>
              <a:t>              −S(M</a:t>
            </a:r>
            <a:r>
              <a:rPr lang="it-IT" sz="1600" baseline="-25000" dirty="0">
                <a:solidFill>
                  <a:schemeClr val="bg1"/>
                </a:solidFill>
              </a:rPr>
              <a:t>11</a:t>
            </a:r>
            <a:r>
              <a:rPr lang="it-IT" sz="1600" dirty="0">
                <a:solidFill>
                  <a:schemeClr val="bg1"/>
                </a:solidFill>
              </a:rPr>
              <a:t>ν</a:t>
            </a:r>
            <a:r>
              <a:rPr lang="it-IT" sz="1600" baseline="-25000" dirty="0">
                <a:solidFill>
                  <a:schemeClr val="bg1"/>
                </a:solidFill>
              </a:rPr>
              <a:t>1 </a:t>
            </a:r>
            <a:r>
              <a:rPr lang="it-IT" sz="1600" dirty="0">
                <a:solidFill>
                  <a:schemeClr val="bg1"/>
                </a:solidFill>
              </a:rPr>
              <a:t>+ M</a:t>
            </a:r>
            <a:r>
              <a:rPr lang="it-IT" sz="1600" baseline="-25000" dirty="0">
                <a:solidFill>
                  <a:schemeClr val="bg1"/>
                </a:solidFill>
              </a:rPr>
              <a:t>12</a:t>
            </a:r>
            <a:r>
              <a:rPr lang="it-IT" sz="1600" dirty="0">
                <a:solidFill>
                  <a:schemeClr val="bg1"/>
                </a:solidFill>
              </a:rPr>
              <a:t>ν</a:t>
            </a:r>
            <a:r>
              <a:rPr lang="it-IT" sz="1600" baseline="-25000" dirty="0">
                <a:solidFill>
                  <a:schemeClr val="bg1"/>
                </a:solidFill>
              </a:rPr>
              <a:t>2</a:t>
            </a:r>
            <a:r>
              <a:rPr lang="it-IT" sz="1600" dirty="0">
                <a:solidFill>
                  <a:schemeClr val="bg1"/>
                </a:solidFill>
              </a:rPr>
              <a:t>) </a:t>
            </a:r>
          </a:p>
          <a:p>
            <a:r>
              <a:rPr lang="it-IT" sz="1600" dirty="0">
                <a:solidFill>
                  <a:schemeClr val="bg1"/>
                </a:solidFill>
              </a:rPr>
              <a:t>−S(M</a:t>
            </a:r>
            <a:r>
              <a:rPr lang="it-IT" sz="1600" baseline="-25000" dirty="0">
                <a:solidFill>
                  <a:schemeClr val="bg1"/>
                </a:solidFill>
              </a:rPr>
              <a:t>11</a:t>
            </a:r>
            <a:r>
              <a:rPr lang="it-IT" sz="1600" dirty="0">
                <a:solidFill>
                  <a:schemeClr val="bg1"/>
                </a:solidFill>
              </a:rPr>
              <a:t>ν</a:t>
            </a:r>
            <a:r>
              <a:rPr lang="it-IT" sz="1600" baseline="-25000" dirty="0">
                <a:solidFill>
                  <a:schemeClr val="bg1"/>
                </a:solidFill>
              </a:rPr>
              <a:t>1 </a:t>
            </a:r>
            <a:r>
              <a:rPr lang="it-IT" sz="1600" dirty="0">
                <a:solidFill>
                  <a:schemeClr val="bg1"/>
                </a:solidFill>
              </a:rPr>
              <a:t>+ M</a:t>
            </a:r>
            <a:r>
              <a:rPr lang="it-IT" sz="1600" baseline="-25000" dirty="0">
                <a:solidFill>
                  <a:schemeClr val="bg1"/>
                </a:solidFill>
              </a:rPr>
              <a:t>12</a:t>
            </a:r>
            <a:r>
              <a:rPr lang="it-IT" sz="1600" dirty="0">
                <a:solidFill>
                  <a:schemeClr val="bg1"/>
                </a:solidFill>
              </a:rPr>
              <a:t>ν</a:t>
            </a:r>
            <a:r>
              <a:rPr lang="it-IT" sz="1600" baseline="-25000" dirty="0">
                <a:solidFill>
                  <a:schemeClr val="bg1"/>
                </a:solidFill>
              </a:rPr>
              <a:t>2</a:t>
            </a:r>
            <a:r>
              <a:rPr lang="it-IT" sz="1600" dirty="0">
                <a:solidFill>
                  <a:schemeClr val="bg1"/>
                </a:solidFill>
              </a:rPr>
              <a:t>)    −S(M</a:t>
            </a:r>
            <a:r>
              <a:rPr lang="it-IT" sz="1600" baseline="-25000" dirty="0">
                <a:solidFill>
                  <a:schemeClr val="bg1"/>
                </a:solidFill>
              </a:rPr>
              <a:t>21</a:t>
            </a:r>
            <a:r>
              <a:rPr lang="it-IT" sz="1600" dirty="0">
                <a:solidFill>
                  <a:schemeClr val="bg1"/>
                </a:solidFill>
              </a:rPr>
              <a:t>ν</a:t>
            </a:r>
            <a:r>
              <a:rPr lang="it-IT" sz="1600" baseline="-25000" dirty="0">
                <a:solidFill>
                  <a:schemeClr val="bg1"/>
                </a:solidFill>
              </a:rPr>
              <a:t>1 </a:t>
            </a:r>
            <a:r>
              <a:rPr lang="it-IT" sz="1600" dirty="0">
                <a:solidFill>
                  <a:schemeClr val="bg1"/>
                </a:solidFill>
              </a:rPr>
              <a:t>+ M</a:t>
            </a:r>
            <a:r>
              <a:rPr lang="it-IT" sz="1600" baseline="-25000" dirty="0">
                <a:solidFill>
                  <a:schemeClr val="bg1"/>
                </a:solidFill>
              </a:rPr>
              <a:t>22</a:t>
            </a:r>
            <a:r>
              <a:rPr lang="it-IT" sz="1600" dirty="0">
                <a:solidFill>
                  <a:schemeClr val="bg1"/>
                </a:solidFill>
              </a:rPr>
              <a:t>ν</a:t>
            </a:r>
            <a:r>
              <a:rPr lang="it-IT" sz="1600" baseline="-25000" dirty="0">
                <a:solidFill>
                  <a:schemeClr val="bg1"/>
                </a:solidFill>
              </a:rPr>
              <a:t>2</a:t>
            </a:r>
            <a:r>
              <a:rPr lang="it-IT" sz="1600" dirty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65" name="Parentesi quadra aperta 64">
            <a:extLst>
              <a:ext uri="{FF2B5EF4-FFF2-40B4-BE49-F238E27FC236}">
                <a16:creationId xmlns:a16="http://schemas.microsoft.com/office/drawing/2014/main" id="{74CA3A46-632E-4E27-B4F5-DF2BFF68A919}"/>
              </a:ext>
            </a:extLst>
          </p:cNvPr>
          <p:cNvSpPr/>
          <p:nvPr/>
        </p:nvSpPr>
        <p:spPr>
          <a:xfrm rot="10800000">
            <a:off x="5938407" y="5522909"/>
            <a:ext cx="47125" cy="718690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Parentesi quadra aperta 66">
            <a:extLst>
              <a:ext uri="{FF2B5EF4-FFF2-40B4-BE49-F238E27FC236}">
                <a16:creationId xmlns:a16="http://schemas.microsoft.com/office/drawing/2014/main" id="{9D993ACF-AE71-41FE-AC24-E8A8FDF25B95}"/>
              </a:ext>
            </a:extLst>
          </p:cNvPr>
          <p:cNvSpPr/>
          <p:nvPr/>
        </p:nvSpPr>
        <p:spPr>
          <a:xfrm>
            <a:off x="2296181" y="5492738"/>
            <a:ext cx="47125" cy="718690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1091F7AB-A40E-4603-A719-8E6DD398681A}"/>
              </a:ext>
            </a:extLst>
          </p:cNvPr>
          <p:cNvSpPr txBox="1"/>
          <p:nvPr/>
        </p:nvSpPr>
        <p:spPr>
          <a:xfrm>
            <a:off x="1426185" y="5667417"/>
            <a:ext cx="121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C(ν) =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80C4E803-D896-413D-8367-E7CE098447AC}"/>
              </a:ext>
            </a:extLst>
          </p:cNvPr>
          <p:cNvSpPr txBox="1"/>
          <p:nvPr/>
        </p:nvSpPr>
        <p:spPr>
          <a:xfrm>
            <a:off x="9909636" y="3810103"/>
            <a:ext cx="1803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//eventuali termini </a:t>
            </a:r>
            <a:r>
              <a:rPr lang="it-IT" dirty="0" err="1"/>
              <a:t>Kp</a:t>
            </a:r>
            <a:r>
              <a:rPr lang="it-IT" dirty="0"/>
              <a:t> Mq Nr//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2255DAE-91B2-4425-BCC7-D5DE8F6F0E7C}"/>
              </a:ext>
            </a:extLst>
          </p:cNvPr>
          <p:cNvSpPr txBox="1"/>
          <p:nvPr/>
        </p:nvSpPr>
        <p:spPr>
          <a:xfrm>
            <a:off x="9464387" y="5074120"/>
            <a:ext cx="239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</a:rPr>
              <a:t>Ellissoide approssimato ad una sfera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B477989A-AF7E-4A33-BB09-D573FB8D610A}"/>
              </a:ext>
            </a:extLst>
          </p:cNvPr>
          <p:cNvCxnSpPr>
            <a:cxnSpLocks/>
          </p:cNvCxnSpPr>
          <p:nvPr/>
        </p:nvCxnSpPr>
        <p:spPr>
          <a:xfrm>
            <a:off x="10740179" y="4701517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31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893" y="6345520"/>
            <a:ext cx="2743200" cy="365125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6371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Modello cinematico e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4DA0C7-08CF-4A93-BE8C-537C3926BCEE}"/>
              </a:ext>
            </a:extLst>
          </p:cNvPr>
          <p:cNvSpPr txBox="1"/>
          <p:nvPr/>
        </p:nvSpPr>
        <p:spPr>
          <a:xfrm>
            <a:off x="952107" y="1423447"/>
            <a:ext cx="460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it-IT" sz="2400" dirty="0">
                <a:solidFill>
                  <a:schemeClr val="bg1"/>
                </a:solidFill>
              </a:rPr>
              <a:t>Matrice di drag</a:t>
            </a:r>
          </a:p>
        </p:txBody>
      </p:sp>
    </p:spTree>
    <p:extLst>
      <p:ext uri="{BB962C8B-B14F-4D97-AF65-F5344CB8AC3E}">
        <p14:creationId xmlns:p14="http://schemas.microsoft.com/office/powerpoint/2010/main" val="265476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893" y="6345520"/>
            <a:ext cx="2743200" cy="365125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6371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Modello cinematico e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4DA0C7-08CF-4A93-BE8C-537C3926BCEE}"/>
              </a:ext>
            </a:extLst>
          </p:cNvPr>
          <p:cNvSpPr txBox="1"/>
          <p:nvPr/>
        </p:nvSpPr>
        <p:spPr>
          <a:xfrm>
            <a:off x="952107" y="1423447"/>
            <a:ext cx="460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it-IT" sz="2400" dirty="0">
                <a:solidFill>
                  <a:schemeClr val="bg1"/>
                </a:solidFill>
              </a:rPr>
              <a:t>Termini gravitazionali</a:t>
            </a:r>
          </a:p>
        </p:txBody>
      </p:sp>
    </p:spTree>
    <p:extLst>
      <p:ext uri="{BB962C8B-B14F-4D97-AF65-F5344CB8AC3E}">
        <p14:creationId xmlns:p14="http://schemas.microsoft.com/office/powerpoint/2010/main" val="14223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893" y="6345520"/>
            <a:ext cx="2743200" cy="365125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860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dirty="0">
                <a:solidFill>
                  <a:schemeClr val="bg1"/>
                </a:solidFill>
              </a:rPr>
              <a:t>Risultati</a:t>
            </a:r>
          </a:p>
        </p:txBody>
      </p:sp>
      <p:pic>
        <p:nvPicPr>
          <p:cNvPr id="5" name="Immagine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8C40B54F-BF43-40BC-8D32-7EFA13098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340" y="1616812"/>
            <a:ext cx="4515440" cy="2201277"/>
          </a:xfrm>
          <a:prstGeom prst="rect">
            <a:avLst/>
          </a:prstGeom>
        </p:spPr>
      </p:pic>
      <p:pic>
        <p:nvPicPr>
          <p:cNvPr id="7" name="Immagine 6" descr="Immagine che contiene mappa&#10;&#10;Descrizione generata automaticamente">
            <a:extLst>
              <a:ext uri="{FF2B5EF4-FFF2-40B4-BE49-F238E27FC236}">
                <a16:creationId xmlns:a16="http://schemas.microsoft.com/office/drawing/2014/main" id="{CB75411F-FD37-42AC-855B-955C6083D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340" y="4144242"/>
            <a:ext cx="4515441" cy="2201278"/>
          </a:xfrm>
          <a:prstGeom prst="rect">
            <a:avLst/>
          </a:prstGeom>
        </p:spPr>
      </p:pic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97410"/>
              </p:ext>
            </p:extLst>
          </p:nvPr>
        </p:nvGraphicFramePr>
        <p:xfrm>
          <a:off x="425569" y="1651788"/>
          <a:ext cx="4395324" cy="4427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570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07877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507877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621647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32035">
                <a:tc rowSpan="2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Surge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73730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  <a:tr h="892004">
                <a:tc rowSpan="2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Sway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368097"/>
                  </a:ext>
                </a:extLst>
              </a:tr>
              <a:tr h="1027074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-100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665777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1247480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5790499" y="1205680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</p:spTree>
    <p:extLst>
      <p:ext uri="{BB962C8B-B14F-4D97-AF65-F5344CB8AC3E}">
        <p14:creationId xmlns:p14="http://schemas.microsoft.com/office/powerpoint/2010/main" val="41414630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ezion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626</Words>
  <Application>Microsoft Office PowerPoint</Application>
  <PresentationFormat>Widescreen</PresentationFormat>
  <Paragraphs>235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Calibri</vt:lpstr>
      <vt:lpstr>Tw Cen MT</vt:lpstr>
      <vt:lpstr>ShapesVTI</vt:lpstr>
      <vt:lpstr>MODELLAZIONE AUV  Progetto sistemi subacquei 11/06/2020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MODELLAZIONE AUV  Progetto sistemi subacquei 11/06/2020</dc:title>
  <dc:creator>francesco lombardi</dc:creator>
  <cp:lastModifiedBy>francesco lombardi</cp:lastModifiedBy>
  <cp:revision>41</cp:revision>
  <dcterms:created xsi:type="dcterms:W3CDTF">2020-06-05T08:03:58Z</dcterms:created>
  <dcterms:modified xsi:type="dcterms:W3CDTF">2020-06-05T20:54:29Z</dcterms:modified>
</cp:coreProperties>
</file>