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8" r:id="rId3"/>
    <p:sldId id="258" r:id="rId4"/>
    <p:sldId id="276" r:id="rId5"/>
    <p:sldId id="279" r:id="rId6"/>
    <p:sldId id="280" r:id="rId7"/>
    <p:sldId id="261" r:id="rId8"/>
    <p:sldId id="271" r:id="rId9"/>
    <p:sldId id="281" r:id="rId10"/>
    <p:sldId id="282" r:id="rId11"/>
    <p:sldId id="283" r:id="rId12"/>
    <p:sldId id="262" r:id="rId13"/>
    <p:sldId id="285" r:id="rId14"/>
    <p:sldId id="286" r:id="rId15"/>
    <p:sldId id="287" r:id="rId16"/>
    <p:sldId id="288" r:id="rId17"/>
    <p:sldId id="289" r:id="rId18"/>
    <p:sldId id="290" r:id="rId19"/>
    <p:sldId id="291" r:id="rId20"/>
    <p:sldId id="292"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p:cViewPr varScale="1">
        <p:scale>
          <a:sx n="62" d="100"/>
          <a:sy n="62" d="100"/>
        </p:scale>
        <p:origin x="716" y="40"/>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i Ghosh" userId="5da6c1e44fcbf20a" providerId="LiveId" clId="{148569B7-3847-4322-BE72-EBA44DE1CA70}"/>
    <pc:docChg chg="custSel modSld">
      <pc:chgData name="Poli Ghosh" userId="5da6c1e44fcbf20a" providerId="LiveId" clId="{148569B7-3847-4322-BE72-EBA44DE1CA70}" dt="2023-01-05T15:02:44.764" v="4" actId="13926"/>
      <pc:docMkLst>
        <pc:docMk/>
      </pc:docMkLst>
      <pc:sldChg chg="delSp modSp mod">
        <pc:chgData name="Poli Ghosh" userId="5da6c1e44fcbf20a" providerId="LiveId" clId="{148569B7-3847-4322-BE72-EBA44DE1CA70}" dt="2023-01-05T15:01:07.308" v="2" actId="21"/>
        <pc:sldMkLst>
          <pc:docMk/>
          <pc:sldMk cId="344080127" sldId="256"/>
        </pc:sldMkLst>
        <pc:spChg chg="mod">
          <ac:chgData name="Poli Ghosh" userId="5da6c1e44fcbf20a" providerId="LiveId" clId="{148569B7-3847-4322-BE72-EBA44DE1CA70}" dt="2023-01-05T15:00:59.884" v="1" actId="20577"/>
          <ac:spMkLst>
            <pc:docMk/>
            <pc:sldMk cId="344080127" sldId="256"/>
            <ac:spMk id="3" creationId="{00000000-0000-0000-0000-000000000000}"/>
          </ac:spMkLst>
        </pc:spChg>
        <pc:spChg chg="del">
          <ac:chgData name="Poli Ghosh" userId="5da6c1e44fcbf20a" providerId="LiveId" clId="{148569B7-3847-4322-BE72-EBA44DE1CA70}" dt="2023-01-05T15:01:07.308" v="2" actId="21"/>
          <ac:spMkLst>
            <pc:docMk/>
            <pc:sldMk cId="344080127" sldId="256"/>
            <ac:spMk id="7" creationId="{932190F5-D8BA-A9F4-4358-486A3227F9D8}"/>
          </ac:spMkLst>
        </pc:spChg>
      </pc:sldChg>
      <pc:sldChg chg="modSp mod">
        <pc:chgData name="Poli Ghosh" userId="5da6c1e44fcbf20a" providerId="LiveId" clId="{148569B7-3847-4322-BE72-EBA44DE1CA70}" dt="2023-01-05T15:02:44.764" v="4" actId="13926"/>
        <pc:sldMkLst>
          <pc:docMk/>
          <pc:sldMk cId="1695349416" sldId="290"/>
        </pc:sldMkLst>
        <pc:spChg chg="mod">
          <ac:chgData name="Poli Ghosh" userId="5da6c1e44fcbf20a" providerId="LiveId" clId="{148569B7-3847-4322-BE72-EBA44DE1CA70}" dt="2023-01-05T15:02:44.764" v="4" actId="13926"/>
          <ac:spMkLst>
            <pc:docMk/>
            <pc:sldMk cId="1695349416" sldId="290"/>
            <ac:spMk id="8" creationId="{C0DA1265-89AB-BA36-73D8-31E4456BB302}"/>
          </ac:spMkLst>
        </pc:spChg>
      </pc:sldChg>
    </pc:docChg>
  </pc:docChgLst>
  <pc:docChgLst>
    <pc:chgData name="Poli Ghosh" userId="5da6c1e44fcbf20a" providerId="LiveId" clId="{5ADF5C35-5354-4E8B-98B0-48AE0FDE546D}"/>
    <pc:docChg chg="custSel modSld">
      <pc:chgData name="Poli Ghosh" userId="5da6c1e44fcbf20a" providerId="LiveId" clId="{5ADF5C35-5354-4E8B-98B0-48AE0FDE546D}" dt="2022-11-28T20:21:53.638" v="4" actId="20577"/>
      <pc:docMkLst>
        <pc:docMk/>
      </pc:docMkLst>
      <pc:sldChg chg="modSp mod">
        <pc:chgData name="Poli Ghosh" userId="5da6c1e44fcbf20a" providerId="LiveId" clId="{5ADF5C35-5354-4E8B-98B0-48AE0FDE546D}" dt="2022-11-28T20:21:53.638" v="4" actId="20577"/>
        <pc:sldMkLst>
          <pc:docMk/>
          <pc:sldMk cId="2655166946" sldId="271"/>
        </pc:sldMkLst>
        <pc:spChg chg="mod">
          <ac:chgData name="Poli Ghosh" userId="5da6c1e44fcbf20a" providerId="LiveId" clId="{5ADF5C35-5354-4E8B-98B0-48AE0FDE546D}" dt="2022-11-28T20:21:53.638" v="4" actId="20577"/>
          <ac:spMkLst>
            <pc:docMk/>
            <pc:sldMk cId="2655166946" sldId="271"/>
            <ac:spMk id="5" creationId="{0606C639-993C-DB36-C61C-AF653078EA88}"/>
          </ac:spMkLst>
        </pc:spChg>
      </pc:sldChg>
      <pc:sldChg chg="addSp delSp modSp mod">
        <pc:chgData name="Poli Ghosh" userId="5da6c1e44fcbf20a" providerId="LiveId" clId="{5ADF5C35-5354-4E8B-98B0-48AE0FDE546D}" dt="2022-11-28T20:21:31.940" v="3" actId="1076"/>
        <pc:sldMkLst>
          <pc:docMk/>
          <pc:sldMk cId="1695349416" sldId="290"/>
        </pc:sldMkLst>
        <pc:spChg chg="mod">
          <ac:chgData name="Poli Ghosh" userId="5da6c1e44fcbf20a" providerId="LiveId" clId="{5ADF5C35-5354-4E8B-98B0-48AE0FDE546D}" dt="2022-11-28T20:21:31.940" v="3" actId="1076"/>
          <ac:spMkLst>
            <pc:docMk/>
            <pc:sldMk cId="1695349416" sldId="290"/>
            <ac:spMk id="2" creationId="{00000000-0000-0000-0000-000000000000}"/>
          </ac:spMkLst>
        </pc:spChg>
        <pc:spChg chg="mod">
          <ac:chgData name="Poli Ghosh" userId="5da6c1e44fcbf20a" providerId="LiveId" clId="{5ADF5C35-5354-4E8B-98B0-48AE0FDE546D}" dt="2022-11-28T20:21:22.103" v="2" actId="1076"/>
          <ac:spMkLst>
            <pc:docMk/>
            <pc:sldMk cId="1695349416" sldId="290"/>
            <ac:spMk id="8" creationId="{C0DA1265-89AB-BA36-73D8-31E4456BB302}"/>
          </ac:spMkLst>
        </pc:spChg>
        <pc:spChg chg="add mod">
          <ac:chgData name="Poli Ghosh" userId="5da6c1e44fcbf20a" providerId="LiveId" clId="{5ADF5C35-5354-4E8B-98B0-48AE0FDE546D}" dt="2022-11-28T20:20:50.358" v="0" actId="478"/>
          <ac:spMkLst>
            <pc:docMk/>
            <pc:sldMk cId="1695349416" sldId="290"/>
            <ac:spMk id="11" creationId="{AA1DE155-A631-3582-2BFA-CA98AE30B380}"/>
          </ac:spMkLst>
        </pc:spChg>
        <pc:picChg chg="del">
          <ac:chgData name="Poli Ghosh" userId="5da6c1e44fcbf20a" providerId="LiveId" clId="{5ADF5C35-5354-4E8B-98B0-48AE0FDE546D}" dt="2022-11-28T20:20:50.358" v="0" actId="478"/>
          <ac:picMkLst>
            <pc:docMk/>
            <pc:sldMk cId="1695349416" sldId="290"/>
            <ac:picMk id="3" creationId="{BFEBBDCB-29B7-7026-A418-78A476B29FF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12</a:t>
            </a:fld>
            <a:endParaRPr/>
          </a:p>
        </p:txBody>
      </p:sp>
    </p:spTree>
    <p:extLst>
      <p:ext uri="{BB962C8B-B14F-4D97-AF65-F5344CB8AC3E}">
        <p14:creationId xmlns:p14="http://schemas.microsoft.com/office/powerpoint/2010/main" val="401077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20</a:t>
            </a:fld>
            <a:endParaRPr/>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1/5/2023</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1/5/2023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1/5/2023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1/5/2023</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1/5/2023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1/5/2023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1/5/2023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1/5/2023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1/5/2023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1/5/2023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1/5/2023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1/5/2023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685801"/>
            <a:ext cx="3962400" cy="2743199"/>
          </a:xfrm>
        </p:spPr>
        <p:txBody>
          <a:bodyPr/>
          <a:lstStyle/>
          <a:p>
            <a:r>
              <a:rPr lang="en-US" dirty="0"/>
              <a:t>Airline Passenger Satisfaction</a:t>
            </a:r>
          </a:p>
        </p:txBody>
      </p:sp>
      <p:sp>
        <p:nvSpPr>
          <p:cNvPr id="3" name="Subtitle 2"/>
          <p:cNvSpPr>
            <a:spLocks noGrp="1"/>
          </p:cNvSpPr>
          <p:nvPr>
            <p:ph type="subTitle" idx="1"/>
          </p:nvPr>
        </p:nvSpPr>
        <p:spPr>
          <a:xfrm>
            <a:off x="227012" y="4953000"/>
            <a:ext cx="3962400" cy="1447798"/>
          </a:xfrm>
        </p:spPr>
        <p:txBody>
          <a:bodyPr>
            <a:noAutofit/>
          </a:bodyPr>
          <a:lstStyle/>
          <a:p>
            <a:pPr marL="342900" indent="-342900">
              <a:lnSpc>
                <a:spcPct val="120000"/>
              </a:lnSpc>
              <a:buFont typeface="Wingdings" panose="05000000000000000000" pitchFamily="2" charset="2"/>
              <a:buChar char="Ø"/>
            </a:pPr>
            <a:r>
              <a:rPr lang="en-US" sz="1400" dirty="0">
                <a:solidFill>
                  <a:srgbClr val="002060"/>
                </a:solidFill>
                <a:effectLst/>
                <a:latin typeface="Open Sans" panose="020B0604020202020204" pitchFamily="34" charset="0"/>
              </a:rPr>
              <a:t>Poli Ghosh</a:t>
            </a:r>
          </a:p>
        </p:txBody>
      </p:sp>
      <p:pic>
        <p:nvPicPr>
          <p:cNvPr id="5" name="Picture 4" descr="A large airplane flying in the sky&#10;&#10;Description automatically generated with medium confidence">
            <a:extLst>
              <a:ext uri="{FF2B5EF4-FFF2-40B4-BE49-F238E27FC236}">
                <a16:creationId xmlns:a16="http://schemas.microsoft.com/office/drawing/2014/main" id="{6DB32F92-F045-B40E-3798-53909B3F64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7212" y="-13699"/>
            <a:ext cx="5865813" cy="6858000"/>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10;&#10;Description automatically generated">
            <a:extLst>
              <a:ext uri="{FF2B5EF4-FFF2-40B4-BE49-F238E27FC236}">
                <a16:creationId xmlns:a16="http://schemas.microsoft.com/office/drawing/2014/main" id="{B42A0763-D405-6DF9-2623-FF3391E7E3CD}"/>
              </a:ext>
            </a:extLst>
          </p:cNvPr>
          <p:cNvPicPr>
            <a:picLocks noChangeAspect="1"/>
          </p:cNvPicPr>
          <p:nvPr/>
        </p:nvPicPr>
        <p:blipFill>
          <a:blip r:embed="rId2"/>
          <a:stretch>
            <a:fillRect/>
          </a:stretch>
        </p:blipFill>
        <p:spPr>
          <a:xfrm>
            <a:off x="528514" y="304688"/>
            <a:ext cx="10665526" cy="4184984"/>
          </a:xfrm>
          <a:prstGeom prst="rect">
            <a:avLst/>
          </a:prstGeom>
        </p:spPr>
      </p:pic>
      <p:pic>
        <p:nvPicPr>
          <p:cNvPr id="7" name="Picture 7" descr="Chart, line chart&#10;&#10;Description automatically generated">
            <a:extLst>
              <a:ext uri="{FF2B5EF4-FFF2-40B4-BE49-F238E27FC236}">
                <a16:creationId xmlns:a16="http://schemas.microsoft.com/office/drawing/2014/main" id="{DF0E3EC1-0847-46DF-BDAB-FAEC5D420D2B}"/>
              </a:ext>
            </a:extLst>
          </p:cNvPr>
          <p:cNvPicPr>
            <a:picLocks noChangeAspect="1"/>
          </p:cNvPicPr>
          <p:nvPr/>
        </p:nvPicPr>
        <p:blipFill>
          <a:blip r:embed="rId3"/>
          <a:stretch>
            <a:fillRect/>
          </a:stretch>
        </p:blipFill>
        <p:spPr>
          <a:xfrm>
            <a:off x="3339123" y="4651576"/>
            <a:ext cx="2511119" cy="1880343"/>
          </a:xfrm>
          <a:prstGeom prst="rect">
            <a:avLst/>
          </a:prstGeom>
        </p:spPr>
      </p:pic>
      <p:pic>
        <p:nvPicPr>
          <p:cNvPr id="8" name="Picture 8" descr="Chart, line chart&#10;&#10;Description automatically generated">
            <a:extLst>
              <a:ext uri="{FF2B5EF4-FFF2-40B4-BE49-F238E27FC236}">
                <a16:creationId xmlns:a16="http://schemas.microsoft.com/office/drawing/2014/main" id="{3982B8F7-5B69-C716-2224-7DFA0D4F7122}"/>
              </a:ext>
            </a:extLst>
          </p:cNvPr>
          <p:cNvPicPr>
            <a:picLocks noChangeAspect="1"/>
          </p:cNvPicPr>
          <p:nvPr/>
        </p:nvPicPr>
        <p:blipFill>
          <a:blip r:embed="rId4"/>
          <a:stretch>
            <a:fillRect/>
          </a:stretch>
        </p:blipFill>
        <p:spPr>
          <a:xfrm>
            <a:off x="6003088" y="4645550"/>
            <a:ext cx="2633374" cy="1941306"/>
          </a:xfrm>
          <a:prstGeom prst="rect">
            <a:avLst/>
          </a:prstGeom>
        </p:spPr>
      </p:pic>
    </p:spTree>
    <p:extLst>
      <p:ext uri="{BB962C8B-B14F-4D97-AF65-F5344CB8AC3E}">
        <p14:creationId xmlns:p14="http://schemas.microsoft.com/office/powerpoint/2010/main" val="121982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treemap chart&#10;&#10;Description automatically generated">
            <a:extLst>
              <a:ext uri="{FF2B5EF4-FFF2-40B4-BE49-F238E27FC236}">
                <a16:creationId xmlns:a16="http://schemas.microsoft.com/office/drawing/2014/main" id="{3C3356CA-A500-1F19-5B24-140ED37EFE67}"/>
              </a:ext>
            </a:extLst>
          </p:cNvPr>
          <p:cNvPicPr>
            <a:picLocks noGrp="1" noChangeAspect="1"/>
          </p:cNvPicPr>
          <p:nvPr>
            <p:ph idx="1"/>
          </p:nvPr>
        </p:nvPicPr>
        <p:blipFill>
          <a:blip r:embed="rId2"/>
          <a:stretch>
            <a:fillRect/>
          </a:stretch>
        </p:blipFill>
        <p:spPr>
          <a:xfrm>
            <a:off x="683735" y="795538"/>
            <a:ext cx="5072377" cy="2821845"/>
          </a:xfrm>
        </p:spPr>
      </p:pic>
      <p:pic>
        <p:nvPicPr>
          <p:cNvPr id="8" name="Picture 8" descr="Chart, bar chart&#10;&#10;Description automatically generated">
            <a:extLst>
              <a:ext uri="{FF2B5EF4-FFF2-40B4-BE49-F238E27FC236}">
                <a16:creationId xmlns:a16="http://schemas.microsoft.com/office/drawing/2014/main" id="{E83E7395-1338-5383-B733-7481A7F67F2D}"/>
              </a:ext>
            </a:extLst>
          </p:cNvPr>
          <p:cNvPicPr>
            <a:picLocks noChangeAspect="1"/>
          </p:cNvPicPr>
          <p:nvPr/>
        </p:nvPicPr>
        <p:blipFill>
          <a:blip r:embed="rId3"/>
          <a:stretch>
            <a:fillRect/>
          </a:stretch>
        </p:blipFill>
        <p:spPr>
          <a:xfrm>
            <a:off x="6241780" y="795576"/>
            <a:ext cx="5787552" cy="2821807"/>
          </a:xfrm>
          <a:prstGeom prst="rect">
            <a:avLst/>
          </a:prstGeom>
        </p:spPr>
      </p:pic>
      <p:pic>
        <p:nvPicPr>
          <p:cNvPr id="9" name="Picture 9" descr="Chart, bar chart&#10;&#10;Description automatically generated">
            <a:extLst>
              <a:ext uri="{FF2B5EF4-FFF2-40B4-BE49-F238E27FC236}">
                <a16:creationId xmlns:a16="http://schemas.microsoft.com/office/drawing/2014/main" id="{D21CAA36-57D7-FBCC-B037-C70094529A1D}"/>
              </a:ext>
            </a:extLst>
          </p:cNvPr>
          <p:cNvPicPr>
            <a:picLocks noChangeAspect="1"/>
          </p:cNvPicPr>
          <p:nvPr/>
        </p:nvPicPr>
        <p:blipFill>
          <a:blip r:embed="rId4"/>
          <a:stretch>
            <a:fillRect/>
          </a:stretch>
        </p:blipFill>
        <p:spPr>
          <a:xfrm>
            <a:off x="684212" y="3886200"/>
            <a:ext cx="5066248" cy="2555889"/>
          </a:xfrm>
          <a:prstGeom prst="rect">
            <a:avLst/>
          </a:prstGeom>
        </p:spPr>
      </p:pic>
      <p:pic>
        <p:nvPicPr>
          <p:cNvPr id="10" name="Picture 10" descr="Chart, bar chart&#10;&#10;Description automatically generated">
            <a:extLst>
              <a:ext uri="{FF2B5EF4-FFF2-40B4-BE49-F238E27FC236}">
                <a16:creationId xmlns:a16="http://schemas.microsoft.com/office/drawing/2014/main" id="{41E4829D-4104-CA64-B507-19CE158F02F8}"/>
              </a:ext>
            </a:extLst>
          </p:cNvPr>
          <p:cNvPicPr>
            <a:picLocks noChangeAspect="1"/>
          </p:cNvPicPr>
          <p:nvPr/>
        </p:nvPicPr>
        <p:blipFill>
          <a:blip r:embed="rId5"/>
          <a:stretch>
            <a:fillRect/>
          </a:stretch>
        </p:blipFill>
        <p:spPr>
          <a:xfrm>
            <a:off x="6268768" y="3881495"/>
            <a:ext cx="5225179" cy="2566164"/>
          </a:xfrm>
          <a:prstGeom prst="rect">
            <a:avLst/>
          </a:prstGeom>
        </p:spPr>
      </p:pic>
    </p:spTree>
    <p:extLst>
      <p:ext uri="{BB962C8B-B14F-4D97-AF65-F5344CB8AC3E}">
        <p14:creationId xmlns:p14="http://schemas.microsoft.com/office/powerpoint/2010/main" val="394369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320" y="381000"/>
            <a:ext cx="6985692" cy="990600"/>
          </a:xfrm>
        </p:spPr>
        <p:txBody>
          <a:bodyPr>
            <a:normAutofit/>
          </a:bodyPr>
          <a:lstStyle/>
          <a:p>
            <a:r>
              <a:rPr lang="en-US" sz="4000" dirty="0"/>
              <a:t>Feature Engineering</a:t>
            </a:r>
          </a:p>
        </p:txBody>
      </p:sp>
      <p:grpSp>
        <p:nvGrpSpPr>
          <p:cNvPr id="6" name="Group 5">
            <a:extLst>
              <a:ext uri="{FF2B5EF4-FFF2-40B4-BE49-F238E27FC236}">
                <a16:creationId xmlns:a16="http://schemas.microsoft.com/office/drawing/2014/main" id="{D04E55A2-8BC5-47B4-63B9-242F33AC0AE9}"/>
              </a:ext>
            </a:extLst>
          </p:cNvPr>
          <p:cNvGrpSpPr/>
          <p:nvPr/>
        </p:nvGrpSpPr>
        <p:grpSpPr>
          <a:xfrm>
            <a:off x="99320" y="1524000"/>
            <a:ext cx="12014892" cy="2107688"/>
            <a:chOff x="-100238" y="1524000"/>
            <a:chExt cx="12014892" cy="2107688"/>
          </a:xfrm>
        </p:grpSpPr>
        <p:pic>
          <p:nvPicPr>
            <p:cNvPr id="3" name="Picture 2">
              <a:extLst>
                <a:ext uri="{FF2B5EF4-FFF2-40B4-BE49-F238E27FC236}">
                  <a16:creationId xmlns:a16="http://schemas.microsoft.com/office/drawing/2014/main" id="{C8DF03D9-4166-E649-6E81-B8514B5B953E}"/>
                </a:ext>
              </a:extLst>
            </p:cNvPr>
            <p:cNvPicPr>
              <a:picLocks noChangeAspect="1"/>
            </p:cNvPicPr>
            <p:nvPr/>
          </p:nvPicPr>
          <p:blipFill>
            <a:blip r:embed="rId3"/>
            <a:stretch>
              <a:fillRect/>
            </a:stretch>
          </p:blipFill>
          <p:spPr>
            <a:xfrm>
              <a:off x="-100238" y="1524000"/>
              <a:ext cx="9639690" cy="2107688"/>
            </a:xfrm>
            <a:prstGeom prst="rect">
              <a:avLst/>
            </a:prstGeom>
          </p:spPr>
        </p:pic>
        <p:pic>
          <p:nvPicPr>
            <p:cNvPr id="5" name="Picture 4">
              <a:extLst>
                <a:ext uri="{FF2B5EF4-FFF2-40B4-BE49-F238E27FC236}">
                  <a16:creationId xmlns:a16="http://schemas.microsoft.com/office/drawing/2014/main" id="{06382999-2F41-64C7-5F5A-D2CDAB200E6A}"/>
                </a:ext>
              </a:extLst>
            </p:cNvPr>
            <p:cNvPicPr>
              <a:picLocks noChangeAspect="1"/>
            </p:cNvPicPr>
            <p:nvPr/>
          </p:nvPicPr>
          <p:blipFill rotWithShape="1">
            <a:blip r:embed="rId4"/>
            <a:srcRect t="7497"/>
            <a:stretch/>
          </p:blipFill>
          <p:spPr>
            <a:xfrm>
              <a:off x="9523412" y="1524000"/>
              <a:ext cx="2391242" cy="2107688"/>
            </a:xfrm>
            <a:prstGeom prst="rect">
              <a:avLst/>
            </a:prstGeom>
          </p:spPr>
        </p:pic>
      </p:grpSp>
      <p:pic>
        <p:nvPicPr>
          <p:cNvPr id="15" name="Picture 14">
            <a:extLst>
              <a:ext uri="{FF2B5EF4-FFF2-40B4-BE49-F238E27FC236}">
                <a16:creationId xmlns:a16="http://schemas.microsoft.com/office/drawing/2014/main" id="{AC3604CB-6600-7E31-B7BA-B1B6FB801B03}"/>
              </a:ext>
            </a:extLst>
          </p:cNvPr>
          <p:cNvPicPr>
            <a:picLocks noChangeAspect="1"/>
          </p:cNvPicPr>
          <p:nvPr/>
        </p:nvPicPr>
        <p:blipFill>
          <a:blip r:embed="rId5"/>
          <a:stretch>
            <a:fillRect/>
          </a:stretch>
        </p:blipFill>
        <p:spPr>
          <a:xfrm>
            <a:off x="4265612" y="4038600"/>
            <a:ext cx="5044877" cy="2149026"/>
          </a:xfrm>
          <a:prstGeom prst="rect">
            <a:avLst/>
          </a:prstGeom>
        </p:spPr>
      </p:pic>
      <p:sp>
        <p:nvSpPr>
          <p:cNvPr id="16" name="Title 6">
            <a:extLst>
              <a:ext uri="{FF2B5EF4-FFF2-40B4-BE49-F238E27FC236}">
                <a16:creationId xmlns:a16="http://schemas.microsoft.com/office/drawing/2014/main" id="{936DD740-D62D-2ACF-4F0D-8BB969AD0D29}"/>
              </a:ext>
            </a:extLst>
          </p:cNvPr>
          <p:cNvSpPr txBox="1">
            <a:spLocks/>
          </p:cNvSpPr>
          <p:nvPr/>
        </p:nvSpPr>
        <p:spPr>
          <a:xfrm>
            <a:off x="1937385" y="4655913"/>
            <a:ext cx="2362199" cy="914400"/>
          </a:xfrm>
          <a:prstGeom prst="rect">
            <a:avLst/>
          </a:prstGeom>
        </p:spPr>
        <p:txBody>
          <a:bodyPr vert="horz" lIns="91440" tIns="45720" rIns="91440" bIns="45720" rtlCol="0" anchor="b">
            <a:normAutofit lnSpcReduction="10000"/>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One Hot Encoding</a:t>
            </a:r>
          </a:p>
        </p:txBody>
      </p:sp>
    </p:spTree>
    <p:extLst>
      <p:ext uri="{BB962C8B-B14F-4D97-AF65-F5344CB8AC3E}">
        <p14:creationId xmlns:p14="http://schemas.microsoft.com/office/powerpoint/2010/main" val="391459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93" y="825"/>
            <a:ext cx="10971372" cy="1066800"/>
          </a:xfrm>
        </p:spPr>
        <p:txBody>
          <a:bodyPr/>
          <a:lstStyle/>
          <a:p>
            <a:r>
              <a:rPr lang="en-US" dirty="0"/>
              <a:t>Data Modelling</a:t>
            </a:r>
          </a:p>
        </p:txBody>
      </p:sp>
      <p:sp>
        <p:nvSpPr>
          <p:cNvPr id="5" name="Content Placeholder 4">
            <a:extLst>
              <a:ext uri="{FF2B5EF4-FFF2-40B4-BE49-F238E27FC236}">
                <a16:creationId xmlns:a16="http://schemas.microsoft.com/office/drawing/2014/main" id="{C8E3F7FA-6D88-1111-9E18-7CA0B23C7989}"/>
              </a:ext>
            </a:extLst>
          </p:cNvPr>
          <p:cNvSpPr>
            <a:spLocks noGrp="1"/>
          </p:cNvSpPr>
          <p:nvPr>
            <p:ph idx="1"/>
          </p:nvPr>
        </p:nvSpPr>
        <p:spPr>
          <a:xfrm>
            <a:off x="496814" y="1337949"/>
            <a:ext cx="10566048" cy="4760637"/>
          </a:xfrm>
        </p:spPr>
        <p:txBody>
          <a:bodyPr vert="horz" lIns="91440" tIns="45720" rIns="91440" bIns="45720" rtlCol="0" anchor="t">
            <a:normAutofit lnSpcReduction="10000"/>
          </a:bodyPr>
          <a:lstStyle/>
          <a:p>
            <a:r>
              <a:rPr lang="en-US" dirty="0">
                <a:ea typeface="+mn-lt"/>
                <a:cs typeface="+mn-lt"/>
              </a:rPr>
              <a:t>We build models to predict the satisfaction level of the customer based on the independent variable of our dataset. This will help the airline company to understand the satisfaction level of its customers and hence take necessary actions, in order to improve customer satisfaction.</a:t>
            </a:r>
          </a:p>
          <a:p>
            <a:r>
              <a:rPr lang="en-US" dirty="0">
                <a:ea typeface="+mn-lt"/>
                <a:cs typeface="+mn-lt"/>
              </a:rPr>
              <a:t>Here we build 4 models to predict the satisfaction level, namely</a:t>
            </a:r>
            <a:endParaRPr lang="en-US" dirty="0"/>
          </a:p>
          <a:p>
            <a:pPr marL="514350" indent="-514350">
              <a:buAutoNum type="arabicPeriod"/>
            </a:pPr>
            <a:r>
              <a:rPr lang="en-US" dirty="0">
                <a:ea typeface="+mn-lt"/>
                <a:cs typeface="+mn-lt"/>
              </a:rPr>
              <a:t>Logistic Regression</a:t>
            </a:r>
            <a:endParaRPr lang="en-US" dirty="0"/>
          </a:p>
          <a:p>
            <a:pPr marL="514350" indent="-514350">
              <a:buAutoNum type="arabicPeriod"/>
            </a:pPr>
            <a:r>
              <a:rPr lang="en-US" dirty="0">
                <a:ea typeface="+mn-lt"/>
                <a:cs typeface="+mn-lt"/>
              </a:rPr>
              <a:t>Decision Tree</a:t>
            </a:r>
          </a:p>
          <a:p>
            <a:pPr marL="514350" indent="-514350">
              <a:buAutoNum type="arabicPeriod"/>
            </a:pPr>
            <a:r>
              <a:rPr lang="en-US" dirty="0"/>
              <a:t>Ensemble Method</a:t>
            </a:r>
          </a:p>
          <a:p>
            <a:pPr marL="514350" indent="-514350">
              <a:buAutoNum type="arabicPeriod"/>
            </a:pPr>
            <a:r>
              <a:rPr lang="en-US" dirty="0"/>
              <a:t>Random Forest</a:t>
            </a:r>
          </a:p>
          <a:p>
            <a:endParaRPr lang="en-US" dirty="0"/>
          </a:p>
          <a:p>
            <a:endParaRPr lang="en-US" dirty="0"/>
          </a:p>
        </p:txBody>
      </p:sp>
    </p:spTree>
    <p:extLst>
      <p:ext uri="{BB962C8B-B14F-4D97-AF65-F5344CB8AC3E}">
        <p14:creationId xmlns:p14="http://schemas.microsoft.com/office/powerpoint/2010/main" val="344144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001" y="-301543"/>
            <a:ext cx="10971372" cy="1066800"/>
          </a:xfrm>
        </p:spPr>
        <p:txBody>
          <a:bodyPr/>
          <a:lstStyle/>
          <a:p>
            <a:r>
              <a:rPr lang="en-US" dirty="0"/>
              <a:t>Logistic Regression</a:t>
            </a:r>
          </a:p>
        </p:txBody>
      </p:sp>
      <p:sp>
        <p:nvSpPr>
          <p:cNvPr id="5" name="Content Placeholder 4">
            <a:extLst>
              <a:ext uri="{FF2B5EF4-FFF2-40B4-BE49-F238E27FC236}">
                <a16:creationId xmlns:a16="http://schemas.microsoft.com/office/drawing/2014/main" id="{C8E3F7FA-6D88-1111-9E18-7CA0B23C7989}"/>
              </a:ext>
            </a:extLst>
          </p:cNvPr>
          <p:cNvSpPr>
            <a:spLocks noGrp="1"/>
          </p:cNvSpPr>
          <p:nvPr>
            <p:ph idx="1"/>
          </p:nvPr>
        </p:nvSpPr>
        <p:spPr>
          <a:xfrm>
            <a:off x="1006519" y="3201051"/>
            <a:ext cx="8854650" cy="3989550"/>
          </a:xfrm>
        </p:spPr>
        <p:txBody>
          <a:bodyPr vert="horz" lIns="91440" tIns="45720" rIns="91440" bIns="45720" rtlCol="0" anchor="t">
            <a:normAutofit/>
          </a:bodyPr>
          <a:lstStyle/>
          <a:p>
            <a:pPr marL="0" indent="0">
              <a:buNone/>
            </a:pPr>
            <a:r>
              <a:rPr lang="en-US" sz="2400" dirty="0">
                <a:ea typeface="+mn-lt"/>
                <a:cs typeface="+mn-lt"/>
              </a:rPr>
              <a:t>1) Test Accuracy = 0.8533004824966636</a:t>
            </a:r>
            <a:endParaRPr lang="en-US" sz="2400" dirty="0"/>
          </a:p>
          <a:p>
            <a:pPr marL="0" indent="0">
              <a:buNone/>
            </a:pPr>
            <a:r>
              <a:rPr lang="en-US" sz="2400" dirty="0">
                <a:ea typeface="+mn-lt"/>
                <a:cs typeface="+mn-lt"/>
              </a:rPr>
              <a:t>2) Train Accuracy = 0.854426063619165</a:t>
            </a:r>
          </a:p>
          <a:p>
            <a:pPr marL="0" indent="0">
              <a:buNone/>
            </a:pPr>
            <a:r>
              <a:rPr lang="en-US" sz="2400" dirty="0"/>
              <a:t>3) Precision Score = 0.8137464788732395</a:t>
            </a:r>
          </a:p>
          <a:p>
            <a:pPr marL="0" indent="0">
              <a:buNone/>
            </a:pPr>
            <a:r>
              <a:rPr lang="en-US" sz="2400" dirty="0"/>
              <a:t>4) </a:t>
            </a:r>
            <a:r>
              <a:rPr lang="en-US" sz="2400" dirty="0">
                <a:ea typeface="+mn-lt"/>
                <a:cs typeface="+mn-lt"/>
              </a:rPr>
              <a:t>Recall score: 0.8570072386377121</a:t>
            </a:r>
          </a:p>
          <a:p>
            <a:pPr marL="0" indent="0">
              <a:buNone/>
            </a:pPr>
            <a:r>
              <a:rPr lang="en-US" sz="2400" dirty="0">
                <a:ea typeface="+mn-lt"/>
                <a:cs typeface="+mn-lt"/>
              </a:rPr>
              <a:t>5) Accuracy score: 0.8533004824966636</a:t>
            </a:r>
          </a:p>
          <a:p>
            <a:pPr marL="0" indent="0">
              <a:buNone/>
            </a:pPr>
            <a:r>
              <a:rPr lang="en-US" sz="2400" dirty="0">
                <a:ea typeface="+mn-lt"/>
                <a:cs typeface="+mn-lt"/>
              </a:rPr>
              <a:t>6) F1 score: 0.8348167841867993</a:t>
            </a:r>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79E92590-A6D3-7AAC-B737-02A4FA3ED882}"/>
              </a:ext>
            </a:extLst>
          </p:cNvPr>
          <p:cNvPicPr>
            <a:picLocks noChangeAspect="1"/>
          </p:cNvPicPr>
          <p:nvPr/>
        </p:nvPicPr>
        <p:blipFill>
          <a:blip r:embed="rId2"/>
          <a:stretch>
            <a:fillRect/>
          </a:stretch>
        </p:blipFill>
        <p:spPr>
          <a:xfrm>
            <a:off x="7999412" y="998997"/>
            <a:ext cx="2322486" cy="1998794"/>
          </a:xfrm>
          <a:prstGeom prst="rect">
            <a:avLst/>
          </a:prstGeom>
        </p:spPr>
      </p:pic>
      <p:sp>
        <p:nvSpPr>
          <p:cNvPr id="7" name="TextBox 6">
            <a:extLst>
              <a:ext uri="{FF2B5EF4-FFF2-40B4-BE49-F238E27FC236}">
                <a16:creationId xmlns:a16="http://schemas.microsoft.com/office/drawing/2014/main" id="{D54B233A-404D-C1D7-1E6C-D363F5132895}"/>
              </a:ext>
            </a:extLst>
          </p:cNvPr>
          <p:cNvSpPr txBox="1"/>
          <p:nvPr/>
        </p:nvSpPr>
        <p:spPr>
          <a:xfrm>
            <a:off x="8348279" y="3056650"/>
            <a:ext cx="1973619" cy="369332"/>
          </a:xfrm>
          <a:prstGeom prst="rect">
            <a:avLst/>
          </a:prstGeom>
          <a:noFill/>
        </p:spPr>
        <p:txBody>
          <a:bodyPr wrap="square" rtlCol="0">
            <a:spAutoFit/>
          </a:bodyPr>
          <a:lstStyle/>
          <a:p>
            <a:r>
              <a:rPr lang="en-US" dirty="0"/>
              <a:t>Confusion Matrix</a:t>
            </a:r>
          </a:p>
        </p:txBody>
      </p:sp>
      <p:pic>
        <p:nvPicPr>
          <p:cNvPr id="9" name="Picture 8">
            <a:extLst>
              <a:ext uri="{FF2B5EF4-FFF2-40B4-BE49-F238E27FC236}">
                <a16:creationId xmlns:a16="http://schemas.microsoft.com/office/drawing/2014/main" id="{2219EF12-CBD8-2CCB-E9D9-5A6D92282766}"/>
              </a:ext>
            </a:extLst>
          </p:cNvPr>
          <p:cNvPicPr>
            <a:picLocks noChangeAspect="1"/>
          </p:cNvPicPr>
          <p:nvPr/>
        </p:nvPicPr>
        <p:blipFill>
          <a:blip r:embed="rId3"/>
          <a:stretch>
            <a:fillRect/>
          </a:stretch>
        </p:blipFill>
        <p:spPr>
          <a:xfrm>
            <a:off x="7135735" y="3664802"/>
            <a:ext cx="4046571" cy="2766300"/>
          </a:xfrm>
          <a:prstGeom prst="rect">
            <a:avLst/>
          </a:prstGeom>
        </p:spPr>
      </p:pic>
      <p:pic>
        <p:nvPicPr>
          <p:cNvPr id="10" name="Picture 6" descr="Understanding Logistic Regression!!! | by Abhigyan | Analytics Vidhya |  Medium">
            <a:extLst>
              <a:ext uri="{FF2B5EF4-FFF2-40B4-BE49-F238E27FC236}">
                <a16:creationId xmlns:a16="http://schemas.microsoft.com/office/drawing/2014/main" id="{1319858F-C341-5654-E3E6-3575A801B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636"/>
          <a:stretch/>
        </p:blipFill>
        <p:spPr bwMode="auto">
          <a:xfrm>
            <a:off x="1461135" y="983757"/>
            <a:ext cx="4214177" cy="199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29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812" y="-169914"/>
            <a:ext cx="10971372" cy="1066800"/>
          </a:xfrm>
        </p:spPr>
        <p:txBody>
          <a:bodyPr/>
          <a:lstStyle/>
          <a:p>
            <a:r>
              <a:rPr lang="en-US" dirty="0"/>
              <a:t>Decision Tree</a:t>
            </a:r>
          </a:p>
        </p:txBody>
      </p:sp>
      <p:sp>
        <p:nvSpPr>
          <p:cNvPr id="5" name="Content Placeholder 4">
            <a:extLst>
              <a:ext uri="{FF2B5EF4-FFF2-40B4-BE49-F238E27FC236}">
                <a16:creationId xmlns:a16="http://schemas.microsoft.com/office/drawing/2014/main" id="{C8E3F7FA-6D88-1111-9E18-7CA0B23C7989}"/>
              </a:ext>
            </a:extLst>
          </p:cNvPr>
          <p:cNvSpPr>
            <a:spLocks noGrp="1"/>
          </p:cNvSpPr>
          <p:nvPr>
            <p:ph idx="1"/>
          </p:nvPr>
        </p:nvSpPr>
        <p:spPr>
          <a:xfrm>
            <a:off x="496815" y="1337949"/>
            <a:ext cx="5408082" cy="4681851"/>
          </a:xfrm>
        </p:spPr>
        <p:txBody>
          <a:bodyPr vert="horz" lIns="91440" tIns="45720" rIns="91440" bIns="45720" rtlCol="0" anchor="t">
            <a:noAutofit/>
          </a:bodyPr>
          <a:lstStyle/>
          <a:p>
            <a:pPr marL="0" indent="0">
              <a:buNone/>
            </a:pPr>
            <a:r>
              <a:rPr lang="en-US" sz="2200" dirty="0">
                <a:ea typeface="+mn-lt"/>
                <a:cs typeface="+mn-lt"/>
              </a:rPr>
              <a:t> Test Accuracy = 0.9281387947849297</a:t>
            </a:r>
          </a:p>
          <a:p>
            <a:pPr marL="0" indent="0">
              <a:buNone/>
            </a:pPr>
            <a:r>
              <a:rPr lang="en-US" sz="2200" dirty="0">
                <a:ea typeface="+mn-lt"/>
                <a:cs typeface="+mn-lt"/>
              </a:rPr>
              <a:t>Train Accuracy = 1.0</a:t>
            </a:r>
          </a:p>
          <a:p>
            <a:pPr marL="0" indent="0">
              <a:buNone/>
            </a:pPr>
            <a:r>
              <a:rPr lang="en-US" sz="2200" dirty="0">
                <a:solidFill>
                  <a:srgbClr val="0070C0"/>
                </a:solidFill>
                <a:ea typeface="+mn-lt"/>
                <a:cs typeface="+mn-lt"/>
              </a:rPr>
              <a:t>Addressed Overfitting by using</a:t>
            </a:r>
          </a:p>
          <a:p>
            <a:pPr marL="0" indent="0">
              <a:buNone/>
            </a:pPr>
            <a:r>
              <a:rPr lang="en-US" sz="2200" dirty="0">
                <a:solidFill>
                  <a:srgbClr val="0070C0"/>
                </a:solidFill>
                <a:ea typeface="+mn-lt"/>
                <a:cs typeface="+mn-lt"/>
              </a:rPr>
              <a:t> Grid search Cross Validation method.</a:t>
            </a:r>
          </a:p>
          <a:p>
            <a:pPr marL="0" indent="0">
              <a:buNone/>
            </a:pPr>
            <a:r>
              <a:rPr lang="en-US" sz="2200" dirty="0">
                <a:ea typeface="+mn-lt"/>
                <a:cs typeface="+mn-lt"/>
              </a:rPr>
              <a:t>1) Test Accuracy = 0.870059542141464</a:t>
            </a:r>
          </a:p>
          <a:p>
            <a:pPr marL="0" indent="0">
              <a:buNone/>
            </a:pPr>
            <a:r>
              <a:rPr lang="en-US" sz="2200" dirty="0">
                <a:ea typeface="+mn-lt"/>
                <a:cs typeface="+mn-lt"/>
              </a:rPr>
              <a:t>2) Train Accuracy = 0.8714197720973206</a:t>
            </a:r>
          </a:p>
          <a:p>
            <a:pPr marL="0" indent="0">
              <a:buNone/>
            </a:pPr>
            <a:r>
              <a:rPr lang="en-US" sz="2200" dirty="0">
                <a:ea typeface="+mn-lt"/>
                <a:cs typeface="+mn-lt"/>
              </a:rPr>
              <a:t>3) Precision Score = 0.8950083752093803</a:t>
            </a:r>
          </a:p>
          <a:p>
            <a:pPr marL="0" indent="0">
              <a:buNone/>
            </a:pPr>
            <a:r>
              <a:rPr lang="en-US" sz="2200" dirty="0">
                <a:ea typeface="+mn-lt"/>
                <a:cs typeface="+mn-lt"/>
              </a:rPr>
              <a:t>4) Recall score: 0.7925714963806811</a:t>
            </a:r>
          </a:p>
          <a:p>
            <a:pPr marL="0" indent="0">
              <a:buNone/>
            </a:pPr>
            <a:r>
              <a:rPr lang="en-US" sz="2200" dirty="0">
                <a:ea typeface="+mn-lt"/>
                <a:cs typeface="+mn-lt"/>
              </a:rPr>
              <a:t>5) Accuracy score: 0.870059542141464</a:t>
            </a:r>
          </a:p>
          <a:p>
            <a:pPr marL="0" indent="0">
              <a:buNone/>
            </a:pPr>
            <a:r>
              <a:rPr lang="en-US" sz="2200" dirty="0">
                <a:ea typeface="+mn-lt"/>
                <a:cs typeface="+mn-lt"/>
              </a:rPr>
              <a:t>6) F1 score: 0.8406809528304856</a:t>
            </a:r>
          </a:p>
          <a:p>
            <a:endParaRPr lang="en-US" sz="2200" dirty="0"/>
          </a:p>
          <a:p>
            <a:endParaRPr lang="en-US" sz="2200" dirty="0"/>
          </a:p>
        </p:txBody>
      </p:sp>
      <p:pic>
        <p:nvPicPr>
          <p:cNvPr id="6" name="Picture 5">
            <a:extLst>
              <a:ext uri="{FF2B5EF4-FFF2-40B4-BE49-F238E27FC236}">
                <a16:creationId xmlns:a16="http://schemas.microsoft.com/office/drawing/2014/main" id="{2961398A-96EE-2FD7-AFF8-E1C58FAAF2D2}"/>
              </a:ext>
            </a:extLst>
          </p:cNvPr>
          <p:cNvPicPr>
            <a:picLocks noChangeAspect="1"/>
          </p:cNvPicPr>
          <p:nvPr/>
        </p:nvPicPr>
        <p:blipFill>
          <a:blip r:embed="rId2"/>
          <a:stretch>
            <a:fillRect/>
          </a:stretch>
        </p:blipFill>
        <p:spPr>
          <a:xfrm>
            <a:off x="8456612" y="1067625"/>
            <a:ext cx="2232853" cy="1889924"/>
          </a:xfrm>
          <a:prstGeom prst="rect">
            <a:avLst/>
          </a:prstGeom>
        </p:spPr>
      </p:pic>
      <p:sp>
        <p:nvSpPr>
          <p:cNvPr id="7" name="TextBox 6">
            <a:extLst>
              <a:ext uri="{FF2B5EF4-FFF2-40B4-BE49-F238E27FC236}">
                <a16:creationId xmlns:a16="http://schemas.microsoft.com/office/drawing/2014/main" id="{35E37139-1A43-AFA2-10C2-0295F612E0E3}"/>
              </a:ext>
            </a:extLst>
          </p:cNvPr>
          <p:cNvSpPr txBox="1"/>
          <p:nvPr/>
        </p:nvSpPr>
        <p:spPr>
          <a:xfrm>
            <a:off x="8744738" y="2962629"/>
            <a:ext cx="1973619" cy="369332"/>
          </a:xfrm>
          <a:prstGeom prst="rect">
            <a:avLst/>
          </a:prstGeom>
          <a:noFill/>
        </p:spPr>
        <p:txBody>
          <a:bodyPr wrap="square" rtlCol="0">
            <a:spAutoFit/>
          </a:bodyPr>
          <a:lstStyle/>
          <a:p>
            <a:r>
              <a:rPr lang="en-US" dirty="0"/>
              <a:t>Confusion Matrix</a:t>
            </a:r>
          </a:p>
        </p:txBody>
      </p:sp>
      <p:pic>
        <p:nvPicPr>
          <p:cNvPr id="9" name="Picture 8">
            <a:extLst>
              <a:ext uri="{FF2B5EF4-FFF2-40B4-BE49-F238E27FC236}">
                <a16:creationId xmlns:a16="http://schemas.microsoft.com/office/drawing/2014/main" id="{ADA5F285-C4D0-2F49-070B-3398F88DC966}"/>
              </a:ext>
            </a:extLst>
          </p:cNvPr>
          <p:cNvPicPr>
            <a:picLocks noChangeAspect="1"/>
          </p:cNvPicPr>
          <p:nvPr/>
        </p:nvPicPr>
        <p:blipFill>
          <a:blip r:embed="rId3"/>
          <a:stretch>
            <a:fillRect/>
          </a:stretch>
        </p:blipFill>
        <p:spPr>
          <a:xfrm>
            <a:off x="6819124" y="3673439"/>
            <a:ext cx="3848433" cy="2773920"/>
          </a:xfrm>
          <a:prstGeom prst="rect">
            <a:avLst/>
          </a:prstGeom>
        </p:spPr>
      </p:pic>
      <p:pic>
        <p:nvPicPr>
          <p:cNvPr id="5124" name="Picture 4" descr="Decision Tree Excel Template | Tree Diagram Maker Spreadsheet">
            <a:extLst>
              <a:ext uri="{FF2B5EF4-FFF2-40B4-BE49-F238E27FC236}">
                <a16:creationId xmlns:a16="http://schemas.microsoft.com/office/drawing/2014/main" id="{5F0C7E48-BB91-C580-78EC-BE55B3F377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5876"/>
          <a:stretch/>
        </p:blipFill>
        <p:spPr bwMode="auto">
          <a:xfrm>
            <a:off x="5256212" y="1414538"/>
            <a:ext cx="256545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58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93" y="825"/>
            <a:ext cx="10971372" cy="1066800"/>
          </a:xfrm>
        </p:spPr>
        <p:txBody>
          <a:bodyPr/>
          <a:lstStyle/>
          <a:p>
            <a:r>
              <a:rPr lang="en-US" dirty="0"/>
              <a:t>Ensemble Method (Decision Tree with Bagging)</a:t>
            </a:r>
          </a:p>
        </p:txBody>
      </p:sp>
      <p:sp>
        <p:nvSpPr>
          <p:cNvPr id="5" name="Content Placeholder 4">
            <a:extLst>
              <a:ext uri="{FF2B5EF4-FFF2-40B4-BE49-F238E27FC236}">
                <a16:creationId xmlns:a16="http://schemas.microsoft.com/office/drawing/2014/main" id="{C8E3F7FA-6D88-1111-9E18-7CA0B23C7989}"/>
              </a:ext>
            </a:extLst>
          </p:cNvPr>
          <p:cNvSpPr>
            <a:spLocks noGrp="1"/>
          </p:cNvSpPr>
          <p:nvPr>
            <p:ph idx="1"/>
          </p:nvPr>
        </p:nvSpPr>
        <p:spPr>
          <a:xfrm>
            <a:off x="496814" y="1337949"/>
            <a:ext cx="11101820" cy="5330275"/>
          </a:xfrm>
        </p:spPr>
        <p:txBody>
          <a:bodyPr vert="horz" lIns="91440" tIns="45720" rIns="91440" bIns="45720" rtlCol="0" anchor="t">
            <a:normAutofit/>
          </a:bodyPr>
          <a:lstStyle/>
          <a:p>
            <a:pPr marL="0" indent="0">
              <a:buNone/>
            </a:pPr>
            <a:r>
              <a:rPr lang="en-US" dirty="0">
                <a:ea typeface="+mn-lt"/>
                <a:cs typeface="+mn-lt"/>
              </a:rPr>
              <a:t>1) Test Accuracy = 0.8953136228313315</a:t>
            </a:r>
          </a:p>
          <a:p>
            <a:pPr marL="0" indent="0">
              <a:buNone/>
            </a:pPr>
            <a:r>
              <a:rPr lang="en-US" dirty="0">
                <a:ea typeface="+mn-lt"/>
                <a:cs typeface="+mn-lt"/>
              </a:rPr>
              <a:t>2) Train Accuracy = 0.8967838444278234</a:t>
            </a:r>
          </a:p>
          <a:p>
            <a:pPr marL="0" indent="0">
              <a:buNone/>
            </a:pPr>
            <a:r>
              <a:rPr lang="en-US" dirty="0">
                <a:ea typeface="+mn-lt"/>
                <a:cs typeface="+mn-lt"/>
              </a:rPr>
              <a:t>3) Precision Score = 0.9040420013916124</a:t>
            </a:r>
          </a:p>
          <a:p>
            <a:pPr marL="0" indent="0">
              <a:buNone/>
            </a:pPr>
            <a:r>
              <a:rPr lang="en-US" dirty="0">
                <a:ea typeface="+mn-lt"/>
                <a:cs typeface="+mn-lt"/>
              </a:rPr>
              <a:t>4) Recall score: 0.8479886080455679</a:t>
            </a:r>
          </a:p>
          <a:p>
            <a:pPr marL="0" indent="0">
              <a:buNone/>
            </a:pPr>
            <a:r>
              <a:rPr lang="en-US" dirty="0">
                <a:ea typeface="+mn-lt"/>
                <a:cs typeface="+mn-lt"/>
              </a:rPr>
              <a:t>5) Accuracy score: 0.8953136228313315</a:t>
            </a:r>
          </a:p>
          <a:p>
            <a:pPr marL="0" indent="0">
              <a:buNone/>
            </a:pPr>
            <a:r>
              <a:rPr lang="en-US" dirty="0">
                <a:ea typeface="+mn-lt"/>
                <a:cs typeface="+mn-lt"/>
              </a:rPr>
              <a:t>6) F1 score: 0.875118635765239</a:t>
            </a:r>
          </a:p>
          <a:p>
            <a:endParaRPr lang="en-US" dirty="0">
              <a:ea typeface="+mn-lt"/>
              <a:cs typeface="+mn-lt"/>
            </a:endParaRPr>
          </a:p>
          <a:p>
            <a:endParaRPr lang="en-US" dirty="0"/>
          </a:p>
        </p:txBody>
      </p:sp>
      <p:pic>
        <p:nvPicPr>
          <p:cNvPr id="6" name="Picture 5">
            <a:extLst>
              <a:ext uri="{FF2B5EF4-FFF2-40B4-BE49-F238E27FC236}">
                <a16:creationId xmlns:a16="http://schemas.microsoft.com/office/drawing/2014/main" id="{547E7786-9B41-6EBC-C079-9FD652852EAA}"/>
              </a:ext>
            </a:extLst>
          </p:cNvPr>
          <p:cNvPicPr>
            <a:picLocks noChangeAspect="1"/>
          </p:cNvPicPr>
          <p:nvPr/>
        </p:nvPicPr>
        <p:blipFill>
          <a:blip r:embed="rId2"/>
          <a:stretch>
            <a:fillRect/>
          </a:stretch>
        </p:blipFill>
        <p:spPr>
          <a:xfrm>
            <a:off x="7923212" y="1219200"/>
            <a:ext cx="2583677" cy="2319651"/>
          </a:xfrm>
          <a:prstGeom prst="rect">
            <a:avLst/>
          </a:prstGeom>
        </p:spPr>
      </p:pic>
      <p:pic>
        <p:nvPicPr>
          <p:cNvPr id="8" name="Picture 7">
            <a:extLst>
              <a:ext uri="{FF2B5EF4-FFF2-40B4-BE49-F238E27FC236}">
                <a16:creationId xmlns:a16="http://schemas.microsoft.com/office/drawing/2014/main" id="{892489BF-FAC2-8D66-95EC-2C3E5BBF7A5D}"/>
              </a:ext>
            </a:extLst>
          </p:cNvPr>
          <p:cNvPicPr>
            <a:picLocks noChangeAspect="1"/>
          </p:cNvPicPr>
          <p:nvPr/>
        </p:nvPicPr>
        <p:blipFill>
          <a:blip r:embed="rId3"/>
          <a:stretch>
            <a:fillRect/>
          </a:stretch>
        </p:blipFill>
        <p:spPr>
          <a:xfrm>
            <a:off x="7248919" y="3711302"/>
            <a:ext cx="3932261" cy="2789162"/>
          </a:xfrm>
          <a:prstGeom prst="rect">
            <a:avLst/>
          </a:prstGeom>
        </p:spPr>
      </p:pic>
    </p:spTree>
    <p:extLst>
      <p:ext uri="{BB962C8B-B14F-4D97-AF65-F5344CB8AC3E}">
        <p14:creationId xmlns:p14="http://schemas.microsoft.com/office/powerpoint/2010/main" val="98100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208" y="-130713"/>
            <a:ext cx="10971372" cy="1066800"/>
          </a:xfrm>
        </p:spPr>
        <p:txBody>
          <a:bodyPr/>
          <a:lstStyle/>
          <a:p>
            <a:r>
              <a:rPr lang="en-US" dirty="0"/>
              <a:t>Random Forest</a:t>
            </a:r>
          </a:p>
        </p:txBody>
      </p:sp>
      <p:sp>
        <p:nvSpPr>
          <p:cNvPr id="5" name="Content Placeholder 4">
            <a:extLst>
              <a:ext uri="{FF2B5EF4-FFF2-40B4-BE49-F238E27FC236}">
                <a16:creationId xmlns:a16="http://schemas.microsoft.com/office/drawing/2014/main" id="{C8E3F7FA-6D88-1111-9E18-7CA0B23C7989}"/>
              </a:ext>
            </a:extLst>
          </p:cNvPr>
          <p:cNvSpPr>
            <a:spLocks noGrp="1"/>
          </p:cNvSpPr>
          <p:nvPr>
            <p:ph idx="1"/>
          </p:nvPr>
        </p:nvSpPr>
        <p:spPr>
          <a:xfrm>
            <a:off x="496814" y="1337949"/>
            <a:ext cx="11101820" cy="5330275"/>
          </a:xfrm>
        </p:spPr>
        <p:txBody>
          <a:bodyPr vert="horz" lIns="91440" tIns="45720" rIns="91440" bIns="45720" rtlCol="0" anchor="t">
            <a:normAutofit/>
          </a:bodyPr>
          <a:lstStyle/>
          <a:p>
            <a:pPr marL="0" indent="0">
              <a:buNone/>
            </a:pPr>
            <a:r>
              <a:rPr lang="en-US" sz="2400" dirty="0">
                <a:ea typeface="+mn-lt"/>
                <a:cs typeface="+mn-lt"/>
              </a:rPr>
              <a:t>1) Test Accuracy = 0.898265065188379</a:t>
            </a:r>
          </a:p>
          <a:p>
            <a:pPr marL="0" indent="0">
              <a:buNone/>
            </a:pPr>
            <a:r>
              <a:rPr lang="en-US" sz="2400" dirty="0">
                <a:ea typeface="+mn-lt"/>
                <a:cs typeface="+mn-lt"/>
              </a:rPr>
              <a:t>2) Train Accuracy = 0.8991266663733556</a:t>
            </a:r>
          </a:p>
          <a:p>
            <a:pPr marL="0" indent="0">
              <a:buNone/>
            </a:pPr>
            <a:r>
              <a:rPr lang="en-US" sz="2400" dirty="0">
                <a:ea typeface="+mn-lt"/>
                <a:cs typeface="+mn-lt"/>
              </a:rPr>
              <a:t>3) Precision Score = 0.9199244201198853</a:t>
            </a:r>
          </a:p>
          <a:p>
            <a:pPr marL="0" indent="0">
              <a:buNone/>
            </a:pPr>
            <a:r>
              <a:rPr lang="en-US" sz="2400" dirty="0">
                <a:ea typeface="+mn-lt"/>
                <a:cs typeface="+mn-lt"/>
              </a:rPr>
              <a:t>4) Recall score: 0.8377239824374035</a:t>
            </a:r>
          </a:p>
          <a:p>
            <a:pPr marL="0" indent="0">
              <a:buNone/>
            </a:pPr>
            <a:r>
              <a:rPr lang="en-US" sz="2400" dirty="0">
                <a:ea typeface="+mn-lt"/>
                <a:cs typeface="+mn-lt"/>
              </a:rPr>
              <a:t>5) Accuracy score: 0.898265065188379</a:t>
            </a:r>
          </a:p>
          <a:p>
            <a:pPr marL="0" indent="0">
              <a:buNone/>
            </a:pPr>
            <a:r>
              <a:rPr lang="en-US" sz="2400" dirty="0">
                <a:ea typeface="+mn-lt"/>
                <a:cs typeface="+mn-lt"/>
              </a:rPr>
              <a:t>6) F1 score: 0.8769020557729332</a:t>
            </a:r>
          </a:p>
          <a:p>
            <a:pPr marL="0" indent="0">
              <a:buNone/>
            </a:pPr>
            <a:r>
              <a:rPr lang="en-US" sz="2400" dirty="0">
                <a:ea typeface="+mn-lt"/>
                <a:cs typeface="+mn-lt"/>
              </a:rPr>
              <a:t>7) AUC score: 0.9569954699677659</a:t>
            </a:r>
          </a:p>
          <a:p>
            <a:endParaRPr lang="en-US" sz="2400" dirty="0"/>
          </a:p>
          <a:p>
            <a:endParaRPr lang="en-US" sz="2400" dirty="0"/>
          </a:p>
        </p:txBody>
      </p:sp>
      <p:pic>
        <p:nvPicPr>
          <p:cNvPr id="6" name="Picture 5">
            <a:extLst>
              <a:ext uri="{FF2B5EF4-FFF2-40B4-BE49-F238E27FC236}">
                <a16:creationId xmlns:a16="http://schemas.microsoft.com/office/drawing/2014/main" id="{602AE475-4DAB-40BF-1035-CDA0C64CB49C}"/>
              </a:ext>
            </a:extLst>
          </p:cNvPr>
          <p:cNvPicPr>
            <a:picLocks noChangeAspect="1"/>
          </p:cNvPicPr>
          <p:nvPr/>
        </p:nvPicPr>
        <p:blipFill>
          <a:blip r:embed="rId2"/>
          <a:stretch>
            <a:fillRect/>
          </a:stretch>
        </p:blipFill>
        <p:spPr>
          <a:xfrm>
            <a:off x="9557894" y="1201337"/>
            <a:ext cx="2364396" cy="1981200"/>
          </a:xfrm>
          <a:prstGeom prst="rect">
            <a:avLst/>
          </a:prstGeom>
        </p:spPr>
      </p:pic>
      <p:pic>
        <p:nvPicPr>
          <p:cNvPr id="8" name="Picture 7">
            <a:extLst>
              <a:ext uri="{FF2B5EF4-FFF2-40B4-BE49-F238E27FC236}">
                <a16:creationId xmlns:a16="http://schemas.microsoft.com/office/drawing/2014/main" id="{AD0BBCB8-3AE5-2EBF-C632-97228FD1C36C}"/>
              </a:ext>
            </a:extLst>
          </p:cNvPr>
          <p:cNvPicPr>
            <a:picLocks noChangeAspect="1"/>
          </p:cNvPicPr>
          <p:nvPr/>
        </p:nvPicPr>
        <p:blipFill>
          <a:blip r:embed="rId3"/>
          <a:stretch>
            <a:fillRect/>
          </a:stretch>
        </p:blipFill>
        <p:spPr>
          <a:xfrm>
            <a:off x="7812120" y="3858222"/>
            <a:ext cx="3764606" cy="2781541"/>
          </a:xfrm>
          <a:prstGeom prst="rect">
            <a:avLst/>
          </a:prstGeom>
        </p:spPr>
      </p:pic>
      <p:pic>
        <p:nvPicPr>
          <p:cNvPr id="6146" name="Picture 2" descr="From a Single Decision Tree to a Random Forest | by Rosaria Silipo |  Towards Data Science">
            <a:extLst>
              <a:ext uri="{FF2B5EF4-FFF2-40B4-BE49-F238E27FC236}">
                <a16:creationId xmlns:a16="http://schemas.microsoft.com/office/drawing/2014/main" id="{66DB50F9-DEC7-BC46-E5C0-69DC121DCFFC}"/>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47976" t="4782"/>
          <a:stretch/>
        </p:blipFill>
        <p:spPr bwMode="auto">
          <a:xfrm>
            <a:off x="5865812" y="1052379"/>
            <a:ext cx="2918779" cy="2720031"/>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07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1341755"/>
            <a:ext cx="10971372" cy="1066800"/>
          </a:xfrm>
        </p:spPr>
        <p:txBody>
          <a:bodyPr/>
          <a:lstStyle/>
          <a:p>
            <a:r>
              <a:rPr lang="en-US" dirty="0"/>
              <a:t>Model Evaluation</a:t>
            </a:r>
          </a:p>
        </p:txBody>
      </p:sp>
      <p:sp>
        <p:nvSpPr>
          <p:cNvPr id="8" name="Content Placeholder 4">
            <a:extLst>
              <a:ext uri="{FF2B5EF4-FFF2-40B4-BE49-F238E27FC236}">
                <a16:creationId xmlns:a16="http://schemas.microsoft.com/office/drawing/2014/main" id="{C0DA1265-89AB-BA36-73D8-31E4456BB302}"/>
              </a:ext>
            </a:extLst>
          </p:cNvPr>
          <p:cNvSpPr txBox="1">
            <a:spLocks/>
          </p:cNvSpPr>
          <p:nvPr/>
        </p:nvSpPr>
        <p:spPr>
          <a:xfrm>
            <a:off x="798513" y="4982845"/>
            <a:ext cx="11277599" cy="14656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None/>
            </a:pPr>
            <a:r>
              <a:rPr lang="en-US" dirty="0"/>
              <a:t>Based on AUC-ROC and Accuracy, we chose Random Forest model.</a:t>
            </a:r>
          </a:p>
          <a:p>
            <a:endParaRPr lang="en-US" dirty="0">
              <a:highlight>
                <a:srgbClr val="FFFF00"/>
              </a:highlight>
            </a:endParaRPr>
          </a:p>
          <a:p>
            <a:endParaRPr lang="en-US" dirty="0">
              <a:highlight>
                <a:srgbClr val="FFFF00"/>
              </a:highlight>
            </a:endParaRPr>
          </a:p>
        </p:txBody>
      </p:sp>
      <p:grpSp>
        <p:nvGrpSpPr>
          <p:cNvPr id="10" name="Group 9">
            <a:extLst>
              <a:ext uri="{FF2B5EF4-FFF2-40B4-BE49-F238E27FC236}">
                <a16:creationId xmlns:a16="http://schemas.microsoft.com/office/drawing/2014/main" id="{E25AE0A6-E7E6-2959-2C7C-306C4C4AF301}"/>
              </a:ext>
            </a:extLst>
          </p:cNvPr>
          <p:cNvGrpSpPr/>
          <p:nvPr/>
        </p:nvGrpSpPr>
        <p:grpSpPr>
          <a:xfrm>
            <a:off x="6276023" y="793038"/>
            <a:ext cx="5609588" cy="3908037"/>
            <a:chOff x="7542212" y="495000"/>
            <a:chExt cx="4419600" cy="3079006"/>
          </a:xfrm>
        </p:grpSpPr>
        <p:pic>
          <p:nvPicPr>
            <p:cNvPr id="5" name="Picture 4">
              <a:extLst>
                <a:ext uri="{FF2B5EF4-FFF2-40B4-BE49-F238E27FC236}">
                  <a16:creationId xmlns:a16="http://schemas.microsoft.com/office/drawing/2014/main" id="{9A6D9467-2C70-461A-068C-8222F7AB6124}"/>
                </a:ext>
              </a:extLst>
            </p:cNvPr>
            <p:cNvPicPr>
              <a:picLocks noChangeAspect="1"/>
            </p:cNvPicPr>
            <p:nvPr/>
          </p:nvPicPr>
          <p:blipFill>
            <a:blip r:embed="rId2"/>
            <a:stretch>
              <a:fillRect/>
            </a:stretch>
          </p:blipFill>
          <p:spPr>
            <a:xfrm>
              <a:off x="7542212" y="1981200"/>
              <a:ext cx="2209800" cy="1592806"/>
            </a:xfrm>
            <a:prstGeom prst="rect">
              <a:avLst/>
            </a:prstGeom>
          </p:spPr>
        </p:pic>
        <p:pic>
          <p:nvPicPr>
            <p:cNvPr id="6" name="Picture 5">
              <a:extLst>
                <a:ext uri="{FF2B5EF4-FFF2-40B4-BE49-F238E27FC236}">
                  <a16:creationId xmlns:a16="http://schemas.microsoft.com/office/drawing/2014/main" id="{5F5EBCD1-B047-CFD1-DADA-0A18705D5D8A}"/>
                </a:ext>
              </a:extLst>
            </p:cNvPr>
            <p:cNvPicPr>
              <a:picLocks noChangeAspect="1"/>
            </p:cNvPicPr>
            <p:nvPr/>
          </p:nvPicPr>
          <p:blipFill>
            <a:blip r:embed="rId3"/>
            <a:stretch>
              <a:fillRect/>
            </a:stretch>
          </p:blipFill>
          <p:spPr>
            <a:xfrm>
              <a:off x="9752012" y="500675"/>
              <a:ext cx="2209800" cy="1567416"/>
            </a:xfrm>
            <a:prstGeom prst="rect">
              <a:avLst/>
            </a:prstGeom>
          </p:spPr>
        </p:pic>
        <p:pic>
          <p:nvPicPr>
            <p:cNvPr id="7" name="Picture 6">
              <a:extLst>
                <a:ext uri="{FF2B5EF4-FFF2-40B4-BE49-F238E27FC236}">
                  <a16:creationId xmlns:a16="http://schemas.microsoft.com/office/drawing/2014/main" id="{D8F9772D-BB73-B993-2A33-D2A3ECEB3BAC}"/>
                </a:ext>
              </a:extLst>
            </p:cNvPr>
            <p:cNvPicPr>
              <a:picLocks noChangeAspect="1"/>
            </p:cNvPicPr>
            <p:nvPr/>
          </p:nvPicPr>
          <p:blipFill>
            <a:blip r:embed="rId4"/>
            <a:stretch>
              <a:fillRect/>
            </a:stretch>
          </p:blipFill>
          <p:spPr>
            <a:xfrm>
              <a:off x="9752012" y="2068091"/>
              <a:ext cx="2209799" cy="1505915"/>
            </a:xfrm>
            <a:prstGeom prst="rect">
              <a:avLst/>
            </a:prstGeom>
          </p:spPr>
        </p:pic>
        <p:pic>
          <p:nvPicPr>
            <p:cNvPr id="9" name="Picture 8">
              <a:extLst>
                <a:ext uri="{FF2B5EF4-FFF2-40B4-BE49-F238E27FC236}">
                  <a16:creationId xmlns:a16="http://schemas.microsoft.com/office/drawing/2014/main" id="{FFAB763F-A169-4FE0-5144-B1E1417C7532}"/>
                </a:ext>
              </a:extLst>
            </p:cNvPr>
            <p:cNvPicPr>
              <a:picLocks noChangeAspect="1"/>
            </p:cNvPicPr>
            <p:nvPr/>
          </p:nvPicPr>
          <p:blipFill>
            <a:blip r:embed="rId5"/>
            <a:stretch>
              <a:fillRect/>
            </a:stretch>
          </p:blipFill>
          <p:spPr>
            <a:xfrm>
              <a:off x="7542212" y="495000"/>
              <a:ext cx="2209800" cy="1486200"/>
            </a:xfrm>
            <a:prstGeom prst="rect">
              <a:avLst/>
            </a:prstGeom>
          </p:spPr>
        </p:pic>
      </p:grpSp>
      <p:sp>
        <p:nvSpPr>
          <p:cNvPr id="11" name="Content Placeholder 10">
            <a:extLst>
              <a:ext uri="{FF2B5EF4-FFF2-40B4-BE49-F238E27FC236}">
                <a16:creationId xmlns:a16="http://schemas.microsoft.com/office/drawing/2014/main" id="{AA1DE155-A631-3582-2BFA-CA98AE30B3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9534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28600"/>
            <a:ext cx="10971372" cy="1066800"/>
          </a:xfrm>
        </p:spPr>
        <p:txBody>
          <a:bodyPr/>
          <a:lstStyle/>
          <a:p>
            <a:r>
              <a:rPr lang="en-US" dirty="0"/>
              <a:t>Conclusion &amp; Future plan</a:t>
            </a:r>
          </a:p>
        </p:txBody>
      </p:sp>
      <p:pic>
        <p:nvPicPr>
          <p:cNvPr id="4" name="Picture 3">
            <a:extLst>
              <a:ext uri="{FF2B5EF4-FFF2-40B4-BE49-F238E27FC236}">
                <a16:creationId xmlns:a16="http://schemas.microsoft.com/office/drawing/2014/main" id="{A0919BD5-4CC8-6E3D-1FF0-6640D81345F8}"/>
              </a:ext>
            </a:extLst>
          </p:cNvPr>
          <p:cNvPicPr>
            <a:picLocks noChangeAspect="1"/>
          </p:cNvPicPr>
          <p:nvPr/>
        </p:nvPicPr>
        <p:blipFill>
          <a:blip r:embed="rId2"/>
          <a:stretch>
            <a:fillRect/>
          </a:stretch>
        </p:blipFill>
        <p:spPr>
          <a:xfrm>
            <a:off x="7256353" y="914400"/>
            <a:ext cx="4019660" cy="4451624"/>
          </a:xfrm>
          <a:prstGeom prst="rect">
            <a:avLst/>
          </a:prstGeom>
        </p:spPr>
      </p:pic>
      <p:sp>
        <p:nvSpPr>
          <p:cNvPr id="3" name="Content Placeholder 4">
            <a:extLst>
              <a:ext uri="{FF2B5EF4-FFF2-40B4-BE49-F238E27FC236}">
                <a16:creationId xmlns:a16="http://schemas.microsoft.com/office/drawing/2014/main" id="{8BD2DE51-1639-C124-D136-82FAF5DFEF39}"/>
              </a:ext>
            </a:extLst>
          </p:cNvPr>
          <p:cNvSpPr>
            <a:spLocks noGrp="1"/>
          </p:cNvSpPr>
          <p:nvPr>
            <p:ph idx="1"/>
          </p:nvPr>
        </p:nvSpPr>
        <p:spPr>
          <a:xfrm>
            <a:off x="684212" y="1598573"/>
            <a:ext cx="6283398" cy="3767451"/>
          </a:xfrm>
        </p:spPr>
        <p:txBody>
          <a:bodyPr vert="horz" lIns="91440" tIns="45720" rIns="91440" bIns="45720" rtlCol="0" anchor="t">
            <a:normAutofit lnSpcReduction="10000"/>
          </a:bodyPr>
          <a:lstStyle/>
          <a:p>
            <a:pPr marL="0" indent="0" algn="just">
              <a:buNone/>
            </a:pPr>
            <a:r>
              <a:rPr lang="en-US" sz="3200" dirty="0">
                <a:ea typeface="+mn-lt"/>
                <a:cs typeface="+mn-lt"/>
              </a:rPr>
              <a:t>Based on the Random Forest model, these are the top ten variables of importance.</a:t>
            </a:r>
          </a:p>
          <a:p>
            <a:pPr marL="0" indent="0" algn="just">
              <a:buNone/>
            </a:pPr>
            <a:r>
              <a:rPr lang="en-US" sz="3200" dirty="0">
                <a:ea typeface="+mn-lt"/>
                <a:cs typeface="+mn-lt"/>
              </a:rPr>
              <a:t>By focusing on these variables, and taking appropriate measures, the airline may enhance customer satisfaction and there by retain repetitive passengers!</a:t>
            </a:r>
            <a:endParaRPr lang="en-US" sz="3200" dirty="0"/>
          </a:p>
        </p:txBody>
      </p:sp>
    </p:spTree>
    <p:extLst>
      <p:ext uri="{BB962C8B-B14F-4D97-AF65-F5344CB8AC3E}">
        <p14:creationId xmlns:p14="http://schemas.microsoft.com/office/powerpoint/2010/main" val="9966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28EE-ABD4-4376-D96F-47D128A54562}"/>
              </a:ext>
            </a:extLst>
          </p:cNvPr>
          <p:cNvSpPr>
            <a:spLocks noGrp="1"/>
          </p:cNvSpPr>
          <p:nvPr>
            <p:ph type="title"/>
          </p:nvPr>
        </p:nvSpPr>
        <p:spPr>
          <a:xfrm>
            <a:off x="305217" y="27169"/>
            <a:ext cx="10971372" cy="1066800"/>
          </a:xfrm>
        </p:spPr>
        <p:txBody>
          <a:bodyPr/>
          <a:lstStyle/>
          <a:p>
            <a:r>
              <a:rPr lang="en-US" dirty="0"/>
              <a:t>Outline (ML flow)</a:t>
            </a:r>
          </a:p>
        </p:txBody>
      </p:sp>
      <p:sp>
        <p:nvSpPr>
          <p:cNvPr id="36" name="Rectangle 35">
            <a:extLst>
              <a:ext uri="{FF2B5EF4-FFF2-40B4-BE49-F238E27FC236}">
                <a16:creationId xmlns:a16="http://schemas.microsoft.com/office/drawing/2014/main" id="{CC6B3C66-A2C5-B74D-EBB7-85456012DFE0}"/>
              </a:ext>
              <a:ext uri="{C183D7F6-B498-43B3-948B-1728B52AA6E4}">
                <adec:decorative xmlns:adec="http://schemas.microsoft.com/office/drawing/2017/decorative" val="1"/>
              </a:ext>
            </a:extLst>
          </p:cNvPr>
          <p:cNvSpPr/>
          <p:nvPr/>
        </p:nvSpPr>
        <p:spPr>
          <a:xfrm>
            <a:off x="379325" y="3973421"/>
            <a:ext cx="1498788" cy="930924"/>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Collect and label data</a:t>
            </a:r>
          </a:p>
        </p:txBody>
      </p:sp>
      <p:sp>
        <p:nvSpPr>
          <p:cNvPr id="37" name="Rectangle 36">
            <a:extLst>
              <a:ext uri="{FF2B5EF4-FFF2-40B4-BE49-F238E27FC236}">
                <a16:creationId xmlns:a16="http://schemas.microsoft.com/office/drawing/2014/main" id="{371454E1-5F51-761E-0FA2-82917615029A}"/>
              </a:ext>
              <a:ext uri="{C183D7F6-B498-43B3-948B-1728B52AA6E4}">
                <adec:decorative xmlns:adec="http://schemas.microsoft.com/office/drawing/2017/decorative" val="1"/>
              </a:ext>
            </a:extLst>
          </p:cNvPr>
          <p:cNvSpPr/>
          <p:nvPr/>
        </p:nvSpPr>
        <p:spPr>
          <a:xfrm>
            <a:off x="2353186" y="3973421"/>
            <a:ext cx="1498788" cy="930924"/>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EDA</a:t>
            </a:r>
          </a:p>
        </p:txBody>
      </p:sp>
      <p:sp>
        <p:nvSpPr>
          <p:cNvPr id="38" name="Rectangle 37">
            <a:extLst>
              <a:ext uri="{FF2B5EF4-FFF2-40B4-BE49-F238E27FC236}">
                <a16:creationId xmlns:a16="http://schemas.microsoft.com/office/drawing/2014/main" id="{DE1A6DE0-5D8B-B33B-3DE2-783934461142}"/>
              </a:ext>
              <a:ext uri="{C183D7F6-B498-43B3-948B-1728B52AA6E4}">
                <adec:decorative xmlns:adec="http://schemas.microsoft.com/office/drawing/2017/decorative" val="1"/>
              </a:ext>
            </a:extLst>
          </p:cNvPr>
          <p:cNvSpPr/>
          <p:nvPr/>
        </p:nvSpPr>
        <p:spPr>
          <a:xfrm>
            <a:off x="4327047" y="3973421"/>
            <a:ext cx="1498788" cy="930924"/>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Feature engineering</a:t>
            </a:r>
          </a:p>
        </p:txBody>
      </p:sp>
      <p:sp>
        <p:nvSpPr>
          <p:cNvPr id="39" name="Rectangle 38">
            <a:extLst>
              <a:ext uri="{FF2B5EF4-FFF2-40B4-BE49-F238E27FC236}">
                <a16:creationId xmlns:a16="http://schemas.microsoft.com/office/drawing/2014/main" id="{7E150077-1E5F-57E0-7F80-9B8A691F2E46}"/>
              </a:ext>
              <a:ext uri="{C183D7F6-B498-43B3-948B-1728B52AA6E4}">
                <adec:decorative xmlns:adec="http://schemas.microsoft.com/office/drawing/2017/decorative" val="1"/>
              </a:ext>
            </a:extLst>
          </p:cNvPr>
          <p:cNvSpPr/>
          <p:nvPr/>
        </p:nvSpPr>
        <p:spPr>
          <a:xfrm>
            <a:off x="6300908" y="3973422"/>
            <a:ext cx="1498788" cy="930924"/>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Select and train model</a:t>
            </a:r>
          </a:p>
        </p:txBody>
      </p:sp>
      <p:sp>
        <p:nvSpPr>
          <p:cNvPr id="40" name="Rectangle 39">
            <a:extLst>
              <a:ext uri="{FF2B5EF4-FFF2-40B4-BE49-F238E27FC236}">
                <a16:creationId xmlns:a16="http://schemas.microsoft.com/office/drawing/2014/main" id="{39CAE357-E260-0467-EBF2-F278ABF71053}"/>
              </a:ext>
              <a:ext uri="{C183D7F6-B498-43B3-948B-1728B52AA6E4}">
                <adec:decorative xmlns:adec="http://schemas.microsoft.com/office/drawing/2017/decorative" val="1"/>
              </a:ext>
            </a:extLst>
          </p:cNvPr>
          <p:cNvSpPr/>
          <p:nvPr/>
        </p:nvSpPr>
        <p:spPr>
          <a:xfrm>
            <a:off x="8274769" y="3973421"/>
            <a:ext cx="1498788" cy="930924"/>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Evaluate</a:t>
            </a:r>
          </a:p>
        </p:txBody>
      </p:sp>
      <p:sp>
        <p:nvSpPr>
          <p:cNvPr id="41" name="Rectangle 40">
            <a:extLst>
              <a:ext uri="{FF2B5EF4-FFF2-40B4-BE49-F238E27FC236}">
                <a16:creationId xmlns:a16="http://schemas.microsoft.com/office/drawing/2014/main" id="{7089D9FF-11BA-C3EC-B1B5-8474AF1B19C9}"/>
              </a:ext>
              <a:ext uri="{C183D7F6-B498-43B3-948B-1728B52AA6E4}">
                <adec:decorative xmlns:adec="http://schemas.microsoft.com/office/drawing/2017/decorative" val="1"/>
              </a:ext>
            </a:extLst>
          </p:cNvPr>
          <p:cNvSpPr/>
          <p:nvPr/>
        </p:nvSpPr>
        <p:spPr>
          <a:xfrm>
            <a:off x="10299712" y="1519087"/>
            <a:ext cx="1498788" cy="930924"/>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Future plan</a:t>
            </a:r>
          </a:p>
        </p:txBody>
      </p:sp>
      <p:cxnSp>
        <p:nvCxnSpPr>
          <p:cNvPr id="45" name="Straight Arrow Connector 44">
            <a:extLst>
              <a:ext uri="{FF2B5EF4-FFF2-40B4-BE49-F238E27FC236}">
                <a16:creationId xmlns:a16="http://schemas.microsoft.com/office/drawing/2014/main" id="{96579237-44AB-2EBF-16CB-EAB8CDCF37C4}"/>
              </a:ext>
              <a:ext uri="{C183D7F6-B498-43B3-948B-1728B52AA6E4}">
                <adec:decorative xmlns:adec="http://schemas.microsoft.com/office/drawing/2017/decorative" val="1"/>
              </a:ext>
            </a:extLst>
          </p:cNvPr>
          <p:cNvCxnSpPr>
            <a:stCxn id="36" idx="3"/>
            <a:endCxn id="37" idx="1"/>
          </p:cNvCxnSpPr>
          <p:nvPr/>
        </p:nvCxnSpPr>
        <p:spPr>
          <a:xfrm>
            <a:off x="1878113" y="4438883"/>
            <a:ext cx="47507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D00B2B-91CA-7F62-A7AB-CB4A7BAEF914}"/>
              </a:ext>
              <a:ext uri="{C183D7F6-B498-43B3-948B-1728B52AA6E4}">
                <adec:decorative xmlns:adec="http://schemas.microsoft.com/office/drawing/2017/decorative" val="1"/>
              </a:ext>
            </a:extLst>
          </p:cNvPr>
          <p:cNvCxnSpPr>
            <a:stCxn id="37" idx="3"/>
            <a:endCxn id="38" idx="1"/>
          </p:cNvCxnSpPr>
          <p:nvPr/>
        </p:nvCxnSpPr>
        <p:spPr>
          <a:xfrm>
            <a:off x="3851974" y="4438883"/>
            <a:ext cx="47507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6450BE5-2DA7-E0F6-2C40-2C1C4799D0BB}"/>
              </a:ext>
              <a:ext uri="{C183D7F6-B498-43B3-948B-1728B52AA6E4}">
                <adec:decorative xmlns:adec="http://schemas.microsoft.com/office/drawing/2017/decorative" val="1"/>
              </a:ext>
            </a:extLst>
          </p:cNvPr>
          <p:cNvCxnSpPr>
            <a:cxnSpLocks/>
          </p:cNvCxnSpPr>
          <p:nvPr/>
        </p:nvCxnSpPr>
        <p:spPr>
          <a:xfrm flipV="1">
            <a:off x="5062783" y="3124934"/>
            <a:ext cx="0" cy="848486"/>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656C3E6-58BE-C76D-5615-F3C0FDF41E5D}"/>
              </a:ext>
              <a:ext uri="{C183D7F6-B498-43B3-948B-1728B52AA6E4}">
                <adec:decorative xmlns:adec="http://schemas.microsoft.com/office/drawing/2017/decorative" val="1"/>
              </a:ext>
            </a:extLst>
          </p:cNvPr>
          <p:cNvCxnSpPr>
            <a:stCxn id="39" idx="3"/>
            <a:endCxn id="40" idx="1"/>
          </p:cNvCxnSpPr>
          <p:nvPr/>
        </p:nvCxnSpPr>
        <p:spPr>
          <a:xfrm flipV="1">
            <a:off x="7799696" y="4438883"/>
            <a:ext cx="475073" cy="1"/>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00C23B9-22B5-BDE2-4D31-F5103460B1DB}"/>
              </a:ext>
              <a:ext uri="{C183D7F6-B498-43B3-948B-1728B52AA6E4}">
                <adec:decorative xmlns:adec="http://schemas.microsoft.com/office/drawing/2017/decorative" val="1"/>
              </a:ext>
            </a:extLst>
          </p:cNvPr>
          <p:cNvCxnSpPr>
            <a:cxnSpLocks/>
            <a:stCxn id="40" idx="3"/>
            <a:endCxn id="60" idx="1"/>
          </p:cNvCxnSpPr>
          <p:nvPr/>
        </p:nvCxnSpPr>
        <p:spPr>
          <a:xfrm>
            <a:off x="9773557" y="4438883"/>
            <a:ext cx="286643" cy="1"/>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4DD99BA-1C01-60F5-F6C3-3FA0216F8951}"/>
              </a:ext>
              <a:ext uri="{C183D7F6-B498-43B3-948B-1728B52AA6E4}">
                <adec:decorative xmlns:adec="http://schemas.microsoft.com/office/drawing/2017/decorative" val="1"/>
              </a:ext>
            </a:extLst>
          </p:cNvPr>
          <p:cNvSpPr/>
          <p:nvPr/>
        </p:nvSpPr>
        <p:spPr>
          <a:xfrm>
            <a:off x="379325" y="2560431"/>
            <a:ext cx="1498788" cy="9309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Problem formulation</a:t>
            </a:r>
          </a:p>
        </p:txBody>
      </p:sp>
      <p:sp>
        <p:nvSpPr>
          <p:cNvPr id="54" name="TextBox 53">
            <a:extLst>
              <a:ext uri="{FF2B5EF4-FFF2-40B4-BE49-F238E27FC236}">
                <a16:creationId xmlns:a16="http://schemas.microsoft.com/office/drawing/2014/main" id="{927D8264-D6FF-7E17-990B-BFB105161E61}"/>
              </a:ext>
            </a:extLst>
          </p:cNvPr>
          <p:cNvSpPr txBox="1"/>
          <p:nvPr/>
        </p:nvSpPr>
        <p:spPr>
          <a:xfrm>
            <a:off x="207828" y="1830097"/>
            <a:ext cx="1841782" cy="338554"/>
          </a:xfrm>
          <a:prstGeom prst="rect">
            <a:avLst/>
          </a:prstGeom>
          <a:noFill/>
        </p:spPr>
        <p:txBody>
          <a:bodyPr wrap="square" rtlCol="0">
            <a:spAutoFit/>
          </a:bodyPr>
          <a:lstStyle/>
          <a:p>
            <a:pPr algn="ctr"/>
            <a:r>
              <a:rPr lang="en-US" sz="1600" dirty="0">
                <a:latin typeface="Amazon Ember"/>
                <a:ea typeface="Amazon Ember Light" panose="020B0403020204020204" pitchFamily="34" charset="0"/>
                <a:cs typeface="Amazon Ember Light" panose="020B0403020204020204" pitchFamily="34" charset="0"/>
              </a:rPr>
              <a:t>Business problem</a:t>
            </a:r>
          </a:p>
        </p:txBody>
      </p:sp>
      <p:cxnSp>
        <p:nvCxnSpPr>
          <p:cNvPr id="55" name="Straight Arrow Connector 54">
            <a:extLst>
              <a:ext uri="{FF2B5EF4-FFF2-40B4-BE49-F238E27FC236}">
                <a16:creationId xmlns:a16="http://schemas.microsoft.com/office/drawing/2014/main" id="{72299D6E-24A7-6778-2BA2-DB33BFFA2CD7}"/>
              </a:ext>
              <a:ext uri="{C183D7F6-B498-43B3-948B-1728B52AA6E4}">
                <adec:decorative xmlns:adec="http://schemas.microsoft.com/office/drawing/2017/decorative" val="1"/>
              </a:ext>
            </a:extLst>
          </p:cNvPr>
          <p:cNvCxnSpPr>
            <a:stCxn id="53" idx="2"/>
            <a:endCxn id="36" idx="0"/>
          </p:cNvCxnSpPr>
          <p:nvPr/>
        </p:nvCxnSpPr>
        <p:spPr>
          <a:xfrm>
            <a:off x="1128719" y="3491355"/>
            <a:ext cx="0" cy="482066"/>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DB6463C-6E03-A72F-C6EF-5AE4A9C3BF1B}"/>
              </a:ext>
              <a:ext uri="{C183D7F6-B498-43B3-948B-1728B52AA6E4}">
                <adec:decorative xmlns:adec="http://schemas.microsoft.com/office/drawing/2017/decorative" val="1"/>
              </a:ext>
            </a:extLst>
          </p:cNvPr>
          <p:cNvCxnSpPr>
            <a:stCxn id="54" idx="2"/>
            <a:endCxn id="53" idx="0"/>
          </p:cNvCxnSpPr>
          <p:nvPr/>
        </p:nvCxnSpPr>
        <p:spPr>
          <a:xfrm>
            <a:off x="1128719" y="2168651"/>
            <a:ext cx="0" cy="39178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C6303F8-3791-DEE6-5B2E-765A408DCDCF}"/>
              </a:ext>
              <a:ext uri="{C183D7F6-B498-43B3-948B-1728B52AA6E4}">
                <adec:decorative xmlns:adec="http://schemas.microsoft.com/office/drawing/2017/decorative" val="1"/>
              </a:ext>
            </a:extLst>
          </p:cNvPr>
          <p:cNvCxnSpPr>
            <a:cxnSpLocks/>
            <a:stCxn id="60" idx="0"/>
            <a:endCxn id="41" idx="2"/>
          </p:cNvCxnSpPr>
          <p:nvPr/>
        </p:nvCxnSpPr>
        <p:spPr>
          <a:xfrm flipV="1">
            <a:off x="11049106" y="2450011"/>
            <a:ext cx="0" cy="1349846"/>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4C7D3A2-3482-4BD0-544D-D3FF0BFBAF68}"/>
              </a:ext>
            </a:extLst>
          </p:cNvPr>
          <p:cNvSpPr txBox="1"/>
          <p:nvPr/>
        </p:nvSpPr>
        <p:spPr>
          <a:xfrm>
            <a:off x="10506591" y="2743568"/>
            <a:ext cx="630957" cy="338554"/>
          </a:xfrm>
          <a:prstGeom prst="rect">
            <a:avLst/>
          </a:prstGeom>
          <a:noFill/>
        </p:spPr>
        <p:txBody>
          <a:bodyPr wrap="square" rtlCol="0">
            <a:spAutoFit/>
          </a:bodyPr>
          <a:lstStyle/>
          <a:p>
            <a:pPr algn="ctr"/>
            <a:r>
              <a:rPr lang="en-US" sz="1600" dirty="0">
                <a:latin typeface="Amazon Ember"/>
                <a:ea typeface="Amazon Ember Light" panose="020B0403020204020204" pitchFamily="34" charset="0"/>
                <a:cs typeface="Amazon Ember Light" panose="020B0403020204020204" pitchFamily="34" charset="0"/>
              </a:rPr>
              <a:t>Yes</a:t>
            </a:r>
          </a:p>
        </p:txBody>
      </p:sp>
      <p:cxnSp>
        <p:nvCxnSpPr>
          <p:cNvPr id="59" name="Elbow Connector 145">
            <a:extLst>
              <a:ext uri="{FF2B5EF4-FFF2-40B4-BE49-F238E27FC236}">
                <a16:creationId xmlns:a16="http://schemas.microsoft.com/office/drawing/2014/main" id="{F88CBCDC-7057-1737-DB10-31D431901086}"/>
              </a:ext>
              <a:ext uri="{C183D7F6-B498-43B3-948B-1728B52AA6E4}">
                <adec:decorative xmlns:adec="http://schemas.microsoft.com/office/drawing/2017/decorative" val="1"/>
              </a:ext>
            </a:extLst>
          </p:cNvPr>
          <p:cNvCxnSpPr>
            <a:cxnSpLocks/>
            <a:stCxn id="60" idx="2"/>
            <a:endCxn id="36" idx="2"/>
          </p:cNvCxnSpPr>
          <p:nvPr/>
        </p:nvCxnSpPr>
        <p:spPr>
          <a:xfrm rot="5400000" flipH="1">
            <a:off x="6002130" y="30935"/>
            <a:ext cx="173566" cy="9920387"/>
          </a:xfrm>
          <a:prstGeom prst="bentConnector3">
            <a:avLst>
              <a:gd name="adj1" fmla="val -405255"/>
            </a:avLst>
          </a:prstGeom>
          <a:ln w="1270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Flowchart: Decision 59">
            <a:extLst>
              <a:ext uri="{FF2B5EF4-FFF2-40B4-BE49-F238E27FC236}">
                <a16:creationId xmlns:a16="http://schemas.microsoft.com/office/drawing/2014/main" id="{D1B6E6FB-8FF2-F91A-D6B7-F5020C38211A}"/>
              </a:ext>
              <a:ext uri="{C183D7F6-B498-43B3-948B-1728B52AA6E4}">
                <adec:decorative xmlns:adec="http://schemas.microsoft.com/office/drawing/2017/decorative" val="1"/>
              </a:ext>
            </a:extLst>
          </p:cNvPr>
          <p:cNvSpPr/>
          <p:nvPr/>
        </p:nvSpPr>
        <p:spPr>
          <a:xfrm>
            <a:off x="10060200" y="3799857"/>
            <a:ext cx="1977812" cy="1278054"/>
          </a:xfrm>
          <a:prstGeom prst="flowChartDecision">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Meets business goal?</a:t>
            </a:r>
          </a:p>
        </p:txBody>
      </p:sp>
      <p:cxnSp>
        <p:nvCxnSpPr>
          <p:cNvPr id="61" name="Elbow Connector 158">
            <a:extLst>
              <a:ext uri="{FF2B5EF4-FFF2-40B4-BE49-F238E27FC236}">
                <a16:creationId xmlns:a16="http://schemas.microsoft.com/office/drawing/2014/main" id="{C8404A32-F762-F204-B82C-8718C1852A11}"/>
              </a:ext>
              <a:ext uri="{C183D7F6-B498-43B3-948B-1728B52AA6E4}">
                <adec:decorative xmlns:adec="http://schemas.microsoft.com/office/drawing/2017/decorative" val="1"/>
              </a:ext>
            </a:extLst>
          </p:cNvPr>
          <p:cNvCxnSpPr>
            <a:cxnSpLocks/>
            <a:stCxn id="60" idx="2"/>
            <a:endCxn id="38" idx="2"/>
          </p:cNvCxnSpPr>
          <p:nvPr/>
        </p:nvCxnSpPr>
        <p:spPr>
          <a:xfrm rot="5400000" flipH="1">
            <a:off x="7975991" y="2004796"/>
            <a:ext cx="173566" cy="5972665"/>
          </a:xfrm>
          <a:prstGeom prst="bentConnector3">
            <a:avLst>
              <a:gd name="adj1" fmla="val -202628"/>
            </a:avLst>
          </a:prstGeom>
          <a:ln w="1270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6855930-C444-A04A-F7A6-A568BF380313}"/>
              </a:ext>
            </a:extLst>
          </p:cNvPr>
          <p:cNvSpPr txBox="1"/>
          <p:nvPr/>
        </p:nvSpPr>
        <p:spPr>
          <a:xfrm>
            <a:off x="10458088" y="5133957"/>
            <a:ext cx="630957" cy="338554"/>
          </a:xfrm>
          <a:prstGeom prst="rect">
            <a:avLst/>
          </a:prstGeom>
          <a:noFill/>
        </p:spPr>
        <p:txBody>
          <a:bodyPr wrap="square" rtlCol="0">
            <a:spAutoFit/>
          </a:bodyPr>
          <a:lstStyle/>
          <a:p>
            <a:pPr algn="ctr"/>
            <a:r>
              <a:rPr lang="en-US" sz="1600" dirty="0">
                <a:latin typeface="Amazon Ember"/>
                <a:ea typeface="Amazon Ember Light" panose="020B0403020204020204" pitchFamily="34" charset="0"/>
                <a:cs typeface="Amazon Ember Light" panose="020B0403020204020204" pitchFamily="34" charset="0"/>
              </a:rPr>
              <a:t>No</a:t>
            </a:r>
          </a:p>
        </p:txBody>
      </p:sp>
      <p:sp>
        <p:nvSpPr>
          <p:cNvPr id="63" name="TextBox 62">
            <a:extLst>
              <a:ext uri="{FF2B5EF4-FFF2-40B4-BE49-F238E27FC236}">
                <a16:creationId xmlns:a16="http://schemas.microsoft.com/office/drawing/2014/main" id="{145EFF17-85D7-06C5-F255-AE57E8E40C1B}"/>
              </a:ext>
            </a:extLst>
          </p:cNvPr>
          <p:cNvSpPr txBox="1"/>
          <p:nvPr/>
        </p:nvSpPr>
        <p:spPr>
          <a:xfrm>
            <a:off x="5068466" y="5406753"/>
            <a:ext cx="5937531" cy="338554"/>
          </a:xfrm>
          <a:prstGeom prst="rect">
            <a:avLst/>
          </a:prstGeom>
          <a:noFill/>
        </p:spPr>
        <p:txBody>
          <a:bodyPr wrap="square" rtlCol="0">
            <a:spAutoFit/>
          </a:bodyPr>
          <a:lstStyle/>
          <a:p>
            <a:pPr algn="ctr"/>
            <a:r>
              <a:rPr lang="en-US" sz="1600" dirty="0">
                <a:latin typeface="Amazon Ember"/>
                <a:ea typeface="Amazon Ember Light" panose="020B0403020204020204" pitchFamily="34" charset="0"/>
                <a:cs typeface="Amazon Ember Light" panose="020B0403020204020204" pitchFamily="34" charset="0"/>
              </a:rPr>
              <a:t>Feature augmentation</a:t>
            </a:r>
          </a:p>
        </p:txBody>
      </p:sp>
      <p:sp>
        <p:nvSpPr>
          <p:cNvPr id="66" name="Rectangle 65">
            <a:extLst>
              <a:ext uri="{FF2B5EF4-FFF2-40B4-BE49-F238E27FC236}">
                <a16:creationId xmlns:a16="http://schemas.microsoft.com/office/drawing/2014/main" id="{117525A6-46E2-E1DE-8E31-7618257567B3}"/>
              </a:ext>
              <a:ext uri="{C183D7F6-B498-43B3-948B-1728B52AA6E4}">
                <adec:decorative xmlns:adec="http://schemas.microsoft.com/office/drawing/2017/decorative" val="1"/>
              </a:ext>
            </a:extLst>
          </p:cNvPr>
          <p:cNvSpPr/>
          <p:nvPr/>
        </p:nvSpPr>
        <p:spPr>
          <a:xfrm>
            <a:off x="4331751" y="2194009"/>
            <a:ext cx="1498788" cy="930924"/>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a:rPr>
              <a:t>Tune Model</a:t>
            </a:r>
          </a:p>
        </p:txBody>
      </p:sp>
      <p:cxnSp>
        <p:nvCxnSpPr>
          <p:cNvPr id="67" name="Straight Arrow Connector 66">
            <a:extLst>
              <a:ext uri="{FF2B5EF4-FFF2-40B4-BE49-F238E27FC236}">
                <a16:creationId xmlns:a16="http://schemas.microsoft.com/office/drawing/2014/main" id="{D8AE1F90-03CF-161F-BEC1-4AD0DBE4E647}"/>
              </a:ext>
              <a:ext uri="{C183D7F6-B498-43B3-948B-1728B52AA6E4}">
                <adec:decorative xmlns:adec="http://schemas.microsoft.com/office/drawing/2017/decorative" val="1"/>
              </a:ext>
            </a:extLst>
          </p:cNvPr>
          <p:cNvCxnSpPr>
            <a:cxnSpLocks/>
            <a:endCxn id="39" idx="0"/>
          </p:cNvCxnSpPr>
          <p:nvPr/>
        </p:nvCxnSpPr>
        <p:spPr>
          <a:xfrm>
            <a:off x="5825835" y="2659471"/>
            <a:ext cx="1224467" cy="1313951"/>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37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Thank you!</a:t>
            </a:r>
          </a:p>
        </p:txBody>
      </p:sp>
      <p:pic>
        <p:nvPicPr>
          <p:cNvPr id="7170" name="Picture 2" descr="IT'S EASY JUST USE RANDOM FOREST - Ancient Aliens - Crazy ...">
            <a:extLst>
              <a:ext uri="{FF2B5EF4-FFF2-40B4-BE49-F238E27FC236}">
                <a16:creationId xmlns:a16="http://schemas.microsoft.com/office/drawing/2014/main" id="{1B980E9C-2A00-3CC5-DB33-FCD282196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40"/>
          <a:stretch/>
        </p:blipFill>
        <p:spPr bwMode="auto">
          <a:xfrm>
            <a:off x="4341812" y="1143000"/>
            <a:ext cx="630620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95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518660"/>
            <a:ext cx="8229599" cy="914400"/>
          </a:xfrm>
        </p:spPr>
        <p:txBody>
          <a:bodyPr>
            <a:normAutofit/>
          </a:bodyPr>
          <a:lstStyle/>
          <a:p>
            <a:r>
              <a:rPr lang="en-US" dirty="0"/>
              <a:t>Business Problem</a:t>
            </a:r>
          </a:p>
        </p:txBody>
      </p:sp>
      <p:sp>
        <p:nvSpPr>
          <p:cNvPr id="4" name="Text Placeholder 3">
            <a:extLst>
              <a:ext uri="{FF2B5EF4-FFF2-40B4-BE49-F238E27FC236}">
                <a16:creationId xmlns:a16="http://schemas.microsoft.com/office/drawing/2014/main" id="{EE0A1A16-D6B1-C8F8-B8D1-AEA449A40FD5}"/>
              </a:ext>
            </a:extLst>
          </p:cNvPr>
          <p:cNvSpPr>
            <a:spLocks noGrp="1"/>
          </p:cNvSpPr>
          <p:nvPr>
            <p:ph type="body" idx="1"/>
          </p:nvPr>
        </p:nvSpPr>
        <p:spPr>
          <a:xfrm>
            <a:off x="531812" y="4513320"/>
            <a:ext cx="8231187" cy="762000"/>
          </a:xfrm>
        </p:spPr>
        <p:txBody>
          <a:bodyPr/>
          <a:lstStyle/>
          <a:p>
            <a:r>
              <a:rPr lang="en-US" dirty="0"/>
              <a:t>Problem Statement</a:t>
            </a:r>
          </a:p>
        </p:txBody>
      </p:sp>
      <p:sp>
        <p:nvSpPr>
          <p:cNvPr id="6" name="Rectangle 2">
            <a:extLst>
              <a:ext uri="{FF2B5EF4-FFF2-40B4-BE49-F238E27FC236}">
                <a16:creationId xmlns:a16="http://schemas.microsoft.com/office/drawing/2014/main" id="{EE052D6E-23A1-58BB-BB39-96F90C3CF2B5}"/>
              </a:ext>
            </a:extLst>
          </p:cNvPr>
          <p:cNvSpPr txBox="1">
            <a:spLocks noChangeArrowheads="1"/>
          </p:cNvSpPr>
          <p:nvPr/>
        </p:nvSpPr>
        <p:spPr bwMode="auto">
          <a:xfrm>
            <a:off x="1112837" y="4749606"/>
            <a:ext cx="10136186"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1400" kern="1200" baseline="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algn="just"/>
            <a:endParaRPr lang="en-US" i="1" dirty="0">
              <a:solidFill>
                <a:srgbClr val="002060"/>
              </a:solidFill>
              <a:latin typeface="Aleo" panose="00000500000000000000" pitchFamily="2" charset="0"/>
            </a:endParaRPr>
          </a:p>
          <a:p>
            <a:pPr algn="just"/>
            <a:r>
              <a:rPr lang="en-US" i="1" dirty="0">
                <a:solidFill>
                  <a:srgbClr val="002060"/>
                </a:solidFill>
                <a:latin typeface="Aleo" panose="00000500000000000000" pitchFamily="2" charset="0"/>
              </a:rPr>
              <a:t>“To develop a classification model </a:t>
            </a:r>
          </a:p>
          <a:p>
            <a:pPr algn="just"/>
            <a:r>
              <a:rPr lang="en-US" i="1" dirty="0">
                <a:solidFill>
                  <a:srgbClr val="002060"/>
                </a:solidFill>
                <a:latin typeface="Aleo" panose="00000500000000000000" pitchFamily="2" charset="0"/>
              </a:rPr>
              <a:t>to identify the satisfaction level of a passenger”</a:t>
            </a:r>
          </a:p>
        </p:txBody>
      </p:sp>
      <p:sp>
        <p:nvSpPr>
          <p:cNvPr id="7" name="Rectangle 2">
            <a:extLst>
              <a:ext uri="{FF2B5EF4-FFF2-40B4-BE49-F238E27FC236}">
                <a16:creationId xmlns:a16="http://schemas.microsoft.com/office/drawing/2014/main" id="{4AB5B315-06DA-B1FB-0D89-D01BF4F0179F}"/>
              </a:ext>
            </a:extLst>
          </p:cNvPr>
          <p:cNvSpPr txBox="1">
            <a:spLocks noChangeArrowheads="1"/>
          </p:cNvSpPr>
          <p:nvPr/>
        </p:nvSpPr>
        <p:spPr bwMode="auto">
          <a:xfrm>
            <a:off x="1054099" y="838200"/>
            <a:ext cx="10212387" cy="4745915"/>
          </a:xfrm>
          <a:prstGeom prst="rect">
            <a:avLst/>
          </a:prstGeom>
          <a:noFill/>
          <a:ln>
            <a:noFill/>
          </a:ln>
          <a:effectLst>
            <a:outerShdw dist="35921" dir="2700000" algn="ctr" rotWithShape="0">
              <a:schemeClr val="bg2"/>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1400" kern="1200" baseline="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algn="just"/>
            <a:endParaRPr lang="en-US" dirty="0">
              <a:solidFill>
                <a:srgbClr val="002060"/>
              </a:solidFill>
              <a:latin typeface="Aleo" panose="00000500000000000000" pitchFamily="2" charset="0"/>
            </a:endParaRPr>
          </a:p>
          <a:p>
            <a:pPr algn="just" eaLnBrk="0" fontAlgn="base" hangingPunct="0">
              <a:lnSpc>
                <a:spcPct val="100000"/>
              </a:lnSpc>
              <a:spcBef>
                <a:spcPct val="0"/>
              </a:spcBef>
              <a:spcAft>
                <a:spcPct val="0"/>
              </a:spcAft>
              <a:buClrTx/>
              <a:buSzTx/>
            </a:pPr>
            <a:endParaRPr lang="en-US" dirty="0">
              <a:solidFill>
                <a:srgbClr val="002060"/>
              </a:solidFill>
              <a:latin typeface="Aleo" panose="00000500000000000000" pitchFamily="2" charset="0"/>
            </a:endParaRPr>
          </a:p>
          <a:p>
            <a:pPr algn="just" eaLnBrk="0" fontAlgn="base" hangingPunct="0">
              <a:lnSpc>
                <a:spcPct val="100000"/>
              </a:lnSpc>
              <a:spcBef>
                <a:spcPct val="0"/>
              </a:spcBef>
              <a:spcAft>
                <a:spcPct val="0"/>
              </a:spcAft>
              <a:buClrTx/>
              <a:buSzTx/>
              <a:buFontTx/>
              <a:buChar char="•"/>
            </a:pPr>
            <a:r>
              <a:rPr lang="en-US" dirty="0">
                <a:solidFill>
                  <a:srgbClr val="002060"/>
                </a:solidFill>
                <a:latin typeface="Aleo" panose="00000500000000000000" pitchFamily="2" charset="0"/>
              </a:rPr>
              <a:t> Airline revenue depends heavily on frequent passengers. For the airline companies, it has become increasingly difficult to retain loyal passengers. </a:t>
            </a:r>
          </a:p>
          <a:p>
            <a:pPr algn="just" eaLnBrk="0" fontAlgn="base" hangingPunct="0">
              <a:lnSpc>
                <a:spcPct val="100000"/>
              </a:lnSpc>
              <a:spcBef>
                <a:spcPct val="0"/>
              </a:spcBef>
              <a:spcAft>
                <a:spcPct val="0"/>
              </a:spcAft>
              <a:buClrTx/>
              <a:buSzTx/>
            </a:pPr>
            <a:endParaRPr lang="en-US" dirty="0">
              <a:solidFill>
                <a:srgbClr val="002060"/>
              </a:solidFill>
              <a:latin typeface="Aleo" panose="00000500000000000000" pitchFamily="2" charset="0"/>
            </a:endParaRPr>
          </a:p>
          <a:p>
            <a:pPr algn="just" eaLnBrk="0" fontAlgn="base" hangingPunct="0">
              <a:lnSpc>
                <a:spcPct val="100000"/>
              </a:lnSpc>
              <a:spcBef>
                <a:spcPct val="0"/>
              </a:spcBef>
              <a:spcAft>
                <a:spcPct val="0"/>
              </a:spcAft>
              <a:buClrTx/>
              <a:buSzTx/>
              <a:buFontTx/>
              <a:buChar char="•"/>
            </a:pPr>
            <a:r>
              <a:rPr lang="en-US" dirty="0">
                <a:solidFill>
                  <a:srgbClr val="002060"/>
                </a:solidFill>
                <a:latin typeface="Aleo" panose="00000500000000000000" pitchFamily="2" charset="0"/>
              </a:rPr>
              <a:t>An airline company wants to identify the customer satisfaction level based on their rating on various aspects of airline experience so that it can try to improve the satisfaction level of a passenger to retain him for long term retention.</a:t>
            </a:r>
          </a:p>
          <a:p>
            <a:pPr algn="just" eaLnBrk="0" fontAlgn="base" hangingPunct="0">
              <a:lnSpc>
                <a:spcPct val="100000"/>
              </a:lnSpc>
              <a:spcBef>
                <a:spcPct val="0"/>
              </a:spcBef>
              <a:spcAft>
                <a:spcPct val="0"/>
              </a:spcAft>
              <a:buClrTx/>
              <a:buSzTx/>
              <a:buFontTx/>
              <a:buChar char="•"/>
            </a:pPr>
            <a:endParaRPr lang="en-US" dirty="0">
              <a:solidFill>
                <a:srgbClr val="002060"/>
              </a:solidFill>
              <a:latin typeface="Aleo" panose="00000500000000000000" pitchFamily="2" charset="0"/>
            </a:endParaRPr>
          </a:p>
          <a:p>
            <a:pPr algn="just"/>
            <a:endParaRPr lang="en-US" dirty="0">
              <a:solidFill>
                <a:srgbClr val="002060"/>
              </a:solidFill>
              <a:latin typeface="Aleo" panose="00000500000000000000" pitchFamily="2" charset="0"/>
            </a:endParaRPr>
          </a:p>
          <a:p>
            <a:pPr algn="just"/>
            <a:endParaRPr lang="en-US" dirty="0">
              <a:solidFill>
                <a:srgbClr val="002060"/>
              </a:solidFill>
              <a:latin typeface="Aleo" panose="00000500000000000000" pitchFamily="2" charset="0"/>
            </a:endParaRPr>
          </a:p>
          <a:p>
            <a:pPr algn="just"/>
            <a:endParaRPr lang="en-US" dirty="0">
              <a:solidFill>
                <a:srgbClr val="002060"/>
              </a:solidFill>
              <a:latin typeface="Aleo" panose="00000500000000000000" pitchFamily="2" charset="0"/>
            </a:endParaRPr>
          </a:p>
        </p:txBody>
      </p:sp>
      <p:pic>
        <p:nvPicPr>
          <p:cNvPr id="2050" name="Picture 2" descr="Machine Learning Classifiers. What is classification? | by Sidath Asiri |  Towards Data Science">
            <a:extLst>
              <a:ext uri="{FF2B5EF4-FFF2-40B4-BE49-F238E27FC236}">
                <a16:creationId xmlns:a16="http://schemas.microsoft.com/office/drawing/2014/main" id="{64E1086A-FE35-5768-3059-B1B24B1847CC}"/>
              </a:ext>
            </a:extLst>
          </p:cNvPr>
          <p:cNvPicPr>
            <a:picLocks noChangeAspect="1" noChangeArrowheads="1"/>
          </p:cNvPicPr>
          <p:nvPr/>
        </p:nvPicPr>
        <p:blipFill>
          <a:blip r:embed="rId2" cstate="print">
            <a:alphaModFix amt="34000"/>
            <a:extLst>
              <a:ext uri="{BEBA8EAE-BF5A-486C-A8C5-ECC9F3942E4B}">
                <a14:imgProps xmlns:a14="http://schemas.microsoft.com/office/drawing/2010/main">
                  <a14:imgLayer r:embed="rId3">
                    <a14:imgEffect>
                      <a14:colorTemperature colorTemp="3966"/>
                    </a14:imgEffect>
                    <a14:imgEffect>
                      <a14:saturation sat="45000"/>
                    </a14:imgEffect>
                  </a14:imgLayer>
                </a14:imgProps>
              </a:ext>
              <a:ext uri="{28A0092B-C50C-407E-A947-70E740481C1C}">
                <a14:useLocalDpi xmlns:a14="http://schemas.microsoft.com/office/drawing/2010/main" val="0"/>
              </a:ext>
            </a:extLst>
          </a:blip>
          <a:srcRect/>
          <a:stretch>
            <a:fillRect/>
          </a:stretch>
        </p:blipFill>
        <p:spPr bwMode="auto">
          <a:xfrm>
            <a:off x="7876958" y="4216042"/>
            <a:ext cx="3807042" cy="2281373"/>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pic>
        <p:nvPicPr>
          <p:cNvPr id="2052" name="Picture 4" descr="Feedback, emoji, emoticon, smile, not, happy, sad icon - Download on  Iconfinder">
            <a:extLst>
              <a:ext uri="{FF2B5EF4-FFF2-40B4-BE49-F238E27FC236}">
                <a16:creationId xmlns:a16="http://schemas.microsoft.com/office/drawing/2014/main" id="{675A359B-0C62-9FFA-B548-6B72CC8EE77F}"/>
              </a:ext>
            </a:extLst>
          </p:cNvPr>
          <p:cNvPicPr>
            <a:picLocks noChangeAspect="1" noChangeArrowheads="1"/>
          </p:cNvPicPr>
          <p:nvPr/>
        </p:nvPicPr>
        <p:blipFill>
          <a:blip r:embed="rId4" cstate="print">
            <a:alphaModFix amt="14000"/>
            <a:extLst>
              <a:ext uri="{28A0092B-C50C-407E-A947-70E740481C1C}">
                <a14:useLocalDpi xmlns:a14="http://schemas.microsoft.com/office/drawing/2010/main" val="0"/>
              </a:ext>
            </a:extLst>
          </a:blip>
          <a:srcRect/>
          <a:stretch>
            <a:fillRect/>
          </a:stretch>
        </p:blipFill>
        <p:spPr bwMode="auto">
          <a:xfrm rot="204389" flipH="1">
            <a:off x="9155060" y="4792685"/>
            <a:ext cx="1250837" cy="1250837"/>
          </a:xfrm>
          <a:prstGeom prst="rect">
            <a:avLst/>
          </a:prstGeom>
          <a:noFill/>
          <a:effectLst>
            <a:glow rad="127000">
              <a:schemeClr val="accent1">
                <a:alpha val="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91979" y="4876800"/>
            <a:ext cx="10971372" cy="1066800"/>
          </a:xfrm>
        </p:spPr>
        <p:txBody>
          <a:bodyPr/>
          <a:lstStyle/>
          <a:p>
            <a:r>
              <a:rPr lang="en-US" dirty="0"/>
              <a:t>Data Collection &amp; Labeling</a:t>
            </a:r>
          </a:p>
        </p:txBody>
      </p:sp>
      <p:sp>
        <p:nvSpPr>
          <p:cNvPr id="2" name="Content Placeholder 2">
            <a:extLst>
              <a:ext uri="{FF2B5EF4-FFF2-40B4-BE49-F238E27FC236}">
                <a16:creationId xmlns:a16="http://schemas.microsoft.com/office/drawing/2014/main" id="{5DE3E44B-961E-6EBD-1706-7133F3C38245}"/>
              </a:ext>
            </a:extLst>
          </p:cNvPr>
          <p:cNvSpPr>
            <a:spLocks noGrp="1"/>
          </p:cNvSpPr>
          <p:nvPr>
            <p:ph type="body" idx="1"/>
          </p:nvPr>
        </p:nvSpPr>
        <p:spPr>
          <a:xfrm>
            <a:off x="625474" y="990600"/>
            <a:ext cx="11142663" cy="4267200"/>
          </a:xfrm>
        </p:spPr>
        <p:txBody>
          <a:bodyPr>
            <a:normAutofit fontScale="77500" lnSpcReduction="20000"/>
          </a:bodyPr>
          <a:lstStyle/>
          <a:p>
            <a:pPr marL="0" indent="0" algn="just" eaLnBrk="0" fontAlgn="base" hangingPunct="0">
              <a:lnSpc>
                <a:spcPct val="100000"/>
              </a:lnSpc>
              <a:spcBef>
                <a:spcPct val="0"/>
              </a:spcBef>
              <a:spcAft>
                <a:spcPct val="0"/>
              </a:spcAft>
              <a:buClrTx/>
              <a:buSzTx/>
              <a:buFontTx/>
              <a:buChar char="•"/>
            </a:pPr>
            <a:endParaRPr lang="en-US" dirty="0">
              <a:solidFill>
                <a:srgbClr val="002060"/>
              </a:solidFill>
              <a:latin typeface="Aleo" panose="00000500000000000000" pitchFamily="2" charset="0"/>
            </a:endParaRPr>
          </a:p>
          <a:p>
            <a:pPr marL="0" indent="0" algn="just" eaLnBrk="0" fontAlgn="base" hangingPunct="0">
              <a:lnSpc>
                <a:spcPct val="100000"/>
              </a:lnSpc>
              <a:spcBef>
                <a:spcPct val="0"/>
              </a:spcBef>
              <a:spcAft>
                <a:spcPct val="0"/>
              </a:spcAft>
              <a:buClrTx/>
              <a:buSzTx/>
              <a:buFontTx/>
              <a:buChar char="•"/>
            </a:pPr>
            <a:endParaRPr lang="en-US" dirty="0">
              <a:solidFill>
                <a:srgbClr val="002060"/>
              </a:solidFill>
              <a:latin typeface="Aleo" panose="00000500000000000000" pitchFamily="2" charset="0"/>
            </a:endParaRPr>
          </a:p>
          <a:p>
            <a:pPr algn="just" eaLnBrk="0" fontAlgn="base" hangingPunct="0">
              <a:lnSpc>
                <a:spcPct val="100000"/>
              </a:lnSpc>
              <a:spcBef>
                <a:spcPct val="0"/>
              </a:spcBef>
              <a:spcAft>
                <a:spcPct val="0"/>
              </a:spcAft>
              <a:buClrTx/>
              <a:buSzTx/>
              <a:buFontTx/>
              <a:buChar char="•"/>
            </a:pPr>
            <a:r>
              <a:rPr lang="en-US" dirty="0">
                <a:solidFill>
                  <a:srgbClr val="002060"/>
                </a:solidFill>
                <a:latin typeface="Aleo" panose="00000500000000000000" pitchFamily="2" charset="0"/>
              </a:rPr>
              <a:t> Customer satisfaction scores are obtained from ~130,000 airline passengers, including additional information about each passenger, their flight, and type of travel, as well as their evaluation of different factors like cleanliness, comfort, service, and overall experience.</a:t>
            </a:r>
          </a:p>
          <a:p>
            <a:pPr marL="0" indent="0" algn="just" eaLnBrk="0" fontAlgn="base" hangingPunct="0">
              <a:lnSpc>
                <a:spcPct val="100000"/>
              </a:lnSpc>
              <a:spcBef>
                <a:spcPct val="0"/>
              </a:spcBef>
              <a:spcAft>
                <a:spcPct val="0"/>
              </a:spcAft>
              <a:buClrTx/>
              <a:buSzTx/>
              <a:buFontTx/>
              <a:buChar char="•"/>
            </a:pPr>
            <a:endParaRPr lang="en-US" dirty="0">
              <a:solidFill>
                <a:srgbClr val="002060"/>
              </a:solidFill>
              <a:latin typeface="Aleo" panose="00000500000000000000" pitchFamily="2" charset="0"/>
            </a:endParaRPr>
          </a:p>
          <a:p>
            <a:pPr marL="0" indent="0" algn="just" eaLnBrk="0" fontAlgn="base" hangingPunct="0">
              <a:lnSpc>
                <a:spcPct val="100000"/>
              </a:lnSpc>
              <a:spcBef>
                <a:spcPct val="0"/>
              </a:spcBef>
              <a:spcAft>
                <a:spcPct val="0"/>
              </a:spcAft>
              <a:buClrTx/>
              <a:buSzTx/>
              <a:buFontTx/>
              <a:buChar char="•"/>
            </a:pPr>
            <a:r>
              <a:rPr lang="en-US" dirty="0">
                <a:solidFill>
                  <a:srgbClr val="002060"/>
                </a:solidFill>
                <a:latin typeface="Aleo" panose="00000500000000000000" pitchFamily="2" charset="0"/>
              </a:rPr>
              <a:t> The data is obtained from mavenanalytics.io which represents airline satisfaction data consisting of 129,880 observations and 24 attributes.</a:t>
            </a:r>
          </a:p>
          <a:p>
            <a:pPr algn="just"/>
            <a:endParaRPr lang="en-US" altLang="en-US" dirty="0">
              <a:solidFill>
                <a:srgbClr val="002060"/>
              </a:solidFill>
              <a:latin typeface="Aleo" panose="00000500000000000000" pitchFamily="2" charset="0"/>
            </a:endParaRPr>
          </a:p>
          <a:p>
            <a:pPr marL="0" indent="0" algn="just" eaLnBrk="0" fontAlgn="base" hangingPunct="0">
              <a:lnSpc>
                <a:spcPct val="100000"/>
              </a:lnSpc>
              <a:spcBef>
                <a:spcPct val="0"/>
              </a:spcBef>
              <a:spcAft>
                <a:spcPct val="0"/>
              </a:spcAft>
              <a:buClrTx/>
              <a:buSzTx/>
              <a:buFontTx/>
              <a:buChar char="•"/>
            </a:pPr>
            <a:r>
              <a:rPr lang="en-US" altLang="en-US" dirty="0">
                <a:solidFill>
                  <a:srgbClr val="002060"/>
                </a:solidFill>
                <a:latin typeface="Aleo" panose="00000500000000000000" pitchFamily="2" charset="0"/>
              </a:rPr>
              <a:t> </a:t>
            </a:r>
            <a:r>
              <a:rPr lang="en-US" dirty="0">
                <a:solidFill>
                  <a:srgbClr val="002060"/>
                </a:solidFill>
                <a:latin typeface="Aleo" panose="00000500000000000000" pitchFamily="2" charset="0"/>
              </a:rPr>
              <a:t>The attribute ‘satisfaction’ which is our dependent variable represents the overall satisfaction level with the airline with value </a:t>
            </a:r>
            <a:r>
              <a:rPr lang="en-US" dirty="0">
                <a:solidFill>
                  <a:schemeClr val="accent5">
                    <a:lumMod val="60000"/>
                    <a:lumOff val="40000"/>
                  </a:schemeClr>
                </a:solidFill>
                <a:latin typeface="Aleo" panose="00000500000000000000" pitchFamily="2" charset="0"/>
              </a:rPr>
              <a:t>Satisfied</a:t>
            </a:r>
            <a:r>
              <a:rPr lang="en-US" dirty="0">
                <a:solidFill>
                  <a:srgbClr val="002060"/>
                </a:solidFill>
                <a:latin typeface="Aleo" panose="00000500000000000000" pitchFamily="2" charset="0"/>
              </a:rPr>
              <a:t> / </a:t>
            </a:r>
            <a:r>
              <a:rPr lang="en-US" dirty="0">
                <a:solidFill>
                  <a:srgbClr val="FF0000"/>
                </a:solidFill>
                <a:latin typeface="Aleo" panose="00000500000000000000" pitchFamily="2" charset="0"/>
              </a:rPr>
              <a:t>Neutral or unsatisfied</a:t>
            </a:r>
            <a:r>
              <a:rPr lang="en-US" dirty="0">
                <a:solidFill>
                  <a:srgbClr val="002060"/>
                </a:solidFill>
                <a:latin typeface="Aleo" panose="00000500000000000000" pitchFamily="2" charset="0"/>
              </a:rPr>
              <a:t>.</a:t>
            </a:r>
          </a:p>
          <a:p>
            <a:pPr algn="just"/>
            <a:endParaRPr lang="en-US" dirty="0">
              <a:solidFill>
                <a:srgbClr val="002060"/>
              </a:solidFill>
              <a:latin typeface="Aleo" panose="00000500000000000000" pitchFamily="2" charset="0"/>
            </a:endParaRPr>
          </a:p>
          <a:p>
            <a:pPr algn="just"/>
            <a:endParaRPr lang="en-US" dirty="0">
              <a:solidFill>
                <a:srgbClr val="002060"/>
              </a:solidFill>
              <a:latin typeface="Aleo" panose="00000500000000000000" pitchFamily="2" charset="0"/>
            </a:endParaRPr>
          </a:p>
          <a:p>
            <a:pPr algn="just"/>
            <a:endParaRPr lang="en-US" dirty="0"/>
          </a:p>
        </p:txBody>
      </p:sp>
    </p:spTree>
    <p:extLst>
      <p:ext uri="{BB962C8B-B14F-4D97-AF65-F5344CB8AC3E}">
        <p14:creationId xmlns:p14="http://schemas.microsoft.com/office/powerpoint/2010/main" val="278813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9F38-E311-FE29-0637-B0601BFA2A86}"/>
              </a:ext>
            </a:extLst>
          </p:cNvPr>
          <p:cNvSpPr>
            <a:spLocks noGrp="1"/>
          </p:cNvSpPr>
          <p:nvPr>
            <p:ph type="title"/>
          </p:nvPr>
        </p:nvSpPr>
        <p:spPr/>
        <p:txBody>
          <a:bodyPr/>
          <a:lstStyle/>
          <a:p>
            <a:endParaRPr lang="en-US"/>
          </a:p>
        </p:txBody>
      </p:sp>
      <p:graphicFrame>
        <p:nvGraphicFramePr>
          <p:cNvPr id="7" name="Table 7">
            <a:extLst>
              <a:ext uri="{FF2B5EF4-FFF2-40B4-BE49-F238E27FC236}">
                <a16:creationId xmlns:a16="http://schemas.microsoft.com/office/drawing/2014/main" id="{EFB6B860-7CF2-9520-DC6D-123C64C488DA}"/>
              </a:ext>
            </a:extLst>
          </p:cNvPr>
          <p:cNvGraphicFramePr>
            <a:graphicFrameLocks noGrp="1"/>
          </p:cNvGraphicFramePr>
          <p:nvPr>
            <p:ph sz="half" idx="2"/>
            <p:extLst>
              <p:ext uri="{D42A27DB-BD31-4B8C-83A1-F6EECF244321}">
                <p14:modId xmlns:p14="http://schemas.microsoft.com/office/powerpoint/2010/main" val="571622382"/>
              </p:ext>
            </p:extLst>
          </p:nvPr>
        </p:nvGraphicFramePr>
        <p:xfrm>
          <a:off x="0" y="0"/>
          <a:ext cx="12188825" cy="6858012"/>
        </p:xfrm>
        <a:graphic>
          <a:graphicData uri="http://schemas.openxmlformats.org/drawingml/2006/table">
            <a:tbl>
              <a:tblPr firstRow="1" bandRow="1">
                <a:tableStyleId>{5C22544A-7EE6-4342-B048-85BDC9FD1C3A}</a:tableStyleId>
              </a:tblPr>
              <a:tblGrid>
                <a:gridCol w="3341302">
                  <a:extLst>
                    <a:ext uri="{9D8B030D-6E8A-4147-A177-3AD203B41FA5}">
                      <a16:colId xmlns:a16="http://schemas.microsoft.com/office/drawing/2014/main" val="2908788994"/>
                    </a:ext>
                  </a:extLst>
                </a:gridCol>
                <a:gridCol w="8847523">
                  <a:extLst>
                    <a:ext uri="{9D8B030D-6E8A-4147-A177-3AD203B41FA5}">
                      <a16:colId xmlns:a16="http://schemas.microsoft.com/office/drawing/2014/main" val="4007312446"/>
                    </a:ext>
                  </a:extLst>
                </a:gridCol>
              </a:tblGrid>
              <a:tr h="270187">
                <a:tc>
                  <a:txBody>
                    <a:bodyPr/>
                    <a:lstStyle/>
                    <a:p>
                      <a:pPr algn="l" fontAlgn="b"/>
                      <a:r>
                        <a:rPr lang="en-US" sz="1100" b="1" i="0" u="none" strike="noStrike" dirty="0">
                          <a:solidFill>
                            <a:schemeClr val="bg1"/>
                          </a:solidFill>
                          <a:effectLst/>
                          <a:latin typeface="Calibri" panose="020F0502020204030204" pitchFamily="34" charset="0"/>
                        </a:rPr>
                        <a:t>Field</a:t>
                      </a:r>
                    </a:p>
                  </a:txBody>
                  <a:tcPr marL="7011" marR="7011" marT="7011" marB="0" anchor="ctr"/>
                </a:tc>
                <a:tc>
                  <a:txBody>
                    <a:bodyPr/>
                    <a:lstStyle/>
                    <a:p>
                      <a:pPr algn="l" fontAlgn="b"/>
                      <a:r>
                        <a:rPr lang="en-US" sz="1100" b="1" i="0" u="none" strike="noStrike" dirty="0">
                          <a:solidFill>
                            <a:schemeClr val="bg1"/>
                          </a:solidFill>
                          <a:effectLst/>
                          <a:latin typeface="Calibri" panose="020F0502020204030204" pitchFamily="34" charset="0"/>
                        </a:rPr>
                        <a:t>Description</a:t>
                      </a:r>
                    </a:p>
                  </a:txBody>
                  <a:tcPr marL="7011" marR="7011" marT="7011" marB="0" anchor="ctr"/>
                </a:tc>
                <a:extLst>
                  <a:ext uri="{0D108BD9-81ED-4DB2-BD59-A6C34878D82A}">
                    <a16:rowId xmlns:a16="http://schemas.microsoft.com/office/drawing/2014/main" val="3492187126"/>
                  </a:ext>
                </a:extLst>
              </a:tr>
              <a:tr h="287964">
                <a:tc>
                  <a:txBody>
                    <a:bodyPr/>
                    <a:lstStyle/>
                    <a:p>
                      <a:pPr algn="l" fontAlgn="b"/>
                      <a:r>
                        <a:rPr lang="en-US" sz="1100" b="0" i="0" u="none" strike="noStrike" dirty="0">
                          <a:solidFill>
                            <a:srgbClr val="000000"/>
                          </a:solidFill>
                          <a:effectLst/>
                          <a:latin typeface="Calibri" panose="020F0502020204030204" pitchFamily="34" charset="0"/>
                        </a:rPr>
                        <a:t>ID</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Unique passenger identifier</a:t>
                      </a:r>
                    </a:p>
                  </a:txBody>
                  <a:tcPr marL="7011" marR="7011" marT="7011" marB="0" anchor="ctr"/>
                </a:tc>
                <a:extLst>
                  <a:ext uri="{0D108BD9-81ED-4DB2-BD59-A6C34878D82A}">
                    <a16:rowId xmlns:a16="http://schemas.microsoft.com/office/drawing/2014/main" val="3765965498"/>
                  </a:ext>
                </a:extLst>
              </a:tr>
              <a:tr h="270187">
                <a:tc>
                  <a:txBody>
                    <a:bodyPr/>
                    <a:lstStyle/>
                    <a:p>
                      <a:pPr algn="l" fontAlgn="b"/>
                      <a:r>
                        <a:rPr lang="en-US" sz="1100" b="0" i="0" u="none" strike="noStrike" dirty="0">
                          <a:solidFill>
                            <a:srgbClr val="000000"/>
                          </a:solidFill>
                          <a:effectLst/>
                          <a:latin typeface="Calibri" panose="020F0502020204030204" pitchFamily="34" charset="0"/>
                        </a:rPr>
                        <a:t>Gender</a:t>
                      </a:r>
                    </a:p>
                  </a:txBody>
                  <a:tcPr marL="7011" marR="7011" marT="7011" marB="0" anchor="ctr"/>
                </a:tc>
                <a:tc>
                  <a:txBody>
                    <a:bodyPr/>
                    <a:lstStyle/>
                    <a:p>
                      <a:pPr algn="l" fontAlgn="b"/>
                      <a:r>
                        <a:rPr lang="en-US" sz="1100" b="0" i="0" u="none" strike="noStrike" dirty="0">
                          <a:solidFill>
                            <a:srgbClr val="000000"/>
                          </a:solidFill>
                          <a:effectLst/>
                          <a:latin typeface="Calibri" panose="020F0502020204030204" pitchFamily="34" charset="0"/>
                        </a:rPr>
                        <a:t>Gender of the passenger (Female/Male)</a:t>
                      </a:r>
                    </a:p>
                  </a:txBody>
                  <a:tcPr marL="7011" marR="7011" marT="7011" marB="0" anchor="ctr"/>
                </a:tc>
                <a:extLst>
                  <a:ext uri="{0D108BD9-81ED-4DB2-BD59-A6C34878D82A}">
                    <a16:rowId xmlns:a16="http://schemas.microsoft.com/office/drawing/2014/main" val="1389698020"/>
                  </a:ext>
                </a:extLst>
              </a:tr>
              <a:tr h="270187">
                <a:tc>
                  <a:txBody>
                    <a:bodyPr/>
                    <a:lstStyle/>
                    <a:p>
                      <a:pPr algn="l" fontAlgn="b"/>
                      <a:r>
                        <a:rPr lang="en-US" sz="1100" b="0" i="0" u="none" strike="noStrike">
                          <a:solidFill>
                            <a:srgbClr val="000000"/>
                          </a:solidFill>
                          <a:effectLst/>
                          <a:latin typeface="Calibri" panose="020F0502020204030204" pitchFamily="34" charset="0"/>
                        </a:rPr>
                        <a:t>Age</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Age of the passenger</a:t>
                      </a:r>
                    </a:p>
                  </a:txBody>
                  <a:tcPr marL="7011" marR="7011" marT="7011" marB="0" anchor="ctr"/>
                </a:tc>
                <a:extLst>
                  <a:ext uri="{0D108BD9-81ED-4DB2-BD59-A6C34878D82A}">
                    <a16:rowId xmlns:a16="http://schemas.microsoft.com/office/drawing/2014/main" val="3065674034"/>
                  </a:ext>
                </a:extLst>
              </a:tr>
              <a:tr h="270187">
                <a:tc>
                  <a:txBody>
                    <a:bodyPr/>
                    <a:lstStyle/>
                    <a:p>
                      <a:pPr algn="l" fontAlgn="b"/>
                      <a:r>
                        <a:rPr lang="en-US" sz="1100" b="0" i="0" u="none" strike="noStrike">
                          <a:solidFill>
                            <a:srgbClr val="000000"/>
                          </a:solidFill>
                          <a:effectLst/>
                          <a:latin typeface="Calibri" panose="020F0502020204030204" pitchFamily="34" charset="0"/>
                        </a:rPr>
                        <a:t>Customer Type</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Type of airline customer (First-time/Returning)</a:t>
                      </a:r>
                    </a:p>
                  </a:txBody>
                  <a:tcPr marL="7011" marR="7011" marT="7011" marB="0" anchor="ctr"/>
                </a:tc>
                <a:extLst>
                  <a:ext uri="{0D108BD9-81ED-4DB2-BD59-A6C34878D82A}">
                    <a16:rowId xmlns:a16="http://schemas.microsoft.com/office/drawing/2014/main" val="2562177262"/>
                  </a:ext>
                </a:extLst>
              </a:tr>
              <a:tr h="270187">
                <a:tc>
                  <a:txBody>
                    <a:bodyPr/>
                    <a:lstStyle/>
                    <a:p>
                      <a:pPr algn="l" fontAlgn="b"/>
                      <a:r>
                        <a:rPr lang="en-US" sz="1100" b="0" i="0" u="none" strike="noStrike" dirty="0">
                          <a:solidFill>
                            <a:srgbClr val="000000"/>
                          </a:solidFill>
                          <a:effectLst/>
                          <a:latin typeface="Calibri" panose="020F0502020204030204" pitchFamily="34" charset="0"/>
                        </a:rPr>
                        <a:t>Type of Travel</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Purpose of the flight (Business/Personal)</a:t>
                      </a:r>
                    </a:p>
                  </a:txBody>
                  <a:tcPr marL="7011" marR="7011" marT="7011" marB="0" anchor="ctr"/>
                </a:tc>
                <a:extLst>
                  <a:ext uri="{0D108BD9-81ED-4DB2-BD59-A6C34878D82A}">
                    <a16:rowId xmlns:a16="http://schemas.microsoft.com/office/drawing/2014/main" val="1805538245"/>
                  </a:ext>
                </a:extLst>
              </a:tr>
              <a:tr h="270187">
                <a:tc>
                  <a:txBody>
                    <a:bodyPr/>
                    <a:lstStyle/>
                    <a:p>
                      <a:pPr algn="l" fontAlgn="b"/>
                      <a:r>
                        <a:rPr lang="en-US" sz="1100" b="0" i="0" u="none" strike="noStrike">
                          <a:solidFill>
                            <a:srgbClr val="000000"/>
                          </a:solidFill>
                          <a:effectLst/>
                          <a:latin typeface="Calibri" panose="020F0502020204030204" pitchFamily="34" charset="0"/>
                        </a:rPr>
                        <a:t>Class</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Travel class in the airplane for the passenger seat</a:t>
                      </a:r>
                    </a:p>
                  </a:txBody>
                  <a:tcPr marL="7011" marR="7011" marT="7011" marB="0" anchor="ctr"/>
                </a:tc>
                <a:extLst>
                  <a:ext uri="{0D108BD9-81ED-4DB2-BD59-A6C34878D82A}">
                    <a16:rowId xmlns:a16="http://schemas.microsoft.com/office/drawing/2014/main" val="921211311"/>
                  </a:ext>
                </a:extLst>
              </a:tr>
              <a:tr h="270187">
                <a:tc>
                  <a:txBody>
                    <a:bodyPr/>
                    <a:lstStyle/>
                    <a:p>
                      <a:pPr algn="l" fontAlgn="b"/>
                      <a:r>
                        <a:rPr lang="en-US" sz="1100" b="0" i="0" u="none" strike="noStrike" dirty="0">
                          <a:solidFill>
                            <a:srgbClr val="000000"/>
                          </a:solidFill>
                          <a:effectLst/>
                          <a:latin typeface="Calibri" panose="020F0502020204030204" pitchFamily="34" charset="0"/>
                        </a:rPr>
                        <a:t>Flight Distance</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Flight distance in miles</a:t>
                      </a:r>
                    </a:p>
                  </a:txBody>
                  <a:tcPr marL="7011" marR="7011" marT="7011" marB="0" anchor="ctr"/>
                </a:tc>
                <a:extLst>
                  <a:ext uri="{0D108BD9-81ED-4DB2-BD59-A6C34878D82A}">
                    <a16:rowId xmlns:a16="http://schemas.microsoft.com/office/drawing/2014/main" val="1555310074"/>
                  </a:ext>
                </a:extLst>
              </a:tr>
              <a:tr h="270187">
                <a:tc>
                  <a:txBody>
                    <a:bodyPr/>
                    <a:lstStyle/>
                    <a:p>
                      <a:pPr algn="l" fontAlgn="b"/>
                      <a:r>
                        <a:rPr lang="en-US" sz="1100" b="0" i="0" u="none" strike="noStrike">
                          <a:solidFill>
                            <a:srgbClr val="000000"/>
                          </a:solidFill>
                          <a:effectLst/>
                          <a:latin typeface="Calibri" panose="020F0502020204030204" pitchFamily="34" charset="0"/>
                        </a:rPr>
                        <a:t>Departure Delay</a:t>
                      </a:r>
                    </a:p>
                  </a:txBody>
                  <a:tcPr marL="7011" marR="7011" marT="7011" marB="0" anchor="ctr"/>
                </a:tc>
                <a:tc>
                  <a:txBody>
                    <a:bodyPr/>
                    <a:lstStyle/>
                    <a:p>
                      <a:pPr algn="l" fontAlgn="b"/>
                      <a:r>
                        <a:rPr lang="en-US" sz="1100" b="0" i="0" u="none" strike="noStrike" dirty="0">
                          <a:solidFill>
                            <a:srgbClr val="000000"/>
                          </a:solidFill>
                          <a:effectLst/>
                          <a:latin typeface="Calibri" panose="020F0502020204030204" pitchFamily="34" charset="0"/>
                        </a:rPr>
                        <a:t>Flight departure delay in minutes</a:t>
                      </a:r>
                    </a:p>
                  </a:txBody>
                  <a:tcPr marL="7011" marR="7011" marT="7011" marB="0" anchor="ctr"/>
                </a:tc>
                <a:extLst>
                  <a:ext uri="{0D108BD9-81ED-4DB2-BD59-A6C34878D82A}">
                    <a16:rowId xmlns:a16="http://schemas.microsoft.com/office/drawing/2014/main" val="1519616307"/>
                  </a:ext>
                </a:extLst>
              </a:tr>
              <a:tr h="270187">
                <a:tc>
                  <a:txBody>
                    <a:bodyPr/>
                    <a:lstStyle/>
                    <a:p>
                      <a:pPr algn="l" fontAlgn="b"/>
                      <a:r>
                        <a:rPr lang="en-US" sz="1100" b="0" i="0" u="none" strike="noStrike">
                          <a:solidFill>
                            <a:srgbClr val="000000"/>
                          </a:solidFill>
                          <a:effectLst/>
                          <a:latin typeface="Calibri" panose="020F0502020204030204" pitchFamily="34" charset="0"/>
                        </a:rPr>
                        <a:t>Arrival Delay</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Flight arrival delay in minutes</a:t>
                      </a:r>
                    </a:p>
                  </a:txBody>
                  <a:tcPr marL="7011" marR="7011" marT="7011" marB="0" anchor="ctr"/>
                </a:tc>
                <a:extLst>
                  <a:ext uri="{0D108BD9-81ED-4DB2-BD59-A6C34878D82A}">
                    <a16:rowId xmlns:a16="http://schemas.microsoft.com/office/drawing/2014/main" val="4220597301"/>
                  </a:ext>
                </a:extLst>
              </a:tr>
              <a:tr h="355747">
                <a:tc>
                  <a:txBody>
                    <a:bodyPr/>
                    <a:lstStyle/>
                    <a:p>
                      <a:pPr algn="l" fontAlgn="b"/>
                      <a:r>
                        <a:rPr lang="en-US" sz="1100" b="0" i="0" u="none" strike="noStrike">
                          <a:solidFill>
                            <a:srgbClr val="000000"/>
                          </a:solidFill>
                          <a:effectLst/>
                          <a:latin typeface="Calibri" panose="020F0502020204030204" pitchFamily="34" charset="0"/>
                        </a:rPr>
                        <a:t>Departure and Arrival Time Convenience</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convenience of the flight departure and arrival times from 1 (lowest) to 5 (highest) - 0 means "not applicable"</a:t>
                      </a:r>
                    </a:p>
                  </a:txBody>
                  <a:tcPr marL="7011" marR="7011" marT="7011" marB="0" anchor="ctr"/>
                </a:tc>
                <a:extLst>
                  <a:ext uri="{0D108BD9-81ED-4DB2-BD59-A6C34878D82A}">
                    <a16:rowId xmlns:a16="http://schemas.microsoft.com/office/drawing/2014/main" val="4198262454"/>
                  </a:ext>
                </a:extLst>
              </a:tr>
              <a:tr h="270187">
                <a:tc>
                  <a:txBody>
                    <a:bodyPr/>
                    <a:lstStyle/>
                    <a:p>
                      <a:pPr algn="l" fontAlgn="b"/>
                      <a:r>
                        <a:rPr lang="en-US" sz="1100" b="0" i="0" u="none" strike="noStrike">
                          <a:solidFill>
                            <a:srgbClr val="000000"/>
                          </a:solidFill>
                          <a:effectLst/>
                          <a:latin typeface="Calibri" panose="020F0502020204030204" pitchFamily="34" charset="0"/>
                        </a:rPr>
                        <a:t>Ease of Online Booking</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online booking experience from 1 (lowest) to 5 (highest) - 0 means "not applicable"</a:t>
                      </a:r>
                    </a:p>
                  </a:txBody>
                  <a:tcPr marL="7011" marR="7011" marT="7011" marB="0" anchor="ctr"/>
                </a:tc>
                <a:extLst>
                  <a:ext uri="{0D108BD9-81ED-4DB2-BD59-A6C34878D82A}">
                    <a16:rowId xmlns:a16="http://schemas.microsoft.com/office/drawing/2014/main" val="3620057138"/>
                  </a:ext>
                </a:extLst>
              </a:tr>
              <a:tr h="270187">
                <a:tc>
                  <a:txBody>
                    <a:bodyPr/>
                    <a:lstStyle/>
                    <a:p>
                      <a:pPr algn="l" fontAlgn="b"/>
                      <a:r>
                        <a:rPr lang="en-US" sz="1100" b="0" i="0" u="none" strike="noStrike">
                          <a:solidFill>
                            <a:srgbClr val="000000"/>
                          </a:solidFill>
                          <a:effectLst/>
                          <a:latin typeface="Calibri" panose="020F0502020204030204" pitchFamily="34" charset="0"/>
                        </a:rPr>
                        <a:t>Check-in Service</a:t>
                      </a:r>
                    </a:p>
                  </a:txBody>
                  <a:tcPr marL="7011" marR="7011" marT="7011" marB="0" anchor="ctr"/>
                </a:tc>
                <a:tc>
                  <a:txBody>
                    <a:bodyPr/>
                    <a:lstStyle/>
                    <a:p>
                      <a:pPr algn="l" fontAlgn="b"/>
                      <a:r>
                        <a:rPr lang="en-US" sz="1100" b="0" i="0" u="none" strike="noStrike" dirty="0">
                          <a:solidFill>
                            <a:srgbClr val="000000"/>
                          </a:solidFill>
                          <a:effectLst/>
                          <a:latin typeface="Calibri" panose="020F0502020204030204" pitchFamily="34" charset="0"/>
                        </a:rPr>
                        <a:t>Satisfaction level with the check-in service from 1 (lowest) to 5 (highest) - 0 means "not applicable"</a:t>
                      </a:r>
                    </a:p>
                  </a:txBody>
                  <a:tcPr marL="7011" marR="7011" marT="7011" marB="0" anchor="ctr"/>
                </a:tc>
                <a:extLst>
                  <a:ext uri="{0D108BD9-81ED-4DB2-BD59-A6C34878D82A}">
                    <a16:rowId xmlns:a16="http://schemas.microsoft.com/office/drawing/2014/main" val="1232663672"/>
                  </a:ext>
                </a:extLst>
              </a:tr>
              <a:tr h="270187">
                <a:tc>
                  <a:txBody>
                    <a:bodyPr/>
                    <a:lstStyle/>
                    <a:p>
                      <a:pPr algn="l" fontAlgn="b"/>
                      <a:r>
                        <a:rPr lang="en-US" sz="1100" b="0" i="0" u="none" strike="noStrike">
                          <a:solidFill>
                            <a:srgbClr val="000000"/>
                          </a:solidFill>
                          <a:effectLst/>
                          <a:latin typeface="Calibri" panose="020F0502020204030204" pitchFamily="34" charset="0"/>
                        </a:rPr>
                        <a:t>Online Boarding</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online boarding experience from 1 (lowest) to 5 (highest) - 0 means "not applicable"</a:t>
                      </a:r>
                    </a:p>
                  </a:txBody>
                  <a:tcPr marL="7011" marR="7011" marT="7011" marB="0" anchor="ctr"/>
                </a:tc>
                <a:extLst>
                  <a:ext uri="{0D108BD9-81ED-4DB2-BD59-A6C34878D82A}">
                    <a16:rowId xmlns:a16="http://schemas.microsoft.com/office/drawing/2014/main" val="60398750"/>
                  </a:ext>
                </a:extLst>
              </a:tr>
              <a:tr h="270187">
                <a:tc>
                  <a:txBody>
                    <a:bodyPr/>
                    <a:lstStyle/>
                    <a:p>
                      <a:pPr algn="l" fontAlgn="b"/>
                      <a:r>
                        <a:rPr lang="en-US" sz="1100" b="0" i="0" u="none" strike="noStrike">
                          <a:solidFill>
                            <a:srgbClr val="000000"/>
                          </a:solidFill>
                          <a:effectLst/>
                          <a:latin typeface="Calibri" panose="020F0502020204030204" pitchFamily="34" charset="0"/>
                        </a:rPr>
                        <a:t>Gate Location</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gate location in the airport from 1 (lowest) to 5 (highest) - 0 means "not applicable"</a:t>
                      </a:r>
                    </a:p>
                  </a:txBody>
                  <a:tcPr marL="7011" marR="7011" marT="7011" marB="0" anchor="ctr"/>
                </a:tc>
                <a:extLst>
                  <a:ext uri="{0D108BD9-81ED-4DB2-BD59-A6C34878D82A}">
                    <a16:rowId xmlns:a16="http://schemas.microsoft.com/office/drawing/2014/main" val="2391551792"/>
                  </a:ext>
                </a:extLst>
              </a:tr>
              <a:tr h="270187">
                <a:tc>
                  <a:txBody>
                    <a:bodyPr/>
                    <a:lstStyle/>
                    <a:p>
                      <a:pPr algn="l" fontAlgn="b"/>
                      <a:r>
                        <a:rPr lang="en-US" sz="1100" b="0" i="0" u="none" strike="noStrike">
                          <a:solidFill>
                            <a:srgbClr val="000000"/>
                          </a:solidFill>
                          <a:effectLst/>
                          <a:latin typeface="Calibri" panose="020F0502020204030204" pitchFamily="34" charset="0"/>
                        </a:rPr>
                        <a:t>On-board Service</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on-boarding service in the airport from 1 (lowest) to 5 (highest) - 0 means "not applicable"</a:t>
                      </a:r>
                    </a:p>
                  </a:txBody>
                  <a:tcPr marL="7011" marR="7011" marT="7011" marB="0" anchor="ctr"/>
                </a:tc>
                <a:extLst>
                  <a:ext uri="{0D108BD9-81ED-4DB2-BD59-A6C34878D82A}">
                    <a16:rowId xmlns:a16="http://schemas.microsoft.com/office/drawing/2014/main" val="1138257977"/>
                  </a:ext>
                </a:extLst>
              </a:tr>
              <a:tr h="270187">
                <a:tc>
                  <a:txBody>
                    <a:bodyPr/>
                    <a:lstStyle/>
                    <a:p>
                      <a:pPr algn="l" fontAlgn="b"/>
                      <a:r>
                        <a:rPr lang="en-US" sz="1100" b="0" i="0" u="none" strike="noStrike">
                          <a:solidFill>
                            <a:srgbClr val="000000"/>
                          </a:solidFill>
                          <a:effectLst/>
                          <a:latin typeface="Calibri" panose="020F0502020204030204" pitchFamily="34" charset="0"/>
                        </a:rPr>
                        <a:t>Seat Comfort</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comfort of the airplane seat from 1 (lowest) to 5 (highest) - 0 means "not applicable"</a:t>
                      </a:r>
                    </a:p>
                  </a:txBody>
                  <a:tcPr marL="7011" marR="7011" marT="7011" marB="0" anchor="ctr"/>
                </a:tc>
                <a:extLst>
                  <a:ext uri="{0D108BD9-81ED-4DB2-BD59-A6C34878D82A}">
                    <a16:rowId xmlns:a16="http://schemas.microsoft.com/office/drawing/2014/main" val="1054341265"/>
                  </a:ext>
                </a:extLst>
              </a:tr>
              <a:tr h="270187">
                <a:tc>
                  <a:txBody>
                    <a:bodyPr/>
                    <a:lstStyle/>
                    <a:p>
                      <a:pPr algn="l" fontAlgn="b"/>
                      <a:r>
                        <a:rPr lang="en-US" sz="1100" b="0" i="0" u="none" strike="noStrike">
                          <a:solidFill>
                            <a:srgbClr val="000000"/>
                          </a:solidFill>
                          <a:effectLst/>
                          <a:latin typeface="Calibri" panose="020F0502020204030204" pitchFamily="34" charset="0"/>
                        </a:rPr>
                        <a:t>Leg Room Service</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leg room of the airplane seat from 1 (lowest) to 5 (highest) - 0 means "not applicable"</a:t>
                      </a:r>
                    </a:p>
                  </a:txBody>
                  <a:tcPr marL="7011" marR="7011" marT="7011" marB="0" anchor="ctr"/>
                </a:tc>
                <a:extLst>
                  <a:ext uri="{0D108BD9-81ED-4DB2-BD59-A6C34878D82A}">
                    <a16:rowId xmlns:a16="http://schemas.microsoft.com/office/drawing/2014/main" val="3266890312"/>
                  </a:ext>
                </a:extLst>
              </a:tr>
              <a:tr h="270187">
                <a:tc>
                  <a:txBody>
                    <a:bodyPr/>
                    <a:lstStyle/>
                    <a:p>
                      <a:pPr algn="l" fontAlgn="b"/>
                      <a:r>
                        <a:rPr lang="en-US" sz="1100" b="0" i="0" u="none" strike="noStrike">
                          <a:solidFill>
                            <a:srgbClr val="000000"/>
                          </a:solidFill>
                          <a:effectLst/>
                          <a:latin typeface="Calibri" panose="020F0502020204030204" pitchFamily="34" charset="0"/>
                        </a:rPr>
                        <a:t>Cleanliness</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cleanliness of the airplane from 1 (lowest) to 5 (highest) - 0 means "not applicable"</a:t>
                      </a:r>
                    </a:p>
                  </a:txBody>
                  <a:tcPr marL="7011" marR="7011" marT="7011" marB="0" anchor="ctr"/>
                </a:tc>
                <a:extLst>
                  <a:ext uri="{0D108BD9-81ED-4DB2-BD59-A6C34878D82A}">
                    <a16:rowId xmlns:a16="http://schemas.microsoft.com/office/drawing/2014/main" val="3857509561"/>
                  </a:ext>
                </a:extLst>
              </a:tr>
              <a:tr h="270187">
                <a:tc>
                  <a:txBody>
                    <a:bodyPr/>
                    <a:lstStyle/>
                    <a:p>
                      <a:pPr algn="l" fontAlgn="b"/>
                      <a:r>
                        <a:rPr lang="en-US" sz="1100" b="0" i="0" u="none" strike="noStrike">
                          <a:solidFill>
                            <a:srgbClr val="000000"/>
                          </a:solidFill>
                          <a:effectLst/>
                          <a:latin typeface="Calibri" panose="020F0502020204030204" pitchFamily="34" charset="0"/>
                        </a:rPr>
                        <a:t>Food and Drink</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food and drinks on the airplane from 1 (lowest) to 5 (highest) - 0 means "not applicable"</a:t>
                      </a:r>
                    </a:p>
                  </a:txBody>
                  <a:tcPr marL="7011" marR="7011" marT="7011" marB="0" anchor="ctr"/>
                </a:tc>
                <a:extLst>
                  <a:ext uri="{0D108BD9-81ED-4DB2-BD59-A6C34878D82A}">
                    <a16:rowId xmlns:a16="http://schemas.microsoft.com/office/drawing/2014/main" val="2699504882"/>
                  </a:ext>
                </a:extLst>
              </a:tr>
              <a:tr h="270187">
                <a:tc>
                  <a:txBody>
                    <a:bodyPr/>
                    <a:lstStyle/>
                    <a:p>
                      <a:pPr algn="l" fontAlgn="b"/>
                      <a:r>
                        <a:rPr lang="en-US" sz="1100" b="0" i="0" u="none" strike="noStrike">
                          <a:solidFill>
                            <a:srgbClr val="000000"/>
                          </a:solidFill>
                          <a:effectLst/>
                          <a:latin typeface="Calibri" panose="020F0502020204030204" pitchFamily="34" charset="0"/>
                        </a:rPr>
                        <a:t>In-flight Service</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in-flight service from 1 (lowest) to 5 (highest) - 0 means "not applicable"</a:t>
                      </a:r>
                    </a:p>
                  </a:txBody>
                  <a:tcPr marL="7011" marR="7011" marT="7011" marB="0" anchor="ctr"/>
                </a:tc>
                <a:extLst>
                  <a:ext uri="{0D108BD9-81ED-4DB2-BD59-A6C34878D82A}">
                    <a16:rowId xmlns:a16="http://schemas.microsoft.com/office/drawing/2014/main" val="4086617545"/>
                  </a:ext>
                </a:extLst>
              </a:tr>
              <a:tr h="270187">
                <a:tc>
                  <a:txBody>
                    <a:bodyPr/>
                    <a:lstStyle/>
                    <a:p>
                      <a:pPr algn="l" fontAlgn="b"/>
                      <a:r>
                        <a:rPr lang="en-US" sz="1100" b="0" i="0" u="none" strike="noStrike">
                          <a:solidFill>
                            <a:srgbClr val="000000"/>
                          </a:solidFill>
                          <a:effectLst/>
                          <a:latin typeface="Calibri" panose="020F0502020204030204" pitchFamily="34" charset="0"/>
                        </a:rPr>
                        <a:t>In-flight Wifi Service</a:t>
                      </a:r>
                    </a:p>
                  </a:txBody>
                  <a:tcPr marL="7011" marR="7011" marT="7011" marB="0" anchor="ctr"/>
                </a:tc>
                <a:tc>
                  <a:txBody>
                    <a:bodyPr/>
                    <a:lstStyle/>
                    <a:p>
                      <a:pPr algn="l" fontAlgn="b"/>
                      <a:r>
                        <a:rPr lang="en-US" sz="1100" b="0" i="0" u="none" strike="noStrike" dirty="0">
                          <a:solidFill>
                            <a:srgbClr val="000000"/>
                          </a:solidFill>
                          <a:effectLst/>
                          <a:latin typeface="Calibri" panose="020F0502020204030204" pitchFamily="34" charset="0"/>
                        </a:rPr>
                        <a:t>Satisfaction level with the in-flight </a:t>
                      </a:r>
                      <a:r>
                        <a:rPr lang="en-US" sz="1100" b="0" i="0" u="none" strike="noStrike" dirty="0" err="1">
                          <a:solidFill>
                            <a:srgbClr val="000000"/>
                          </a:solidFill>
                          <a:effectLst/>
                          <a:latin typeface="Calibri" panose="020F0502020204030204" pitchFamily="34" charset="0"/>
                        </a:rPr>
                        <a:t>Wifi</a:t>
                      </a:r>
                      <a:r>
                        <a:rPr lang="en-US" sz="1100" b="0" i="0" u="none" strike="noStrike" dirty="0">
                          <a:solidFill>
                            <a:srgbClr val="000000"/>
                          </a:solidFill>
                          <a:effectLst/>
                          <a:latin typeface="Calibri" panose="020F0502020204030204" pitchFamily="34" charset="0"/>
                        </a:rPr>
                        <a:t> service from 1 (lowest) to 5 (highest) - 0 means "not applicable"</a:t>
                      </a:r>
                    </a:p>
                  </a:txBody>
                  <a:tcPr marL="7011" marR="7011" marT="7011" marB="0" anchor="ctr"/>
                </a:tc>
                <a:extLst>
                  <a:ext uri="{0D108BD9-81ED-4DB2-BD59-A6C34878D82A}">
                    <a16:rowId xmlns:a16="http://schemas.microsoft.com/office/drawing/2014/main" val="795164798"/>
                  </a:ext>
                </a:extLst>
              </a:tr>
              <a:tr h="270187">
                <a:tc>
                  <a:txBody>
                    <a:bodyPr/>
                    <a:lstStyle/>
                    <a:p>
                      <a:pPr algn="l" fontAlgn="b"/>
                      <a:r>
                        <a:rPr lang="en-US" sz="1100" b="0" i="0" u="none" strike="noStrike">
                          <a:solidFill>
                            <a:srgbClr val="000000"/>
                          </a:solidFill>
                          <a:effectLst/>
                          <a:latin typeface="Calibri" panose="020F0502020204030204" pitchFamily="34" charset="0"/>
                        </a:rPr>
                        <a:t>In-flight Entertainment</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in-flight entertainment from 1 (lowest) to 5 (highest) - 0 means "not applicable"</a:t>
                      </a:r>
                    </a:p>
                  </a:txBody>
                  <a:tcPr marL="7011" marR="7011" marT="7011" marB="0" anchor="ctr"/>
                </a:tc>
                <a:extLst>
                  <a:ext uri="{0D108BD9-81ED-4DB2-BD59-A6C34878D82A}">
                    <a16:rowId xmlns:a16="http://schemas.microsoft.com/office/drawing/2014/main" val="26638996"/>
                  </a:ext>
                </a:extLst>
              </a:tr>
              <a:tr h="270187">
                <a:tc>
                  <a:txBody>
                    <a:bodyPr/>
                    <a:lstStyle/>
                    <a:p>
                      <a:pPr algn="l" fontAlgn="b"/>
                      <a:r>
                        <a:rPr lang="en-US" sz="1100" b="0" i="0" u="none" strike="noStrike">
                          <a:solidFill>
                            <a:srgbClr val="000000"/>
                          </a:solidFill>
                          <a:effectLst/>
                          <a:latin typeface="Calibri" panose="020F0502020204030204" pitchFamily="34" charset="0"/>
                        </a:rPr>
                        <a:t>Baggage Handling</a:t>
                      </a:r>
                    </a:p>
                  </a:txBody>
                  <a:tcPr marL="7011" marR="7011" marT="7011" marB="0" anchor="ctr"/>
                </a:tc>
                <a:tc>
                  <a:txBody>
                    <a:bodyPr/>
                    <a:lstStyle/>
                    <a:p>
                      <a:pPr algn="l" fontAlgn="b"/>
                      <a:r>
                        <a:rPr lang="en-US" sz="1100" b="0" i="0" u="none" strike="noStrike">
                          <a:solidFill>
                            <a:srgbClr val="000000"/>
                          </a:solidFill>
                          <a:effectLst/>
                          <a:latin typeface="Calibri" panose="020F0502020204030204" pitchFamily="34" charset="0"/>
                        </a:rPr>
                        <a:t>Satisfaction level with the baggage handling from the airline from 1 (lowest) to 5 (highest) - 0 means "not applicable"</a:t>
                      </a:r>
                    </a:p>
                  </a:txBody>
                  <a:tcPr marL="7011" marR="7011" marT="7011" marB="0" anchor="ctr"/>
                </a:tc>
                <a:extLst>
                  <a:ext uri="{0D108BD9-81ED-4DB2-BD59-A6C34878D82A}">
                    <a16:rowId xmlns:a16="http://schemas.microsoft.com/office/drawing/2014/main" val="3313936466"/>
                  </a:ext>
                </a:extLst>
              </a:tr>
              <a:tr h="270187">
                <a:tc>
                  <a:txBody>
                    <a:bodyPr/>
                    <a:lstStyle/>
                    <a:p>
                      <a:pPr algn="l" fontAlgn="b"/>
                      <a:r>
                        <a:rPr lang="en-US" sz="1100" b="0" i="0" u="none" strike="noStrike">
                          <a:solidFill>
                            <a:srgbClr val="000000"/>
                          </a:solidFill>
                          <a:effectLst/>
                          <a:latin typeface="Calibri" panose="020F0502020204030204" pitchFamily="34" charset="0"/>
                        </a:rPr>
                        <a:t>Satisfaction</a:t>
                      </a:r>
                    </a:p>
                  </a:txBody>
                  <a:tcPr marL="7011" marR="7011" marT="7011" marB="0" anchor="ctr"/>
                </a:tc>
                <a:tc>
                  <a:txBody>
                    <a:bodyPr/>
                    <a:lstStyle/>
                    <a:p>
                      <a:pPr algn="l" fontAlgn="b"/>
                      <a:r>
                        <a:rPr lang="en-US" sz="1100" b="0" i="0" u="none" strike="noStrike" dirty="0">
                          <a:solidFill>
                            <a:srgbClr val="000000"/>
                          </a:solidFill>
                          <a:effectLst/>
                          <a:latin typeface="Calibri" panose="020F0502020204030204" pitchFamily="34" charset="0"/>
                        </a:rPr>
                        <a:t>Overall satisfaction level with the airline (Satisfied/Neutral or unsatisfied)</a:t>
                      </a:r>
                    </a:p>
                  </a:txBody>
                  <a:tcPr marL="7011" marR="7011" marT="7011" marB="0" anchor="ctr"/>
                </a:tc>
                <a:extLst>
                  <a:ext uri="{0D108BD9-81ED-4DB2-BD59-A6C34878D82A}">
                    <a16:rowId xmlns:a16="http://schemas.microsoft.com/office/drawing/2014/main" val="406618556"/>
                  </a:ext>
                </a:extLst>
              </a:tr>
            </a:tbl>
          </a:graphicData>
        </a:graphic>
      </p:graphicFrame>
    </p:spTree>
    <p:extLst>
      <p:ext uri="{BB962C8B-B14F-4D97-AF65-F5344CB8AC3E}">
        <p14:creationId xmlns:p14="http://schemas.microsoft.com/office/powerpoint/2010/main" val="363361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9D88-FFC6-B377-E8D8-0CB695F19645}"/>
              </a:ext>
            </a:extLst>
          </p:cNvPr>
          <p:cNvSpPr>
            <a:spLocks noGrp="1"/>
          </p:cNvSpPr>
          <p:nvPr>
            <p:ph type="title"/>
          </p:nvPr>
        </p:nvSpPr>
        <p:spPr>
          <a:xfrm>
            <a:off x="608726" y="4876800"/>
            <a:ext cx="10971372" cy="1066800"/>
          </a:xfrm>
        </p:spPr>
        <p:txBody>
          <a:bodyPr/>
          <a:lstStyle/>
          <a:p>
            <a:r>
              <a:rPr lang="en-US" dirty="0"/>
              <a:t>Data processing</a:t>
            </a:r>
          </a:p>
        </p:txBody>
      </p:sp>
      <p:sp>
        <p:nvSpPr>
          <p:cNvPr id="7" name="Content Placeholder 4">
            <a:extLst>
              <a:ext uri="{FF2B5EF4-FFF2-40B4-BE49-F238E27FC236}">
                <a16:creationId xmlns:a16="http://schemas.microsoft.com/office/drawing/2014/main" id="{FD0ED154-BC24-C434-F946-1FA224862EF1}"/>
              </a:ext>
            </a:extLst>
          </p:cNvPr>
          <p:cNvSpPr txBox="1">
            <a:spLocks/>
          </p:cNvSpPr>
          <p:nvPr/>
        </p:nvSpPr>
        <p:spPr>
          <a:xfrm>
            <a:off x="950912" y="1447800"/>
            <a:ext cx="10287000" cy="41909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32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1600" b="1"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1600" b="1" kern="1200">
                <a:solidFill>
                  <a:schemeClr val="tx1"/>
                </a:solidFill>
                <a:latin typeface="+mn-lt"/>
                <a:ea typeface="+mn-ea"/>
                <a:cs typeface="+mn-cs"/>
              </a:defRPr>
            </a:lvl9pPr>
          </a:lstStyle>
          <a:p>
            <a:pPr marL="457200" indent="-457200">
              <a:buFont typeface="Wingdings" panose="05000000000000000000" pitchFamily="2" charset="2"/>
              <a:buChar char="q"/>
            </a:pPr>
            <a:r>
              <a:rPr lang="en-US" dirty="0">
                <a:solidFill>
                  <a:schemeClr val="bg2">
                    <a:lumMod val="75000"/>
                  </a:schemeClr>
                </a:solidFill>
              </a:rPr>
              <a:t>Duplicate instances</a:t>
            </a:r>
            <a:r>
              <a:rPr lang="en-US" dirty="0"/>
              <a:t>: No duplicate instances of observations has been found in the data.</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solidFill>
                  <a:schemeClr val="bg2">
                    <a:lumMod val="75000"/>
                  </a:schemeClr>
                </a:solidFill>
              </a:rPr>
              <a:t>Missing Values</a:t>
            </a:r>
            <a:r>
              <a:rPr lang="en-US" dirty="0"/>
              <a:t>: Observed that the variable "Arrival Delay" has missing values. To mitigate the missing values (NA’s) we imputed the missing value with the mean of the variable. (mean ~ median in this case.)</a:t>
            </a:r>
          </a:p>
          <a:p>
            <a:endParaRPr lang="en-US" dirty="0"/>
          </a:p>
        </p:txBody>
      </p:sp>
    </p:spTree>
    <p:extLst>
      <p:ext uri="{BB962C8B-B14F-4D97-AF65-F5344CB8AC3E}">
        <p14:creationId xmlns:p14="http://schemas.microsoft.com/office/powerpoint/2010/main" val="114796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5788-2875-1808-4F05-590656B5038C}"/>
              </a:ext>
            </a:extLst>
          </p:cNvPr>
          <p:cNvSpPr txBox="1">
            <a:spLocks/>
          </p:cNvSpPr>
          <p:nvPr/>
        </p:nvSpPr>
        <p:spPr>
          <a:xfrm>
            <a:off x="352820" y="-209923"/>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a:lstStyle>
          <a:p>
            <a:r>
              <a:rPr lang="en-US" dirty="0"/>
              <a:t>EDA: Summary Statistics</a:t>
            </a:r>
          </a:p>
        </p:txBody>
      </p:sp>
      <p:pic>
        <p:nvPicPr>
          <p:cNvPr id="3" name="Picture 6" descr="Table&#10;&#10;Description automatically generated">
            <a:extLst>
              <a:ext uri="{FF2B5EF4-FFF2-40B4-BE49-F238E27FC236}">
                <a16:creationId xmlns:a16="http://schemas.microsoft.com/office/drawing/2014/main" id="{6E21E6F0-B224-D74A-9FE2-4F8ACDD3EF91}"/>
              </a:ext>
            </a:extLst>
          </p:cNvPr>
          <p:cNvPicPr>
            <a:picLocks noChangeAspect="1"/>
          </p:cNvPicPr>
          <p:nvPr/>
        </p:nvPicPr>
        <p:blipFill>
          <a:blip r:embed="rId2"/>
          <a:stretch>
            <a:fillRect/>
          </a:stretch>
        </p:blipFill>
        <p:spPr>
          <a:xfrm>
            <a:off x="291770" y="936621"/>
            <a:ext cx="8930730" cy="2931574"/>
          </a:xfrm>
          <a:prstGeom prst="rect">
            <a:avLst/>
          </a:prstGeom>
        </p:spPr>
      </p:pic>
      <p:pic>
        <p:nvPicPr>
          <p:cNvPr id="4" name="Picture 7" descr="Table&#10;&#10;Description automatically generated">
            <a:extLst>
              <a:ext uri="{FF2B5EF4-FFF2-40B4-BE49-F238E27FC236}">
                <a16:creationId xmlns:a16="http://schemas.microsoft.com/office/drawing/2014/main" id="{A013E377-3A6B-DFCA-E7B0-A689F5580CBF}"/>
              </a:ext>
            </a:extLst>
          </p:cNvPr>
          <p:cNvPicPr>
            <a:picLocks noChangeAspect="1"/>
          </p:cNvPicPr>
          <p:nvPr/>
        </p:nvPicPr>
        <p:blipFill>
          <a:blip r:embed="rId3"/>
          <a:stretch>
            <a:fillRect/>
          </a:stretch>
        </p:blipFill>
        <p:spPr>
          <a:xfrm>
            <a:off x="4037012" y="3942859"/>
            <a:ext cx="7474671" cy="2823850"/>
          </a:xfrm>
          <a:prstGeom prst="rect">
            <a:avLst/>
          </a:prstGeom>
        </p:spPr>
      </p:pic>
    </p:spTree>
    <p:extLst>
      <p:ext uri="{BB962C8B-B14F-4D97-AF65-F5344CB8AC3E}">
        <p14:creationId xmlns:p14="http://schemas.microsoft.com/office/powerpoint/2010/main" val="297963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39" y="-123096"/>
            <a:ext cx="10971372" cy="1066800"/>
          </a:xfrm>
        </p:spPr>
        <p:txBody>
          <a:bodyPr>
            <a:normAutofit/>
          </a:bodyPr>
          <a:lstStyle/>
          <a:p>
            <a:r>
              <a:rPr lang="en-US" sz="4000" dirty="0"/>
              <a:t>Data Visualization</a:t>
            </a:r>
          </a:p>
        </p:txBody>
      </p:sp>
      <p:pic>
        <p:nvPicPr>
          <p:cNvPr id="3" name="Picture 3" descr="Chart&#10;&#10;Description automatically generated">
            <a:extLst>
              <a:ext uri="{FF2B5EF4-FFF2-40B4-BE49-F238E27FC236}">
                <a16:creationId xmlns:a16="http://schemas.microsoft.com/office/drawing/2014/main" id="{B74BEA41-3C46-1737-02C0-0ED192B3ED7D}"/>
              </a:ext>
            </a:extLst>
          </p:cNvPr>
          <p:cNvPicPr>
            <a:picLocks noChangeAspect="1"/>
          </p:cNvPicPr>
          <p:nvPr/>
        </p:nvPicPr>
        <p:blipFill>
          <a:blip r:embed="rId2"/>
          <a:stretch>
            <a:fillRect/>
          </a:stretch>
        </p:blipFill>
        <p:spPr>
          <a:xfrm>
            <a:off x="4770454" y="685800"/>
            <a:ext cx="7120132" cy="5828820"/>
          </a:xfrm>
          <a:prstGeom prst="rect">
            <a:avLst/>
          </a:prstGeom>
        </p:spPr>
      </p:pic>
      <p:sp>
        <p:nvSpPr>
          <p:cNvPr id="5" name="Content Placeholder 4">
            <a:extLst>
              <a:ext uri="{FF2B5EF4-FFF2-40B4-BE49-F238E27FC236}">
                <a16:creationId xmlns:a16="http://schemas.microsoft.com/office/drawing/2014/main" id="{0606C639-993C-DB36-C61C-AF653078EA88}"/>
              </a:ext>
            </a:extLst>
          </p:cNvPr>
          <p:cNvSpPr>
            <a:spLocks noGrp="1"/>
          </p:cNvSpPr>
          <p:nvPr>
            <p:ph idx="1"/>
          </p:nvPr>
        </p:nvSpPr>
        <p:spPr>
          <a:xfrm>
            <a:off x="438410" y="1907773"/>
            <a:ext cx="3954191" cy="4900026"/>
          </a:xfrm>
        </p:spPr>
        <p:txBody>
          <a:bodyPr vert="horz" lIns="91440" tIns="45720" rIns="91440" bIns="45720" rtlCol="0" anchor="t">
            <a:normAutofit/>
          </a:bodyPr>
          <a:lstStyle/>
          <a:p>
            <a:r>
              <a:rPr lang="en-US" dirty="0">
                <a:ea typeface="+mn-lt"/>
                <a:cs typeface="+mn-lt"/>
              </a:rPr>
              <a:t>Heat Maps are ideal  to understand the correlation between variables.</a:t>
            </a:r>
          </a:p>
        </p:txBody>
      </p:sp>
      <p:sp>
        <p:nvSpPr>
          <p:cNvPr id="8" name="Title 1">
            <a:extLst>
              <a:ext uri="{FF2B5EF4-FFF2-40B4-BE49-F238E27FC236}">
                <a16:creationId xmlns:a16="http://schemas.microsoft.com/office/drawing/2014/main" id="{6EC971BE-2365-2279-6911-78782ED4AA08}"/>
              </a:ext>
            </a:extLst>
          </p:cNvPr>
          <p:cNvSpPr txBox="1">
            <a:spLocks/>
          </p:cNvSpPr>
          <p:nvPr/>
        </p:nvSpPr>
        <p:spPr>
          <a:xfrm>
            <a:off x="298239" y="1096904"/>
            <a:ext cx="10690186" cy="504469"/>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a:lstStyle>
          <a:p>
            <a:r>
              <a:rPr lang="en-US" sz="3200" dirty="0">
                <a:solidFill>
                  <a:srgbClr val="002060"/>
                </a:solidFill>
              </a:rPr>
              <a:t>Heat Map</a:t>
            </a:r>
          </a:p>
        </p:txBody>
      </p:sp>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5513"/>
            <a:ext cx="10971372" cy="1066800"/>
          </a:xfrm>
        </p:spPr>
        <p:txBody>
          <a:bodyPr/>
          <a:lstStyle/>
          <a:p>
            <a:r>
              <a:rPr lang="en-US" sz="3600" dirty="0"/>
              <a:t>Data Visualization </a:t>
            </a:r>
            <a:r>
              <a:rPr lang="en-US" sz="2000" dirty="0"/>
              <a:t>cont’d</a:t>
            </a:r>
            <a:endParaRPr lang="en-US" dirty="0"/>
          </a:p>
        </p:txBody>
      </p:sp>
      <p:pic>
        <p:nvPicPr>
          <p:cNvPr id="4" name="Picture 5" descr="Chart, bar chart&#10;&#10;Description automatically generated">
            <a:extLst>
              <a:ext uri="{FF2B5EF4-FFF2-40B4-BE49-F238E27FC236}">
                <a16:creationId xmlns:a16="http://schemas.microsoft.com/office/drawing/2014/main" id="{37C2F81B-A41D-C5C4-973B-0BE3A0AAC528}"/>
              </a:ext>
            </a:extLst>
          </p:cNvPr>
          <p:cNvPicPr>
            <a:picLocks noChangeAspect="1"/>
          </p:cNvPicPr>
          <p:nvPr/>
        </p:nvPicPr>
        <p:blipFill>
          <a:blip r:embed="rId2"/>
          <a:stretch>
            <a:fillRect/>
          </a:stretch>
        </p:blipFill>
        <p:spPr>
          <a:xfrm>
            <a:off x="836612" y="1600200"/>
            <a:ext cx="10298762" cy="4033936"/>
          </a:xfrm>
          <a:prstGeom prst="rect">
            <a:avLst/>
          </a:prstGeom>
        </p:spPr>
      </p:pic>
    </p:spTree>
    <p:extLst>
      <p:ext uri="{BB962C8B-B14F-4D97-AF65-F5344CB8AC3E}">
        <p14:creationId xmlns:p14="http://schemas.microsoft.com/office/powerpoint/2010/main" val="414061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336</TotalTime>
  <Words>1104</Words>
  <Application>Microsoft Office PowerPoint</Application>
  <PresentationFormat>Custom</PresentationFormat>
  <Paragraphs>148</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Aleo</vt:lpstr>
      <vt:lpstr>Amazon Ember</vt:lpstr>
      <vt:lpstr>Arial</vt:lpstr>
      <vt:lpstr>Calibri</vt:lpstr>
      <vt:lpstr>Corbel</vt:lpstr>
      <vt:lpstr>Open Sans</vt:lpstr>
      <vt:lpstr>Wingdings</vt:lpstr>
      <vt:lpstr>Marketing 16x9</vt:lpstr>
      <vt:lpstr>Airline Passenger Satisfaction</vt:lpstr>
      <vt:lpstr>Outline (ML flow)</vt:lpstr>
      <vt:lpstr>Business Problem</vt:lpstr>
      <vt:lpstr>Data Collection &amp; Labeling</vt:lpstr>
      <vt:lpstr>PowerPoint Presentation</vt:lpstr>
      <vt:lpstr>Data processing</vt:lpstr>
      <vt:lpstr>PowerPoint Presentation</vt:lpstr>
      <vt:lpstr>Data Visualization</vt:lpstr>
      <vt:lpstr>Data Visualization cont’d</vt:lpstr>
      <vt:lpstr>PowerPoint Presentation</vt:lpstr>
      <vt:lpstr>PowerPoint Presentation</vt:lpstr>
      <vt:lpstr>Feature Engineering</vt:lpstr>
      <vt:lpstr>Data Modelling</vt:lpstr>
      <vt:lpstr>Logistic Regression</vt:lpstr>
      <vt:lpstr>Decision Tree</vt:lpstr>
      <vt:lpstr>Ensemble Method (Decision Tree with Bagging)</vt:lpstr>
      <vt:lpstr>Random Forest</vt:lpstr>
      <vt:lpstr>Model Evaluation</vt:lpstr>
      <vt:lpstr>Conclusion &amp; Future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dc:creator>Poli Ghosh</dc:creator>
  <cp:lastModifiedBy>Poli Ghosh</cp:lastModifiedBy>
  <cp:revision>5</cp:revision>
  <dcterms:created xsi:type="dcterms:W3CDTF">2022-11-28T03:28:23Z</dcterms:created>
  <dcterms:modified xsi:type="dcterms:W3CDTF">2023-01-05T15:02:49Z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