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8" r:id="rId7"/>
    <p:sldId id="276" r:id="rId8"/>
    <p:sldId id="269" r:id="rId9"/>
    <p:sldId id="270" r:id="rId10"/>
    <p:sldId id="271" r:id="rId11"/>
    <p:sldId id="272" r:id="rId12"/>
    <p:sldId id="273" r:id="rId13"/>
    <p:sldId id="274" r:id="rId14"/>
    <p:sldId id="279" r:id="rId15"/>
    <p:sldId id="281" r:id="rId16"/>
    <p:sldId id="261" r:id="rId17"/>
    <p:sldId id="262" r:id="rId18"/>
    <p:sldId id="263" r:id="rId19"/>
    <p:sldId id="264" r:id="rId20"/>
    <p:sldId id="280" r:id="rId21"/>
    <p:sldId id="282" r:id="rId22"/>
    <p:sldId id="283" r:id="rId23"/>
    <p:sldId id="284" r:id="rId24"/>
    <p:sldId id="285" r:id="rId25"/>
    <p:sldId id="286" r:id="rId26"/>
    <p:sldId id="275"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snapToGrid="0">
      <p:cViewPr varScale="1">
        <p:scale>
          <a:sx n="63" d="100"/>
          <a:sy n="63" d="100"/>
        </p:scale>
        <p:origin x="9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B764F8-4834-4C89-82F9-5FD8416AD21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4268235-9ACF-480D-A249-7967560F9E6A}">
      <dgm:prSet/>
      <dgm:spPr/>
      <dgm:t>
        <a:bodyPr/>
        <a:lstStyle/>
        <a:p>
          <a:r>
            <a:rPr lang="en-US"/>
            <a:t>Introduction</a:t>
          </a:r>
        </a:p>
      </dgm:t>
    </dgm:pt>
    <dgm:pt modelId="{78192F69-B5CF-4C8D-BA0A-DCF49FBE655F}" type="parTrans" cxnId="{080494D5-A10B-443B-9135-58911F8809C9}">
      <dgm:prSet/>
      <dgm:spPr/>
      <dgm:t>
        <a:bodyPr/>
        <a:lstStyle/>
        <a:p>
          <a:endParaRPr lang="en-US"/>
        </a:p>
      </dgm:t>
    </dgm:pt>
    <dgm:pt modelId="{7AFE98A1-0DD7-4D0E-966C-9393BA30510B}" type="sibTrans" cxnId="{080494D5-A10B-443B-9135-58911F8809C9}">
      <dgm:prSet/>
      <dgm:spPr/>
      <dgm:t>
        <a:bodyPr/>
        <a:lstStyle/>
        <a:p>
          <a:endParaRPr lang="en-US"/>
        </a:p>
      </dgm:t>
    </dgm:pt>
    <dgm:pt modelId="{463EB970-EB70-4DDD-B0C5-2F72993B94CB}">
      <dgm:prSet/>
      <dgm:spPr/>
      <dgm:t>
        <a:bodyPr/>
        <a:lstStyle/>
        <a:p>
          <a:r>
            <a:rPr lang="en-US" dirty="0"/>
            <a:t>Problem Definition</a:t>
          </a:r>
        </a:p>
      </dgm:t>
    </dgm:pt>
    <dgm:pt modelId="{C1427F9F-E8E2-4CBF-AF3E-BFC02817D95B}" type="parTrans" cxnId="{D1E26FA3-2ABA-4766-BCAC-EB1F82156571}">
      <dgm:prSet/>
      <dgm:spPr/>
      <dgm:t>
        <a:bodyPr/>
        <a:lstStyle/>
        <a:p>
          <a:endParaRPr lang="en-US"/>
        </a:p>
      </dgm:t>
    </dgm:pt>
    <dgm:pt modelId="{E0004D5A-473B-499C-8B3F-B50FFD50809B}" type="sibTrans" cxnId="{D1E26FA3-2ABA-4766-BCAC-EB1F82156571}">
      <dgm:prSet/>
      <dgm:spPr/>
      <dgm:t>
        <a:bodyPr/>
        <a:lstStyle/>
        <a:p>
          <a:endParaRPr lang="en-US"/>
        </a:p>
      </dgm:t>
    </dgm:pt>
    <dgm:pt modelId="{F3910A04-2349-4F2A-B404-3534E9E542C7}">
      <dgm:prSet/>
      <dgm:spPr/>
      <dgm:t>
        <a:bodyPr/>
        <a:lstStyle/>
        <a:p>
          <a:r>
            <a:rPr lang="en-US"/>
            <a:t>Proposed Solution</a:t>
          </a:r>
        </a:p>
      </dgm:t>
    </dgm:pt>
    <dgm:pt modelId="{17935922-E554-4FF7-8A98-C096B3D8DBB2}" type="parTrans" cxnId="{C2E19EB2-7D9E-4B56-AF26-6AB42037BBFB}">
      <dgm:prSet/>
      <dgm:spPr/>
      <dgm:t>
        <a:bodyPr/>
        <a:lstStyle/>
        <a:p>
          <a:endParaRPr lang="en-US"/>
        </a:p>
      </dgm:t>
    </dgm:pt>
    <dgm:pt modelId="{EE1B1F1F-2A43-4409-92E0-3FCFFD28442A}" type="sibTrans" cxnId="{C2E19EB2-7D9E-4B56-AF26-6AB42037BBFB}">
      <dgm:prSet/>
      <dgm:spPr/>
      <dgm:t>
        <a:bodyPr/>
        <a:lstStyle/>
        <a:p>
          <a:endParaRPr lang="en-US"/>
        </a:p>
      </dgm:t>
    </dgm:pt>
    <dgm:pt modelId="{BD0432D6-368F-4510-88C3-39B646DD4A23}">
      <dgm:prSet/>
      <dgm:spPr/>
      <dgm:t>
        <a:bodyPr/>
        <a:lstStyle/>
        <a:p>
          <a:r>
            <a:rPr lang="en-US"/>
            <a:t>Block Diagram</a:t>
          </a:r>
        </a:p>
      </dgm:t>
    </dgm:pt>
    <dgm:pt modelId="{E810031F-932C-4A10-8EE3-207DDF8CD3E0}" type="parTrans" cxnId="{22F45961-D245-4D7A-A44E-1199815664B3}">
      <dgm:prSet/>
      <dgm:spPr/>
      <dgm:t>
        <a:bodyPr/>
        <a:lstStyle/>
        <a:p>
          <a:endParaRPr lang="en-US"/>
        </a:p>
      </dgm:t>
    </dgm:pt>
    <dgm:pt modelId="{14C92DB3-128E-48AD-9932-0434BB98E712}" type="sibTrans" cxnId="{22F45961-D245-4D7A-A44E-1199815664B3}">
      <dgm:prSet/>
      <dgm:spPr/>
      <dgm:t>
        <a:bodyPr/>
        <a:lstStyle/>
        <a:p>
          <a:endParaRPr lang="en-US"/>
        </a:p>
      </dgm:t>
    </dgm:pt>
    <dgm:pt modelId="{D48C8DD3-D32A-4702-813D-3A4D38BB79DD}">
      <dgm:prSet/>
      <dgm:spPr/>
      <dgm:t>
        <a:bodyPr/>
        <a:lstStyle/>
        <a:p>
          <a:r>
            <a:rPr lang="en-US"/>
            <a:t>Implementation</a:t>
          </a:r>
        </a:p>
      </dgm:t>
    </dgm:pt>
    <dgm:pt modelId="{794F8C43-E2A8-4606-8193-47738A89FCED}" type="parTrans" cxnId="{BBF39235-680E-4A38-B62E-AB6A676E2341}">
      <dgm:prSet/>
      <dgm:spPr/>
      <dgm:t>
        <a:bodyPr/>
        <a:lstStyle/>
        <a:p>
          <a:endParaRPr lang="en-US"/>
        </a:p>
      </dgm:t>
    </dgm:pt>
    <dgm:pt modelId="{CF5070EA-0E09-4234-98D3-8785910F3FBF}" type="sibTrans" cxnId="{BBF39235-680E-4A38-B62E-AB6A676E2341}">
      <dgm:prSet/>
      <dgm:spPr/>
      <dgm:t>
        <a:bodyPr/>
        <a:lstStyle/>
        <a:p>
          <a:endParaRPr lang="en-US"/>
        </a:p>
      </dgm:t>
    </dgm:pt>
    <dgm:pt modelId="{E5D4AD90-3838-482B-8609-809D6930A94C}">
      <dgm:prSet/>
      <dgm:spPr/>
      <dgm:t>
        <a:bodyPr/>
        <a:lstStyle/>
        <a:p>
          <a:r>
            <a:rPr lang="en-US"/>
            <a:t>Results and Conclusion</a:t>
          </a:r>
        </a:p>
      </dgm:t>
    </dgm:pt>
    <dgm:pt modelId="{D034DC9E-D963-497F-8549-2D8DAE774109}" type="parTrans" cxnId="{CCE9633B-968C-4C29-9DD8-1A1AE0D726FD}">
      <dgm:prSet/>
      <dgm:spPr/>
      <dgm:t>
        <a:bodyPr/>
        <a:lstStyle/>
        <a:p>
          <a:endParaRPr lang="en-US"/>
        </a:p>
      </dgm:t>
    </dgm:pt>
    <dgm:pt modelId="{697CC223-77FE-49F7-B391-08D812E1DF9B}" type="sibTrans" cxnId="{CCE9633B-968C-4C29-9DD8-1A1AE0D726FD}">
      <dgm:prSet/>
      <dgm:spPr/>
      <dgm:t>
        <a:bodyPr/>
        <a:lstStyle/>
        <a:p>
          <a:endParaRPr lang="en-US"/>
        </a:p>
      </dgm:t>
    </dgm:pt>
    <dgm:pt modelId="{2177D2EA-002C-4FEC-9D6F-369E7B0F776F}" type="pres">
      <dgm:prSet presAssocID="{61B764F8-4834-4C89-82F9-5FD8416AD21B}" presName="linear" presStyleCnt="0">
        <dgm:presLayoutVars>
          <dgm:dir/>
          <dgm:animLvl val="lvl"/>
          <dgm:resizeHandles val="exact"/>
        </dgm:presLayoutVars>
      </dgm:prSet>
      <dgm:spPr/>
    </dgm:pt>
    <dgm:pt modelId="{34BE6E57-54AD-4B0F-9F9F-8296A5D8438C}" type="pres">
      <dgm:prSet presAssocID="{54268235-9ACF-480D-A249-7967560F9E6A}" presName="parentLin" presStyleCnt="0"/>
      <dgm:spPr/>
    </dgm:pt>
    <dgm:pt modelId="{2DA6DCAD-656F-41A1-93D5-46EB76A7EC12}" type="pres">
      <dgm:prSet presAssocID="{54268235-9ACF-480D-A249-7967560F9E6A}" presName="parentLeftMargin" presStyleLbl="node1" presStyleIdx="0" presStyleCnt="6"/>
      <dgm:spPr/>
    </dgm:pt>
    <dgm:pt modelId="{181CF883-7605-46C0-B82C-63A6A6A09E88}" type="pres">
      <dgm:prSet presAssocID="{54268235-9ACF-480D-A249-7967560F9E6A}" presName="parentText" presStyleLbl="node1" presStyleIdx="0" presStyleCnt="6">
        <dgm:presLayoutVars>
          <dgm:chMax val="0"/>
          <dgm:bulletEnabled val="1"/>
        </dgm:presLayoutVars>
      </dgm:prSet>
      <dgm:spPr/>
    </dgm:pt>
    <dgm:pt modelId="{0B167B8A-E399-412B-B411-AE4140799EE8}" type="pres">
      <dgm:prSet presAssocID="{54268235-9ACF-480D-A249-7967560F9E6A}" presName="negativeSpace" presStyleCnt="0"/>
      <dgm:spPr/>
    </dgm:pt>
    <dgm:pt modelId="{DDC50ECA-DD87-42FC-978D-51CBFA511615}" type="pres">
      <dgm:prSet presAssocID="{54268235-9ACF-480D-A249-7967560F9E6A}" presName="childText" presStyleLbl="conFgAcc1" presStyleIdx="0" presStyleCnt="6">
        <dgm:presLayoutVars>
          <dgm:bulletEnabled val="1"/>
        </dgm:presLayoutVars>
      </dgm:prSet>
      <dgm:spPr/>
    </dgm:pt>
    <dgm:pt modelId="{4821EC29-DD2D-42AB-A35F-4DFA79A65238}" type="pres">
      <dgm:prSet presAssocID="{7AFE98A1-0DD7-4D0E-966C-9393BA30510B}" presName="spaceBetweenRectangles" presStyleCnt="0"/>
      <dgm:spPr/>
    </dgm:pt>
    <dgm:pt modelId="{879025B7-EBF5-4638-BA17-CADD4301DC3F}" type="pres">
      <dgm:prSet presAssocID="{463EB970-EB70-4DDD-B0C5-2F72993B94CB}" presName="parentLin" presStyleCnt="0"/>
      <dgm:spPr/>
    </dgm:pt>
    <dgm:pt modelId="{1A95F4C6-5523-4410-806D-405B0033AD18}" type="pres">
      <dgm:prSet presAssocID="{463EB970-EB70-4DDD-B0C5-2F72993B94CB}" presName="parentLeftMargin" presStyleLbl="node1" presStyleIdx="0" presStyleCnt="6"/>
      <dgm:spPr/>
    </dgm:pt>
    <dgm:pt modelId="{FBE4A1CA-8531-4FBA-937D-F0D187CBAD19}" type="pres">
      <dgm:prSet presAssocID="{463EB970-EB70-4DDD-B0C5-2F72993B94CB}" presName="parentText" presStyleLbl="node1" presStyleIdx="1" presStyleCnt="6">
        <dgm:presLayoutVars>
          <dgm:chMax val="0"/>
          <dgm:bulletEnabled val="1"/>
        </dgm:presLayoutVars>
      </dgm:prSet>
      <dgm:spPr/>
    </dgm:pt>
    <dgm:pt modelId="{703E45B8-831D-49BF-AEEE-CD51FF099D18}" type="pres">
      <dgm:prSet presAssocID="{463EB970-EB70-4DDD-B0C5-2F72993B94CB}" presName="negativeSpace" presStyleCnt="0"/>
      <dgm:spPr/>
    </dgm:pt>
    <dgm:pt modelId="{79AC16DE-F009-4729-B19B-EC19A388D147}" type="pres">
      <dgm:prSet presAssocID="{463EB970-EB70-4DDD-B0C5-2F72993B94CB}" presName="childText" presStyleLbl="conFgAcc1" presStyleIdx="1" presStyleCnt="6">
        <dgm:presLayoutVars>
          <dgm:bulletEnabled val="1"/>
        </dgm:presLayoutVars>
      </dgm:prSet>
      <dgm:spPr/>
    </dgm:pt>
    <dgm:pt modelId="{74861EBB-6709-4215-AF8D-F98D953A52D6}" type="pres">
      <dgm:prSet presAssocID="{E0004D5A-473B-499C-8B3F-B50FFD50809B}" presName="spaceBetweenRectangles" presStyleCnt="0"/>
      <dgm:spPr/>
    </dgm:pt>
    <dgm:pt modelId="{64673D05-DD21-454B-BFAC-AAC24670746E}" type="pres">
      <dgm:prSet presAssocID="{F3910A04-2349-4F2A-B404-3534E9E542C7}" presName="parentLin" presStyleCnt="0"/>
      <dgm:spPr/>
    </dgm:pt>
    <dgm:pt modelId="{62C3488E-3972-4F4C-A17D-4652515CDB9C}" type="pres">
      <dgm:prSet presAssocID="{F3910A04-2349-4F2A-B404-3534E9E542C7}" presName="parentLeftMargin" presStyleLbl="node1" presStyleIdx="1" presStyleCnt="6"/>
      <dgm:spPr/>
    </dgm:pt>
    <dgm:pt modelId="{B773B64F-FFF8-4F7A-9771-5C3ECD0C852F}" type="pres">
      <dgm:prSet presAssocID="{F3910A04-2349-4F2A-B404-3534E9E542C7}" presName="parentText" presStyleLbl="node1" presStyleIdx="2" presStyleCnt="6">
        <dgm:presLayoutVars>
          <dgm:chMax val="0"/>
          <dgm:bulletEnabled val="1"/>
        </dgm:presLayoutVars>
      </dgm:prSet>
      <dgm:spPr/>
    </dgm:pt>
    <dgm:pt modelId="{F04F8333-609D-4ABD-86C7-A330948B0CE5}" type="pres">
      <dgm:prSet presAssocID="{F3910A04-2349-4F2A-B404-3534E9E542C7}" presName="negativeSpace" presStyleCnt="0"/>
      <dgm:spPr/>
    </dgm:pt>
    <dgm:pt modelId="{18FEAE82-4F88-4306-B947-66CE7592ED69}" type="pres">
      <dgm:prSet presAssocID="{F3910A04-2349-4F2A-B404-3534E9E542C7}" presName="childText" presStyleLbl="conFgAcc1" presStyleIdx="2" presStyleCnt="6">
        <dgm:presLayoutVars>
          <dgm:bulletEnabled val="1"/>
        </dgm:presLayoutVars>
      </dgm:prSet>
      <dgm:spPr/>
    </dgm:pt>
    <dgm:pt modelId="{C18FF812-0D49-4F7A-A5DF-EEDEF2DD4994}" type="pres">
      <dgm:prSet presAssocID="{EE1B1F1F-2A43-4409-92E0-3FCFFD28442A}" presName="spaceBetweenRectangles" presStyleCnt="0"/>
      <dgm:spPr/>
    </dgm:pt>
    <dgm:pt modelId="{25C8836D-8775-469D-99C0-90EA9776938C}" type="pres">
      <dgm:prSet presAssocID="{BD0432D6-368F-4510-88C3-39B646DD4A23}" presName="parentLin" presStyleCnt="0"/>
      <dgm:spPr/>
    </dgm:pt>
    <dgm:pt modelId="{F58B89C7-A617-4D01-8F0B-28C53CBDA54A}" type="pres">
      <dgm:prSet presAssocID="{BD0432D6-368F-4510-88C3-39B646DD4A23}" presName="parentLeftMargin" presStyleLbl="node1" presStyleIdx="2" presStyleCnt="6"/>
      <dgm:spPr/>
    </dgm:pt>
    <dgm:pt modelId="{2DD21F3E-36DA-4621-8A4B-9C08408256C8}" type="pres">
      <dgm:prSet presAssocID="{BD0432D6-368F-4510-88C3-39B646DD4A23}" presName="parentText" presStyleLbl="node1" presStyleIdx="3" presStyleCnt="6">
        <dgm:presLayoutVars>
          <dgm:chMax val="0"/>
          <dgm:bulletEnabled val="1"/>
        </dgm:presLayoutVars>
      </dgm:prSet>
      <dgm:spPr/>
    </dgm:pt>
    <dgm:pt modelId="{70C9DD26-7425-45B5-8FA8-B76F4E0CD29F}" type="pres">
      <dgm:prSet presAssocID="{BD0432D6-368F-4510-88C3-39B646DD4A23}" presName="negativeSpace" presStyleCnt="0"/>
      <dgm:spPr/>
    </dgm:pt>
    <dgm:pt modelId="{363195F1-BA27-4E38-87FE-02F508610FC2}" type="pres">
      <dgm:prSet presAssocID="{BD0432D6-368F-4510-88C3-39B646DD4A23}" presName="childText" presStyleLbl="conFgAcc1" presStyleIdx="3" presStyleCnt="6">
        <dgm:presLayoutVars>
          <dgm:bulletEnabled val="1"/>
        </dgm:presLayoutVars>
      </dgm:prSet>
      <dgm:spPr/>
    </dgm:pt>
    <dgm:pt modelId="{F5C6B5CE-01B4-44D9-AB90-BBE0704EE842}" type="pres">
      <dgm:prSet presAssocID="{14C92DB3-128E-48AD-9932-0434BB98E712}" presName="spaceBetweenRectangles" presStyleCnt="0"/>
      <dgm:spPr/>
    </dgm:pt>
    <dgm:pt modelId="{3883A41B-ED5A-446C-B8A7-112651A11FEE}" type="pres">
      <dgm:prSet presAssocID="{D48C8DD3-D32A-4702-813D-3A4D38BB79DD}" presName="parentLin" presStyleCnt="0"/>
      <dgm:spPr/>
    </dgm:pt>
    <dgm:pt modelId="{351DD52A-2EA2-4ECC-8611-AC928A9212D9}" type="pres">
      <dgm:prSet presAssocID="{D48C8DD3-D32A-4702-813D-3A4D38BB79DD}" presName="parentLeftMargin" presStyleLbl="node1" presStyleIdx="3" presStyleCnt="6"/>
      <dgm:spPr/>
    </dgm:pt>
    <dgm:pt modelId="{7AF3A840-DFDE-4A43-AB41-7E883B858F9E}" type="pres">
      <dgm:prSet presAssocID="{D48C8DD3-D32A-4702-813D-3A4D38BB79DD}" presName="parentText" presStyleLbl="node1" presStyleIdx="4" presStyleCnt="6">
        <dgm:presLayoutVars>
          <dgm:chMax val="0"/>
          <dgm:bulletEnabled val="1"/>
        </dgm:presLayoutVars>
      </dgm:prSet>
      <dgm:spPr/>
    </dgm:pt>
    <dgm:pt modelId="{068E4067-BF69-49DF-9D34-271A84AF0DC9}" type="pres">
      <dgm:prSet presAssocID="{D48C8DD3-D32A-4702-813D-3A4D38BB79DD}" presName="negativeSpace" presStyleCnt="0"/>
      <dgm:spPr/>
    </dgm:pt>
    <dgm:pt modelId="{1EBE50F3-8D3D-4B08-AE59-118FFD5E9193}" type="pres">
      <dgm:prSet presAssocID="{D48C8DD3-D32A-4702-813D-3A4D38BB79DD}" presName="childText" presStyleLbl="conFgAcc1" presStyleIdx="4" presStyleCnt="6">
        <dgm:presLayoutVars>
          <dgm:bulletEnabled val="1"/>
        </dgm:presLayoutVars>
      </dgm:prSet>
      <dgm:spPr/>
    </dgm:pt>
    <dgm:pt modelId="{61D151EA-82D2-4698-864F-225CE1593987}" type="pres">
      <dgm:prSet presAssocID="{CF5070EA-0E09-4234-98D3-8785910F3FBF}" presName="spaceBetweenRectangles" presStyleCnt="0"/>
      <dgm:spPr/>
    </dgm:pt>
    <dgm:pt modelId="{4E38CB71-41C8-41D4-82C8-A2E3A09D878C}" type="pres">
      <dgm:prSet presAssocID="{E5D4AD90-3838-482B-8609-809D6930A94C}" presName="parentLin" presStyleCnt="0"/>
      <dgm:spPr/>
    </dgm:pt>
    <dgm:pt modelId="{33FCB6EC-74E0-40A4-A15E-73578CF9E2C7}" type="pres">
      <dgm:prSet presAssocID="{E5D4AD90-3838-482B-8609-809D6930A94C}" presName="parentLeftMargin" presStyleLbl="node1" presStyleIdx="4" presStyleCnt="6"/>
      <dgm:spPr/>
    </dgm:pt>
    <dgm:pt modelId="{416C843B-9C22-4CDA-BDDE-F61A3CADA57E}" type="pres">
      <dgm:prSet presAssocID="{E5D4AD90-3838-482B-8609-809D6930A94C}" presName="parentText" presStyleLbl="node1" presStyleIdx="5" presStyleCnt="6">
        <dgm:presLayoutVars>
          <dgm:chMax val="0"/>
          <dgm:bulletEnabled val="1"/>
        </dgm:presLayoutVars>
      </dgm:prSet>
      <dgm:spPr/>
    </dgm:pt>
    <dgm:pt modelId="{E1D8AE53-78CE-49BF-BC78-E3A4F56D48F5}" type="pres">
      <dgm:prSet presAssocID="{E5D4AD90-3838-482B-8609-809D6930A94C}" presName="negativeSpace" presStyleCnt="0"/>
      <dgm:spPr/>
    </dgm:pt>
    <dgm:pt modelId="{FD469875-25DB-4B5B-B1E7-1D9F3856EF2E}" type="pres">
      <dgm:prSet presAssocID="{E5D4AD90-3838-482B-8609-809D6930A94C}" presName="childText" presStyleLbl="conFgAcc1" presStyleIdx="5" presStyleCnt="6">
        <dgm:presLayoutVars>
          <dgm:bulletEnabled val="1"/>
        </dgm:presLayoutVars>
      </dgm:prSet>
      <dgm:spPr/>
    </dgm:pt>
  </dgm:ptLst>
  <dgm:cxnLst>
    <dgm:cxn modelId="{2C951515-482B-40E1-B514-57C3851C6767}" type="presOf" srcId="{61B764F8-4834-4C89-82F9-5FD8416AD21B}" destId="{2177D2EA-002C-4FEC-9D6F-369E7B0F776F}" srcOrd="0" destOrd="0" presId="urn:microsoft.com/office/officeart/2005/8/layout/list1"/>
    <dgm:cxn modelId="{BBF39235-680E-4A38-B62E-AB6A676E2341}" srcId="{61B764F8-4834-4C89-82F9-5FD8416AD21B}" destId="{D48C8DD3-D32A-4702-813D-3A4D38BB79DD}" srcOrd="4" destOrd="0" parTransId="{794F8C43-E2A8-4606-8193-47738A89FCED}" sibTransId="{CF5070EA-0E09-4234-98D3-8785910F3FBF}"/>
    <dgm:cxn modelId="{FEC2F539-7861-4313-960C-BACCCA0EB90D}" type="presOf" srcId="{D48C8DD3-D32A-4702-813D-3A4D38BB79DD}" destId="{7AF3A840-DFDE-4A43-AB41-7E883B858F9E}" srcOrd="1" destOrd="0" presId="urn:microsoft.com/office/officeart/2005/8/layout/list1"/>
    <dgm:cxn modelId="{CCE9633B-968C-4C29-9DD8-1A1AE0D726FD}" srcId="{61B764F8-4834-4C89-82F9-5FD8416AD21B}" destId="{E5D4AD90-3838-482B-8609-809D6930A94C}" srcOrd="5" destOrd="0" parTransId="{D034DC9E-D963-497F-8549-2D8DAE774109}" sibTransId="{697CC223-77FE-49F7-B391-08D812E1DF9B}"/>
    <dgm:cxn modelId="{22F45961-D245-4D7A-A44E-1199815664B3}" srcId="{61B764F8-4834-4C89-82F9-5FD8416AD21B}" destId="{BD0432D6-368F-4510-88C3-39B646DD4A23}" srcOrd="3" destOrd="0" parTransId="{E810031F-932C-4A10-8EE3-207DDF8CD3E0}" sibTransId="{14C92DB3-128E-48AD-9932-0434BB98E712}"/>
    <dgm:cxn modelId="{FFECA268-A3A9-4429-A7C0-1914D7CBAAD0}" type="presOf" srcId="{BD0432D6-368F-4510-88C3-39B646DD4A23}" destId="{F58B89C7-A617-4D01-8F0B-28C53CBDA54A}" srcOrd="0" destOrd="0" presId="urn:microsoft.com/office/officeart/2005/8/layout/list1"/>
    <dgm:cxn modelId="{8C44E049-68AB-42E8-892A-F52D9AF63304}" type="presOf" srcId="{BD0432D6-368F-4510-88C3-39B646DD4A23}" destId="{2DD21F3E-36DA-4621-8A4B-9C08408256C8}" srcOrd="1" destOrd="0" presId="urn:microsoft.com/office/officeart/2005/8/layout/list1"/>
    <dgm:cxn modelId="{AC82B780-F8A7-4B24-AAC7-E259AF9F6F93}" type="presOf" srcId="{F3910A04-2349-4F2A-B404-3534E9E542C7}" destId="{B773B64F-FFF8-4F7A-9771-5C3ECD0C852F}" srcOrd="1" destOrd="0" presId="urn:microsoft.com/office/officeart/2005/8/layout/list1"/>
    <dgm:cxn modelId="{1A387682-B78F-46BF-85B6-5170D5D7F727}" type="presOf" srcId="{54268235-9ACF-480D-A249-7967560F9E6A}" destId="{2DA6DCAD-656F-41A1-93D5-46EB76A7EC12}" srcOrd="0" destOrd="0" presId="urn:microsoft.com/office/officeart/2005/8/layout/list1"/>
    <dgm:cxn modelId="{B3ADD68F-D7B2-4466-82E4-03257EA2F747}" type="presOf" srcId="{F3910A04-2349-4F2A-B404-3534E9E542C7}" destId="{62C3488E-3972-4F4C-A17D-4652515CDB9C}" srcOrd="0" destOrd="0" presId="urn:microsoft.com/office/officeart/2005/8/layout/list1"/>
    <dgm:cxn modelId="{6EF5B194-BBA3-45AC-9A6D-3E601DF622A8}" type="presOf" srcId="{54268235-9ACF-480D-A249-7967560F9E6A}" destId="{181CF883-7605-46C0-B82C-63A6A6A09E88}" srcOrd="1" destOrd="0" presId="urn:microsoft.com/office/officeart/2005/8/layout/list1"/>
    <dgm:cxn modelId="{D1E26FA3-2ABA-4766-BCAC-EB1F82156571}" srcId="{61B764F8-4834-4C89-82F9-5FD8416AD21B}" destId="{463EB970-EB70-4DDD-B0C5-2F72993B94CB}" srcOrd="1" destOrd="0" parTransId="{C1427F9F-E8E2-4CBF-AF3E-BFC02817D95B}" sibTransId="{E0004D5A-473B-499C-8B3F-B50FFD50809B}"/>
    <dgm:cxn modelId="{C2E19EB2-7D9E-4B56-AF26-6AB42037BBFB}" srcId="{61B764F8-4834-4C89-82F9-5FD8416AD21B}" destId="{F3910A04-2349-4F2A-B404-3534E9E542C7}" srcOrd="2" destOrd="0" parTransId="{17935922-E554-4FF7-8A98-C096B3D8DBB2}" sibTransId="{EE1B1F1F-2A43-4409-92E0-3FCFFD28442A}"/>
    <dgm:cxn modelId="{915B76C4-7415-466D-9D08-0A25C6015984}" type="presOf" srcId="{463EB970-EB70-4DDD-B0C5-2F72993B94CB}" destId="{1A95F4C6-5523-4410-806D-405B0033AD18}" srcOrd="0" destOrd="0" presId="urn:microsoft.com/office/officeart/2005/8/layout/list1"/>
    <dgm:cxn modelId="{BDCBDBC5-BF0F-444A-9F18-58DCF5161073}" type="presOf" srcId="{E5D4AD90-3838-482B-8609-809D6930A94C}" destId="{33FCB6EC-74E0-40A4-A15E-73578CF9E2C7}" srcOrd="0" destOrd="0" presId="urn:microsoft.com/office/officeart/2005/8/layout/list1"/>
    <dgm:cxn modelId="{18EA5EC8-7794-44CE-9850-0B7140E1538F}" type="presOf" srcId="{E5D4AD90-3838-482B-8609-809D6930A94C}" destId="{416C843B-9C22-4CDA-BDDE-F61A3CADA57E}" srcOrd="1" destOrd="0" presId="urn:microsoft.com/office/officeart/2005/8/layout/list1"/>
    <dgm:cxn modelId="{29CB75C8-F3CE-4A92-A463-D15079CD1EC5}" type="presOf" srcId="{463EB970-EB70-4DDD-B0C5-2F72993B94CB}" destId="{FBE4A1CA-8531-4FBA-937D-F0D187CBAD19}" srcOrd="1" destOrd="0" presId="urn:microsoft.com/office/officeart/2005/8/layout/list1"/>
    <dgm:cxn modelId="{69639AD4-2745-4F7A-B7F7-8B60AAA2014C}" type="presOf" srcId="{D48C8DD3-D32A-4702-813D-3A4D38BB79DD}" destId="{351DD52A-2EA2-4ECC-8611-AC928A9212D9}" srcOrd="0" destOrd="0" presId="urn:microsoft.com/office/officeart/2005/8/layout/list1"/>
    <dgm:cxn modelId="{080494D5-A10B-443B-9135-58911F8809C9}" srcId="{61B764F8-4834-4C89-82F9-5FD8416AD21B}" destId="{54268235-9ACF-480D-A249-7967560F9E6A}" srcOrd="0" destOrd="0" parTransId="{78192F69-B5CF-4C8D-BA0A-DCF49FBE655F}" sibTransId="{7AFE98A1-0DD7-4D0E-966C-9393BA30510B}"/>
    <dgm:cxn modelId="{CF69C2E1-6CD9-4CE9-BF39-1BE2515836C1}" type="presParOf" srcId="{2177D2EA-002C-4FEC-9D6F-369E7B0F776F}" destId="{34BE6E57-54AD-4B0F-9F9F-8296A5D8438C}" srcOrd="0" destOrd="0" presId="urn:microsoft.com/office/officeart/2005/8/layout/list1"/>
    <dgm:cxn modelId="{68C6B54A-A4F2-4349-8CAE-3070E80ACCF5}" type="presParOf" srcId="{34BE6E57-54AD-4B0F-9F9F-8296A5D8438C}" destId="{2DA6DCAD-656F-41A1-93D5-46EB76A7EC12}" srcOrd="0" destOrd="0" presId="urn:microsoft.com/office/officeart/2005/8/layout/list1"/>
    <dgm:cxn modelId="{95B42321-26DB-4082-9699-BC38C4D1EF24}" type="presParOf" srcId="{34BE6E57-54AD-4B0F-9F9F-8296A5D8438C}" destId="{181CF883-7605-46C0-B82C-63A6A6A09E88}" srcOrd="1" destOrd="0" presId="urn:microsoft.com/office/officeart/2005/8/layout/list1"/>
    <dgm:cxn modelId="{E2F3B0F7-A619-499E-AC17-BEC82C4A3F61}" type="presParOf" srcId="{2177D2EA-002C-4FEC-9D6F-369E7B0F776F}" destId="{0B167B8A-E399-412B-B411-AE4140799EE8}" srcOrd="1" destOrd="0" presId="urn:microsoft.com/office/officeart/2005/8/layout/list1"/>
    <dgm:cxn modelId="{545937F7-5903-4463-8183-A940F2556DD8}" type="presParOf" srcId="{2177D2EA-002C-4FEC-9D6F-369E7B0F776F}" destId="{DDC50ECA-DD87-42FC-978D-51CBFA511615}" srcOrd="2" destOrd="0" presId="urn:microsoft.com/office/officeart/2005/8/layout/list1"/>
    <dgm:cxn modelId="{5C9EEDB6-72E0-469C-9A68-07B8A26ED9F4}" type="presParOf" srcId="{2177D2EA-002C-4FEC-9D6F-369E7B0F776F}" destId="{4821EC29-DD2D-42AB-A35F-4DFA79A65238}" srcOrd="3" destOrd="0" presId="urn:microsoft.com/office/officeart/2005/8/layout/list1"/>
    <dgm:cxn modelId="{1FBDE458-BD65-44CD-A62C-7526757AA3A0}" type="presParOf" srcId="{2177D2EA-002C-4FEC-9D6F-369E7B0F776F}" destId="{879025B7-EBF5-4638-BA17-CADD4301DC3F}" srcOrd="4" destOrd="0" presId="urn:microsoft.com/office/officeart/2005/8/layout/list1"/>
    <dgm:cxn modelId="{06B2234B-AB26-412F-BA44-58352CC93AA0}" type="presParOf" srcId="{879025B7-EBF5-4638-BA17-CADD4301DC3F}" destId="{1A95F4C6-5523-4410-806D-405B0033AD18}" srcOrd="0" destOrd="0" presId="urn:microsoft.com/office/officeart/2005/8/layout/list1"/>
    <dgm:cxn modelId="{AA2EB868-B22A-4C35-8604-4E0DFD1E2E80}" type="presParOf" srcId="{879025B7-EBF5-4638-BA17-CADD4301DC3F}" destId="{FBE4A1CA-8531-4FBA-937D-F0D187CBAD19}" srcOrd="1" destOrd="0" presId="urn:microsoft.com/office/officeart/2005/8/layout/list1"/>
    <dgm:cxn modelId="{2A2162D8-6CF3-44A2-B3A4-2B9420F8413D}" type="presParOf" srcId="{2177D2EA-002C-4FEC-9D6F-369E7B0F776F}" destId="{703E45B8-831D-49BF-AEEE-CD51FF099D18}" srcOrd="5" destOrd="0" presId="urn:microsoft.com/office/officeart/2005/8/layout/list1"/>
    <dgm:cxn modelId="{87FF5FEA-6AA8-404B-86D0-9489340751EC}" type="presParOf" srcId="{2177D2EA-002C-4FEC-9D6F-369E7B0F776F}" destId="{79AC16DE-F009-4729-B19B-EC19A388D147}" srcOrd="6" destOrd="0" presId="urn:microsoft.com/office/officeart/2005/8/layout/list1"/>
    <dgm:cxn modelId="{3D6359BB-1D33-4568-A004-6D69C0BB41BB}" type="presParOf" srcId="{2177D2EA-002C-4FEC-9D6F-369E7B0F776F}" destId="{74861EBB-6709-4215-AF8D-F98D953A52D6}" srcOrd="7" destOrd="0" presId="urn:microsoft.com/office/officeart/2005/8/layout/list1"/>
    <dgm:cxn modelId="{842A1A0C-6229-41D4-A047-CC0E69B4F340}" type="presParOf" srcId="{2177D2EA-002C-4FEC-9D6F-369E7B0F776F}" destId="{64673D05-DD21-454B-BFAC-AAC24670746E}" srcOrd="8" destOrd="0" presId="urn:microsoft.com/office/officeart/2005/8/layout/list1"/>
    <dgm:cxn modelId="{B8766630-8FBC-4099-8B6A-322E015C94D8}" type="presParOf" srcId="{64673D05-DD21-454B-BFAC-AAC24670746E}" destId="{62C3488E-3972-4F4C-A17D-4652515CDB9C}" srcOrd="0" destOrd="0" presId="urn:microsoft.com/office/officeart/2005/8/layout/list1"/>
    <dgm:cxn modelId="{7075C804-B87D-4024-B831-8DC932A9F0F6}" type="presParOf" srcId="{64673D05-DD21-454B-BFAC-AAC24670746E}" destId="{B773B64F-FFF8-4F7A-9771-5C3ECD0C852F}" srcOrd="1" destOrd="0" presId="urn:microsoft.com/office/officeart/2005/8/layout/list1"/>
    <dgm:cxn modelId="{2D847841-61EC-4919-84BB-ED9668A4DF7A}" type="presParOf" srcId="{2177D2EA-002C-4FEC-9D6F-369E7B0F776F}" destId="{F04F8333-609D-4ABD-86C7-A330948B0CE5}" srcOrd="9" destOrd="0" presId="urn:microsoft.com/office/officeart/2005/8/layout/list1"/>
    <dgm:cxn modelId="{716E4F0E-645B-4B1F-9A2E-AE20492130FC}" type="presParOf" srcId="{2177D2EA-002C-4FEC-9D6F-369E7B0F776F}" destId="{18FEAE82-4F88-4306-B947-66CE7592ED69}" srcOrd="10" destOrd="0" presId="urn:microsoft.com/office/officeart/2005/8/layout/list1"/>
    <dgm:cxn modelId="{92D4F55F-9700-49D3-B8C5-6DCEBF374EE6}" type="presParOf" srcId="{2177D2EA-002C-4FEC-9D6F-369E7B0F776F}" destId="{C18FF812-0D49-4F7A-A5DF-EEDEF2DD4994}" srcOrd="11" destOrd="0" presId="urn:microsoft.com/office/officeart/2005/8/layout/list1"/>
    <dgm:cxn modelId="{E747A645-22B2-4553-8666-369C244EC441}" type="presParOf" srcId="{2177D2EA-002C-4FEC-9D6F-369E7B0F776F}" destId="{25C8836D-8775-469D-99C0-90EA9776938C}" srcOrd="12" destOrd="0" presId="urn:microsoft.com/office/officeart/2005/8/layout/list1"/>
    <dgm:cxn modelId="{93A0A8B0-65AA-4BC2-93AA-96FEEFAA92C1}" type="presParOf" srcId="{25C8836D-8775-469D-99C0-90EA9776938C}" destId="{F58B89C7-A617-4D01-8F0B-28C53CBDA54A}" srcOrd="0" destOrd="0" presId="urn:microsoft.com/office/officeart/2005/8/layout/list1"/>
    <dgm:cxn modelId="{6739B05A-4830-4C2D-970B-4BEE15B88895}" type="presParOf" srcId="{25C8836D-8775-469D-99C0-90EA9776938C}" destId="{2DD21F3E-36DA-4621-8A4B-9C08408256C8}" srcOrd="1" destOrd="0" presId="urn:microsoft.com/office/officeart/2005/8/layout/list1"/>
    <dgm:cxn modelId="{8D4257DF-6DFA-44CB-8E1E-98B0DC9F59E6}" type="presParOf" srcId="{2177D2EA-002C-4FEC-9D6F-369E7B0F776F}" destId="{70C9DD26-7425-45B5-8FA8-B76F4E0CD29F}" srcOrd="13" destOrd="0" presId="urn:microsoft.com/office/officeart/2005/8/layout/list1"/>
    <dgm:cxn modelId="{89E4EE56-C9C4-4844-9920-D5003F33C611}" type="presParOf" srcId="{2177D2EA-002C-4FEC-9D6F-369E7B0F776F}" destId="{363195F1-BA27-4E38-87FE-02F508610FC2}" srcOrd="14" destOrd="0" presId="urn:microsoft.com/office/officeart/2005/8/layout/list1"/>
    <dgm:cxn modelId="{59436204-AE92-4DA5-9748-A51F0DC1C743}" type="presParOf" srcId="{2177D2EA-002C-4FEC-9D6F-369E7B0F776F}" destId="{F5C6B5CE-01B4-44D9-AB90-BBE0704EE842}" srcOrd="15" destOrd="0" presId="urn:microsoft.com/office/officeart/2005/8/layout/list1"/>
    <dgm:cxn modelId="{60F33738-E7B1-4B02-BAF1-BB7982E0DD69}" type="presParOf" srcId="{2177D2EA-002C-4FEC-9D6F-369E7B0F776F}" destId="{3883A41B-ED5A-446C-B8A7-112651A11FEE}" srcOrd="16" destOrd="0" presId="urn:microsoft.com/office/officeart/2005/8/layout/list1"/>
    <dgm:cxn modelId="{7E959F6E-0D3D-42E3-8FDD-00665E939B27}" type="presParOf" srcId="{3883A41B-ED5A-446C-B8A7-112651A11FEE}" destId="{351DD52A-2EA2-4ECC-8611-AC928A9212D9}" srcOrd="0" destOrd="0" presId="urn:microsoft.com/office/officeart/2005/8/layout/list1"/>
    <dgm:cxn modelId="{9BA25388-D189-414F-A55B-BF4C36380AA9}" type="presParOf" srcId="{3883A41B-ED5A-446C-B8A7-112651A11FEE}" destId="{7AF3A840-DFDE-4A43-AB41-7E883B858F9E}" srcOrd="1" destOrd="0" presId="urn:microsoft.com/office/officeart/2005/8/layout/list1"/>
    <dgm:cxn modelId="{67FA7F4C-346A-461F-84E4-ACE52C0134B0}" type="presParOf" srcId="{2177D2EA-002C-4FEC-9D6F-369E7B0F776F}" destId="{068E4067-BF69-49DF-9D34-271A84AF0DC9}" srcOrd="17" destOrd="0" presId="urn:microsoft.com/office/officeart/2005/8/layout/list1"/>
    <dgm:cxn modelId="{E1A1572B-D76C-486D-A5A7-DD6548B5D2A9}" type="presParOf" srcId="{2177D2EA-002C-4FEC-9D6F-369E7B0F776F}" destId="{1EBE50F3-8D3D-4B08-AE59-118FFD5E9193}" srcOrd="18" destOrd="0" presId="urn:microsoft.com/office/officeart/2005/8/layout/list1"/>
    <dgm:cxn modelId="{DCC787F5-5AC3-4605-8BEE-9179D32729FE}" type="presParOf" srcId="{2177D2EA-002C-4FEC-9D6F-369E7B0F776F}" destId="{61D151EA-82D2-4698-864F-225CE1593987}" srcOrd="19" destOrd="0" presId="urn:microsoft.com/office/officeart/2005/8/layout/list1"/>
    <dgm:cxn modelId="{A724A29F-6E96-4E91-89E9-EACD1F7E4F4A}" type="presParOf" srcId="{2177D2EA-002C-4FEC-9D6F-369E7B0F776F}" destId="{4E38CB71-41C8-41D4-82C8-A2E3A09D878C}" srcOrd="20" destOrd="0" presId="urn:microsoft.com/office/officeart/2005/8/layout/list1"/>
    <dgm:cxn modelId="{C1EDF225-BCB2-4A59-8140-17C50888B4AD}" type="presParOf" srcId="{4E38CB71-41C8-41D4-82C8-A2E3A09D878C}" destId="{33FCB6EC-74E0-40A4-A15E-73578CF9E2C7}" srcOrd="0" destOrd="0" presId="urn:microsoft.com/office/officeart/2005/8/layout/list1"/>
    <dgm:cxn modelId="{3FD70064-AA0B-4ABE-B38A-FAB31C87CC01}" type="presParOf" srcId="{4E38CB71-41C8-41D4-82C8-A2E3A09D878C}" destId="{416C843B-9C22-4CDA-BDDE-F61A3CADA57E}" srcOrd="1" destOrd="0" presId="urn:microsoft.com/office/officeart/2005/8/layout/list1"/>
    <dgm:cxn modelId="{3D502817-450D-42A8-96ED-3A0405208415}" type="presParOf" srcId="{2177D2EA-002C-4FEC-9D6F-369E7B0F776F}" destId="{E1D8AE53-78CE-49BF-BC78-E3A4F56D48F5}" srcOrd="21" destOrd="0" presId="urn:microsoft.com/office/officeart/2005/8/layout/list1"/>
    <dgm:cxn modelId="{3E57FF48-DD58-4BFC-825A-D5705BA7543C}" type="presParOf" srcId="{2177D2EA-002C-4FEC-9D6F-369E7B0F776F}" destId="{FD469875-25DB-4B5B-B1E7-1D9F3856EF2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B84B4-B034-4750-8A3A-922C3CC18F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F12911-200B-43A0-831F-13E479EEC701}">
      <dgm:prSet/>
      <dgm:spPr/>
      <dgm:t>
        <a:bodyPr/>
        <a:lstStyle/>
        <a:p>
          <a:r>
            <a:rPr lang="en-US" dirty="0"/>
            <a:t>Online Payment does not require physical card.</a:t>
          </a:r>
        </a:p>
      </dgm:t>
    </dgm:pt>
    <dgm:pt modelId="{04DCCEF5-EA21-40C5-B43F-F5C5D9FF9797}" type="parTrans" cxnId="{54ACCB7D-7CE7-4EBB-A568-BB9BAA25574A}">
      <dgm:prSet/>
      <dgm:spPr/>
      <dgm:t>
        <a:bodyPr/>
        <a:lstStyle/>
        <a:p>
          <a:endParaRPr lang="en-US"/>
        </a:p>
      </dgm:t>
    </dgm:pt>
    <dgm:pt modelId="{C069E68D-1E89-4C61-8F10-C6A8CB20C627}" type="sibTrans" cxnId="{54ACCB7D-7CE7-4EBB-A568-BB9BAA25574A}">
      <dgm:prSet/>
      <dgm:spPr/>
      <dgm:t>
        <a:bodyPr/>
        <a:lstStyle/>
        <a:p>
          <a:endParaRPr lang="en-US"/>
        </a:p>
      </dgm:t>
    </dgm:pt>
    <dgm:pt modelId="{9C725E99-E712-402F-94E5-228816E71E3B}">
      <dgm:prSet/>
      <dgm:spPr/>
      <dgm:t>
        <a:bodyPr/>
        <a:lstStyle/>
        <a:p>
          <a:r>
            <a:rPr lang="en-US" dirty="0"/>
            <a:t>Anyone who knows the details of the card can make fraud transactions.</a:t>
          </a:r>
        </a:p>
      </dgm:t>
    </dgm:pt>
    <dgm:pt modelId="{938729A0-33D0-40A1-AE0D-619429709B71}" type="parTrans" cxnId="{4AE47BDA-5508-4448-AB50-3DE6E1C4584A}">
      <dgm:prSet/>
      <dgm:spPr/>
      <dgm:t>
        <a:bodyPr/>
        <a:lstStyle/>
        <a:p>
          <a:endParaRPr lang="en-US"/>
        </a:p>
      </dgm:t>
    </dgm:pt>
    <dgm:pt modelId="{1B72B34E-7D87-48B6-9EA6-0B0F028A5750}" type="sibTrans" cxnId="{4AE47BDA-5508-4448-AB50-3DE6E1C4584A}">
      <dgm:prSet/>
      <dgm:spPr/>
      <dgm:t>
        <a:bodyPr/>
        <a:lstStyle/>
        <a:p>
          <a:endParaRPr lang="en-US"/>
        </a:p>
      </dgm:t>
    </dgm:pt>
    <dgm:pt modelId="{0F07BFB0-546B-4662-9284-6AE0EBBD2289}">
      <dgm:prSet/>
      <dgm:spPr/>
      <dgm:t>
        <a:bodyPr/>
        <a:lstStyle/>
        <a:p>
          <a:r>
            <a:rPr lang="en-US" dirty="0"/>
            <a:t>Currently, card holders only comes to know only after the fraud transaction is carried out.</a:t>
          </a:r>
        </a:p>
      </dgm:t>
    </dgm:pt>
    <dgm:pt modelId="{89C9B215-19B3-4568-89A9-4478B9AF0FC1}" type="parTrans" cxnId="{4343CF08-0CE9-42A9-8B5D-123B63AD7D5E}">
      <dgm:prSet/>
      <dgm:spPr/>
      <dgm:t>
        <a:bodyPr/>
        <a:lstStyle/>
        <a:p>
          <a:endParaRPr lang="en-US"/>
        </a:p>
      </dgm:t>
    </dgm:pt>
    <dgm:pt modelId="{6E0DB2D1-BCAA-4D0E-A5CF-C0D84E1DED2F}" type="sibTrans" cxnId="{4343CF08-0CE9-42A9-8B5D-123B63AD7D5E}">
      <dgm:prSet/>
      <dgm:spPr/>
      <dgm:t>
        <a:bodyPr/>
        <a:lstStyle/>
        <a:p>
          <a:endParaRPr lang="en-US"/>
        </a:p>
      </dgm:t>
    </dgm:pt>
    <dgm:pt modelId="{0C6C318F-FBB3-45BA-85AB-277866BDA57E}">
      <dgm:prSet/>
      <dgm:spPr/>
      <dgm:t>
        <a:bodyPr/>
        <a:lstStyle/>
        <a:p>
          <a:r>
            <a:rPr lang="en-US"/>
            <a:t>No mechanism to track the fraud transaction.</a:t>
          </a:r>
        </a:p>
      </dgm:t>
    </dgm:pt>
    <dgm:pt modelId="{A6631F63-7AF0-4E54-941F-1FA19EDA6DEA}" type="parTrans" cxnId="{F260A779-ECFA-4DAE-A49E-F13BE9A03DFC}">
      <dgm:prSet/>
      <dgm:spPr/>
      <dgm:t>
        <a:bodyPr/>
        <a:lstStyle/>
        <a:p>
          <a:endParaRPr lang="en-US"/>
        </a:p>
      </dgm:t>
    </dgm:pt>
    <dgm:pt modelId="{1F578D43-69EE-4FC3-A3B5-949232520558}" type="sibTrans" cxnId="{F260A779-ECFA-4DAE-A49E-F13BE9A03DFC}">
      <dgm:prSet/>
      <dgm:spPr/>
      <dgm:t>
        <a:bodyPr/>
        <a:lstStyle/>
        <a:p>
          <a:endParaRPr lang="en-US"/>
        </a:p>
      </dgm:t>
    </dgm:pt>
    <dgm:pt modelId="{FB09766D-FB01-422C-911D-31E96B41C3B1}" type="pres">
      <dgm:prSet presAssocID="{EA3B84B4-B034-4750-8A3A-922C3CC18F76}" presName="linear" presStyleCnt="0">
        <dgm:presLayoutVars>
          <dgm:animLvl val="lvl"/>
          <dgm:resizeHandles val="exact"/>
        </dgm:presLayoutVars>
      </dgm:prSet>
      <dgm:spPr/>
    </dgm:pt>
    <dgm:pt modelId="{0E314616-4FE6-470B-A266-3219A85E3D05}" type="pres">
      <dgm:prSet presAssocID="{25F12911-200B-43A0-831F-13E479EEC701}" presName="parentText" presStyleLbl="node1" presStyleIdx="0" presStyleCnt="4">
        <dgm:presLayoutVars>
          <dgm:chMax val="0"/>
          <dgm:bulletEnabled val="1"/>
        </dgm:presLayoutVars>
      </dgm:prSet>
      <dgm:spPr/>
    </dgm:pt>
    <dgm:pt modelId="{FDF25D2A-4594-4D1B-A116-517640BC8984}" type="pres">
      <dgm:prSet presAssocID="{C069E68D-1E89-4C61-8F10-C6A8CB20C627}" presName="spacer" presStyleCnt="0"/>
      <dgm:spPr/>
    </dgm:pt>
    <dgm:pt modelId="{1B2B6FF6-9551-4BC7-BC2E-B848651A1596}" type="pres">
      <dgm:prSet presAssocID="{9C725E99-E712-402F-94E5-228816E71E3B}" presName="parentText" presStyleLbl="node1" presStyleIdx="1" presStyleCnt="4">
        <dgm:presLayoutVars>
          <dgm:chMax val="0"/>
          <dgm:bulletEnabled val="1"/>
        </dgm:presLayoutVars>
      </dgm:prSet>
      <dgm:spPr/>
    </dgm:pt>
    <dgm:pt modelId="{D9C3E9B7-E0CD-4F3D-B8E2-8C67022F132D}" type="pres">
      <dgm:prSet presAssocID="{1B72B34E-7D87-48B6-9EA6-0B0F028A5750}" presName="spacer" presStyleCnt="0"/>
      <dgm:spPr/>
    </dgm:pt>
    <dgm:pt modelId="{51327BAB-BAA4-40C7-895D-CD7972FD2194}" type="pres">
      <dgm:prSet presAssocID="{0F07BFB0-546B-4662-9284-6AE0EBBD2289}" presName="parentText" presStyleLbl="node1" presStyleIdx="2" presStyleCnt="4">
        <dgm:presLayoutVars>
          <dgm:chMax val="0"/>
          <dgm:bulletEnabled val="1"/>
        </dgm:presLayoutVars>
      </dgm:prSet>
      <dgm:spPr/>
    </dgm:pt>
    <dgm:pt modelId="{5B791C1E-C8C2-47C9-B313-EA6214037371}" type="pres">
      <dgm:prSet presAssocID="{6E0DB2D1-BCAA-4D0E-A5CF-C0D84E1DED2F}" presName="spacer" presStyleCnt="0"/>
      <dgm:spPr/>
    </dgm:pt>
    <dgm:pt modelId="{F6AF82F5-1E63-4C0B-8EA1-6571F3922607}" type="pres">
      <dgm:prSet presAssocID="{0C6C318F-FBB3-45BA-85AB-277866BDA57E}" presName="parentText" presStyleLbl="node1" presStyleIdx="3" presStyleCnt="4">
        <dgm:presLayoutVars>
          <dgm:chMax val="0"/>
          <dgm:bulletEnabled val="1"/>
        </dgm:presLayoutVars>
      </dgm:prSet>
      <dgm:spPr/>
    </dgm:pt>
  </dgm:ptLst>
  <dgm:cxnLst>
    <dgm:cxn modelId="{4343CF08-0CE9-42A9-8B5D-123B63AD7D5E}" srcId="{EA3B84B4-B034-4750-8A3A-922C3CC18F76}" destId="{0F07BFB0-546B-4662-9284-6AE0EBBD2289}" srcOrd="2" destOrd="0" parTransId="{89C9B215-19B3-4568-89A9-4478B9AF0FC1}" sibTransId="{6E0DB2D1-BCAA-4D0E-A5CF-C0D84E1DED2F}"/>
    <dgm:cxn modelId="{4C2CAF3C-8413-4329-B00F-79200208E3FF}" type="presOf" srcId="{25F12911-200B-43A0-831F-13E479EEC701}" destId="{0E314616-4FE6-470B-A266-3219A85E3D05}" srcOrd="0" destOrd="0" presId="urn:microsoft.com/office/officeart/2005/8/layout/vList2"/>
    <dgm:cxn modelId="{F260A779-ECFA-4DAE-A49E-F13BE9A03DFC}" srcId="{EA3B84B4-B034-4750-8A3A-922C3CC18F76}" destId="{0C6C318F-FBB3-45BA-85AB-277866BDA57E}" srcOrd="3" destOrd="0" parTransId="{A6631F63-7AF0-4E54-941F-1FA19EDA6DEA}" sibTransId="{1F578D43-69EE-4FC3-A3B5-949232520558}"/>
    <dgm:cxn modelId="{54ACCB7D-7CE7-4EBB-A568-BB9BAA25574A}" srcId="{EA3B84B4-B034-4750-8A3A-922C3CC18F76}" destId="{25F12911-200B-43A0-831F-13E479EEC701}" srcOrd="0" destOrd="0" parTransId="{04DCCEF5-EA21-40C5-B43F-F5C5D9FF9797}" sibTransId="{C069E68D-1E89-4C61-8F10-C6A8CB20C627}"/>
    <dgm:cxn modelId="{FC39798C-2654-4C75-B775-EB144385890D}" type="presOf" srcId="{9C725E99-E712-402F-94E5-228816E71E3B}" destId="{1B2B6FF6-9551-4BC7-BC2E-B848651A1596}" srcOrd="0" destOrd="0" presId="urn:microsoft.com/office/officeart/2005/8/layout/vList2"/>
    <dgm:cxn modelId="{D7161598-6DD3-475D-872D-DE82E7360364}" type="presOf" srcId="{0F07BFB0-546B-4662-9284-6AE0EBBD2289}" destId="{51327BAB-BAA4-40C7-895D-CD7972FD2194}" srcOrd="0" destOrd="0" presId="urn:microsoft.com/office/officeart/2005/8/layout/vList2"/>
    <dgm:cxn modelId="{E4ED48A1-1BF0-474D-BCD1-B86C8DD42164}" type="presOf" srcId="{0C6C318F-FBB3-45BA-85AB-277866BDA57E}" destId="{F6AF82F5-1E63-4C0B-8EA1-6571F3922607}" srcOrd="0" destOrd="0" presId="urn:microsoft.com/office/officeart/2005/8/layout/vList2"/>
    <dgm:cxn modelId="{30A69AD8-EC6F-454F-ADDA-6D09B6AAAA1B}" type="presOf" srcId="{EA3B84B4-B034-4750-8A3A-922C3CC18F76}" destId="{FB09766D-FB01-422C-911D-31E96B41C3B1}" srcOrd="0" destOrd="0" presId="urn:microsoft.com/office/officeart/2005/8/layout/vList2"/>
    <dgm:cxn modelId="{4AE47BDA-5508-4448-AB50-3DE6E1C4584A}" srcId="{EA3B84B4-B034-4750-8A3A-922C3CC18F76}" destId="{9C725E99-E712-402F-94E5-228816E71E3B}" srcOrd="1" destOrd="0" parTransId="{938729A0-33D0-40A1-AE0D-619429709B71}" sibTransId="{1B72B34E-7D87-48B6-9EA6-0B0F028A5750}"/>
    <dgm:cxn modelId="{4575AC80-6D94-402B-A430-74AC02189864}" type="presParOf" srcId="{FB09766D-FB01-422C-911D-31E96B41C3B1}" destId="{0E314616-4FE6-470B-A266-3219A85E3D05}" srcOrd="0" destOrd="0" presId="urn:microsoft.com/office/officeart/2005/8/layout/vList2"/>
    <dgm:cxn modelId="{620676EA-EE64-4AE7-8BF5-3C4E68236AAE}" type="presParOf" srcId="{FB09766D-FB01-422C-911D-31E96B41C3B1}" destId="{FDF25D2A-4594-4D1B-A116-517640BC8984}" srcOrd="1" destOrd="0" presId="urn:microsoft.com/office/officeart/2005/8/layout/vList2"/>
    <dgm:cxn modelId="{1A340655-AD5C-403A-B693-C11940299B90}" type="presParOf" srcId="{FB09766D-FB01-422C-911D-31E96B41C3B1}" destId="{1B2B6FF6-9551-4BC7-BC2E-B848651A1596}" srcOrd="2" destOrd="0" presId="urn:microsoft.com/office/officeart/2005/8/layout/vList2"/>
    <dgm:cxn modelId="{7F6D835D-ED74-4A26-AFB0-0E250BA17C71}" type="presParOf" srcId="{FB09766D-FB01-422C-911D-31E96B41C3B1}" destId="{D9C3E9B7-E0CD-4F3D-B8E2-8C67022F132D}" srcOrd="3" destOrd="0" presId="urn:microsoft.com/office/officeart/2005/8/layout/vList2"/>
    <dgm:cxn modelId="{9E4502FB-E8D2-4EF5-A6BD-E114C77AA035}" type="presParOf" srcId="{FB09766D-FB01-422C-911D-31E96B41C3B1}" destId="{51327BAB-BAA4-40C7-895D-CD7972FD2194}" srcOrd="4" destOrd="0" presId="urn:microsoft.com/office/officeart/2005/8/layout/vList2"/>
    <dgm:cxn modelId="{A25B7719-528A-49EE-91EB-01DBFF5AA3DE}" type="presParOf" srcId="{FB09766D-FB01-422C-911D-31E96B41C3B1}" destId="{5B791C1E-C8C2-47C9-B313-EA6214037371}" srcOrd="5" destOrd="0" presId="urn:microsoft.com/office/officeart/2005/8/layout/vList2"/>
    <dgm:cxn modelId="{7BA8E4A4-90FC-418A-AD12-AEDBEF97D753}" type="presParOf" srcId="{FB09766D-FB01-422C-911D-31E96B41C3B1}" destId="{F6AF82F5-1E63-4C0B-8EA1-6571F392260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557C33-F943-4BA2-A811-4C333AE6E037}"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C368381D-3480-42DB-832A-99CADD4B3655}">
      <dgm:prSet/>
      <dgm:spPr/>
      <dgm:t>
        <a:bodyPr/>
        <a:lstStyle/>
        <a:p>
          <a:r>
            <a:rPr lang="en-US" dirty="0"/>
            <a:t>Since we can only stop transactions if we find anything unusual, we try to find better techniques to find unusual activities.</a:t>
          </a:r>
        </a:p>
      </dgm:t>
    </dgm:pt>
    <dgm:pt modelId="{768F6299-A4F0-4C54-BBF0-3B0DB94BC4EB}" type="parTrans" cxnId="{6F215F17-2E6E-4A73-B791-678B820B48C3}">
      <dgm:prSet/>
      <dgm:spPr/>
      <dgm:t>
        <a:bodyPr/>
        <a:lstStyle/>
        <a:p>
          <a:endParaRPr lang="en-US"/>
        </a:p>
      </dgm:t>
    </dgm:pt>
    <dgm:pt modelId="{A846B928-610A-44C4-9317-70111A06395A}" type="sibTrans" cxnId="{6F215F17-2E6E-4A73-B791-678B820B48C3}">
      <dgm:prSet/>
      <dgm:spPr/>
      <dgm:t>
        <a:bodyPr/>
        <a:lstStyle/>
        <a:p>
          <a:endParaRPr lang="en-US"/>
        </a:p>
      </dgm:t>
    </dgm:pt>
    <dgm:pt modelId="{62748CD5-A2FA-47F4-B0C8-0CB1DAE1CD75}">
      <dgm:prSet/>
      <dgm:spPr/>
      <dgm:t>
        <a:bodyPr/>
        <a:lstStyle/>
        <a:p>
          <a:r>
            <a:rPr lang="en-US" dirty="0"/>
            <a:t>Different machine learning algorithms are used for finding these unusual transactions.</a:t>
          </a:r>
        </a:p>
      </dgm:t>
    </dgm:pt>
    <dgm:pt modelId="{553E9F6F-D46F-495A-B082-F1329D42B7D5}" type="parTrans" cxnId="{E5E209DB-960F-40BB-BC29-1CDD812429D2}">
      <dgm:prSet/>
      <dgm:spPr/>
      <dgm:t>
        <a:bodyPr/>
        <a:lstStyle/>
        <a:p>
          <a:endParaRPr lang="en-US"/>
        </a:p>
      </dgm:t>
    </dgm:pt>
    <dgm:pt modelId="{30986C59-EB87-4C47-ABAB-8091F65280D0}" type="sibTrans" cxnId="{E5E209DB-960F-40BB-BC29-1CDD812429D2}">
      <dgm:prSet/>
      <dgm:spPr/>
      <dgm:t>
        <a:bodyPr/>
        <a:lstStyle/>
        <a:p>
          <a:endParaRPr lang="en-US"/>
        </a:p>
      </dgm:t>
    </dgm:pt>
    <dgm:pt modelId="{06B549F0-70BC-401F-80A4-97A1AF33F607}">
      <dgm:prSet/>
      <dgm:spPr/>
      <dgm:t>
        <a:bodyPr/>
        <a:lstStyle/>
        <a:p>
          <a:r>
            <a:rPr lang="en-US" dirty="0"/>
            <a:t>Following techniques are incorporated in our project </a:t>
          </a:r>
        </a:p>
      </dgm:t>
    </dgm:pt>
    <dgm:pt modelId="{34A8C1E4-6EB1-41C0-8FC2-A66134B51B87}" type="parTrans" cxnId="{4E9665D6-BEBC-4E16-A445-A071CD1858C6}">
      <dgm:prSet/>
      <dgm:spPr/>
      <dgm:t>
        <a:bodyPr/>
        <a:lstStyle/>
        <a:p>
          <a:endParaRPr lang="en-US"/>
        </a:p>
      </dgm:t>
    </dgm:pt>
    <dgm:pt modelId="{4FE71F0D-0886-41AF-8DD1-22924999AB0E}" type="sibTrans" cxnId="{4E9665D6-BEBC-4E16-A445-A071CD1858C6}">
      <dgm:prSet/>
      <dgm:spPr/>
      <dgm:t>
        <a:bodyPr/>
        <a:lstStyle/>
        <a:p>
          <a:endParaRPr lang="en-US"/>
        </a:p>
      </dgm:t>
    </dgm:pt>
    <dgm:pt modelId="{EE3499FE-6DD1-48A9-9395-178BFAAD2367}">
      <dgm:prSet/>
      <dgm:spPr/>
      <dgm:t>
        <a:bodyPr/>
        <a:lstStyle/>
        <a:p>
          <a:r>
            <a:rPr lang="en-US" dirty="0"/>
            <a:t>1) Logistic Regression</a:t>
          </a:r>
        </a:p>
      </dgm:t>
    </dgm:pt>
    <dgm:pt modelId="{494621C7-D9DE-401F-8B49-8566B800A65C}" type="parTrans" cxnId="{FD1C92D8-8C1E-418D-845B-934AF7D684F6}">
      <dgm:prSet/>
      <dgm:spPr/>
      <dgm:t>
        <a:bodyPr/>
        <a:lstStyle/>
        <a:p>
          <a:endParaRPr lang="en-US"/>
        </a:p>
      </dgm:t>
    </dgm:pt>
    <dgm:pt modelId="{D6725FD3-E277-49E1-8AB8-AB98B8645C16}" type="sibTrans" cxnId="{FD1C92D8-8C1E-418D-845B-934AF7D684F6}">
      <dgm:prSet/>
      <dgm:spPr/>
      <dgm:t>
        <a:bodyPr/>
        <a:lstStyle/>
        <a:p>
          <a:endParaRPr lang="en-US"/>
        </a:p>
      </dgm:t>
    </dgm:pt>
    <dgm:pt modelId="{8B9E9AE0-A530-402C-9B1A-6F5B93D1E9E9}">
      <dgm:prSet/>
      <dgm:spPr/>
      <dgm:t>
        <a:bodyPr/>
        <a:lstStyle/>
        <a:p>
          <a:pPr rtl="0"/>
          <a:r>
            <a:rPr lang="en-US" dirty="0"/>
            <a:t>2) K-Nearest Neighbors</a:t>
          </a:r>
          <a:r>
            <a:rPr lang="en-US" dirty="0">
              <a:latin typeface="Gill Sans MT" panose="020B0502020104020203"/>
            </a:rPr>
            <a:t> </a:t>
          </a:r>
        </a:p>
      </dgm:t>
    </dgm:pt>
    <dgm:pt modelId="{359E7019-A994-4C83-A7A1-A28D455646BB}" type="parTrans" cxnId="{B3F45AD8-0583-42C1-B9C9-9758D9A9AD20}">
      <dgm:prSet/>
      <dgm:spPr/>
      <dgm:t>
        <a:bodyPr/>
        <a:lstStyle/>
        <a:p>
          <a:endParaRPr lang="en-US"/>
        </a:p>
      </dgm:t>
    </dgm:pt>
    <dgm:pt modelId="{ADB5F12F-BA41-4694-9592-5F696558D4C6}" type="sibTrans" cxnId="{B3F45AD8-0583-42C1-B9C9-9758D9A9AD20}">
      <dgm:prSet/>
      <dgm:spPr/>
      <dgm:t>
        <a:bodyPr/>
        <a:lstStyle/>
        <a:p>
          <a:endParaRPr lang="en-US"/>
        </a:p>
      </dgm:t>
    </dgm:pt>
    <dgm:pt modelId="{A0C09672-0320-43FB-89A1-93F52A1EE570}">
      <dgm:prSet/>
      <dgm:spPr/>
      <dgm:t>
        <a:bodyPr/>
        <a:lstStyle/>
        <a:p>
          <a:pPr rtl="0"/>
          <a:r>
            <a:rPr lang="en-US" dirty="0"/>
            <a:t>3) Naïve Bayes</a:t>
          </a:r>
          <a:r>
            <a:rPr lang="en-US" dirty="0">
              <a:latin typeface="Gill Sans MT" panose="020B0502020104020203"/>
            </a:rPr>
            <a:t> </a:t>
          </a:r>
          <a:endParaRPr lang="en-US" dirty="0"/>
        </a:p>
      </dgm:t>
    </dgm:pt>
    <dgm:pt modelId="{69CFC153-E0D3-4DBE-B88A-7EFE9C573745}" type="parTrans" cxnId="{FAE889F2-57CD-48AD-9784-C619BFCAC8C3}">
      <dgm:prSet/>
      <dgm:spPr/>
      <dgm:t>
        <a:bodyPr/>
        <a:lstStyle/>
        <a:p>
          <a:endParaRPr lang="en-US"/>
        </a:p>
      </dgm:t>
    </dgm:pt>
    <dgm:pt modelId="{812F57AB-0B18-4A5A-8661-B97530A9D798}" type="sibTrans" cxnId="{FAE889F2-57CD-48AD-9784-C619BFCAC8C3}">
      <dgm:prSet/>
      <dgm:spPr/>
      <dgm:t>
        <a:bodyPr/>
        <a:lstStyle/>
        <a:p>
          <a:endParaRPr lang="en-US"/>
        </a:p>
      </dgm:t>
    </dgm:pt>
    <dgm:pt modelId="{8BD2869D-3039-4239-B53C-8C148928F053}">
      <dgm:prSet/>
      <dgm:spPr/>
      <dgm:t>
        <a:bodyPr/>
        <a:lstStyle/>
        <a:p>
          <a:pPr rtl="0"/>
          <a:r>
            <a:rPr lang="en-US" dirty="0"/>
            <a:t>4) Decision Tree</a:t>
          </a:r>
          <a:r>
            <a:rPr lang="en-US" dirty="0">
              <a:latin typeface="Gill Sans MT" panose="020B0502020104020203"/>
            </a:rPr>
            <a:t> </a:t>
          </a:r>
          <a:endParaRPr lang="en-US" dirty="0"/>
        </a:p>
      </dgm:t>
    </dgm:pt>
    <dgm:pt modelId="{2DB50EDA-8474-4975-BD08-B2E0ACFF462D}" type="parTrans" cxnId="{BA6C7959-1AFB-4DF8-8D84-E53494CC085C}">
      <dgm:prSet/>
      <dgm:spPr/>
      <dgm:t>
        <a:bodyPr/>
        <a:lstStyle/>
        <a:p>
          <a:endParaRPr lang="en-US"/>
        </a:p>
      </dgm:t>
    </dgm:pt>
    <dgm:pt modelId="{56E9AB4B-458B-45F3-8D96-82DB91E0D051}" type="sibTrans" cxnId="{BA6C7959-1AFB-4DF8-8D84-E53494CC085C}">
      <dgm:prSet/>
      <dgm:spPr/>
      <dgm:t>
        <a:bodyPr/>
        <a:lstStyle/>
        <a:p>
          <a:endParaRPr lang="en-US"/>
        </a:p>
      </dgm:t>
    </dgm:pt>
    <dgm:pt modelId="{DD0FC0B7-5577-4DBE-B295-350AF4A5DE3B}">
      <dgm:prSet/>
      <dgm:spPr/>
      <dgm:t>
        <a:bodyPr/>
        <a:lstStyle/>
        <a:p>
          <a:pPr rtl="0"/>
          <a:r>
            <a:rPr lang="en-US" dirty="0"/>
            <a:t>5) Random Forest</a:t>
          </a:r>
          <a:r>
            <a:rPr lang="en-US" dirty="0">
              <a:latin typeface="Gill Sans MT" panose="020B0502020104020203"/>
            </a:rPr>
            <a:t> </a:t>
          </a:r>
          <a:endParaRPr lang="en-US" dirty="0"/>
        </a:p>
      </dgm:t>
    </dgm:pt>
    <dgm:pt modelId="{84F2CFD3-85B1-4322-BF3C-C30134339F5D}" type="parTrans" cxnId="{E896E50D-16D6-491B-97C1-AE86E17CFAC5}">
      <dgm:prSet/>
      <dgm:spPr/>
      <dgm:t>
        <a:bodyPr/>
        <a:lstStyle/>
        <a:p>
          <a:endParaRPr lang="en-US"/>
        </a:p>
      </dgm:t>
    </dgm:pt>
    <dgm:pt modelId="{222E162A-6A49-4E29-94C0-21E49FAEBB37}" type="sibTrans" cxnId="{E896E50D-16D6-491B-97C1-AE86E17CFAC5}">
      <dgm:prSet/>
      <dgm:spPr/>
      <dgm:t>
        <a:bodyPr/>
        <a:lstStyle/>
        <a:p>
          <a:endParaRPr lang="en-US"/>
        </a:p>
      </dgm:t>
    </dgm:pt>
    <dgm:pt modelId="{9BC8A2A1-38AC-45E5-AB63-8178B3A42299}" type="pres">
      <dgm:prSet presAssocID="{E3557C33-F943-4BA2-A811-4C333AE6E037}" presName="Name0" presStyleCnt="0">
        <dgm:presLayoutVars>
          <dgm:dir/>
          <dgm:animLvl val="lvl"/>
          <dgm:resizeHandles val="exact"/>
        </dgm:presLayoutVars>
      </dgm:prSet>
      <dgm:spPr/>
    </dgm:pt>
    <dgm:pt modelId="{0F378F83-4236-463A-9B97-93777419138C}" type="pres">
      <dgm:prSet presAssocID="{06B549F0-70BC-401F-80A4-97A1AF33F607}" presName="boxAndChildren" presStyleCnt="0"/>
      <dgm:spPr/>
    </dgm:pt>
    <dgm:pt modelId="{74531C28-41D1-4323-9BC2-2C18CB14C7EF}" type="pres">
      <dgm:prSet presAssocID="{06B549F0-70BC-401F-80A4-97A1AF33F607}" presName="parentTextBox" presStyleLbl="node1" presStyleIdx="0" presStyleCnt="3"/>
      <dgm:spPr/>
    </dgm:pt>
    <dgm:pt modelId="{5292B87C-86ED-4E69-8B56-E41ADBC9CC67}" type="pres">
      <dgm:prSet presAssocID="{06B549F0-70BC-401F-80A4-97A1AF33F607}" presName="entireBox" presStyleLbl="node1" presStyleIdx="0" presStyleCnt="3"/>
      <dgm:spPr/>
    </dgm:pt>
    <dgm:pt modelId="{7D75F431-FDF4-4E85-93BB-804FEC0991E1}" type="pres">
      <dgm:prSet presAssocID="{06B549F0-70BC-401F-80A4-97A1AF33F607}" presName="descendantBox" presStyleCnt="0"/>
      <dgm:spPr/>
    </dgm:pt>
    <dgm:pt modelId="{4FFE85A6-0473-41F5-A7AB-4C72AEBC152B}" type="pres">
      <dgm:prSet presAssocID="{EE3499FE-6DD1-48A9-9395-178BFAAD2367}" presName="childTextBox" presStyleLbl="fgAccFollowNode1" presStyleIdx="0" presStyleCnt="5">
        <dgm:presLayoutVars>
          <dgm:bulletEnabled val="1"/>
        </dgm:presLayoutVars>
      </dgm:prSet>
      <dgm:spPr/>
    </dgm:pt>
    <dgm:pt modelId="{8F0F75F6-FE2C-47E8-A1E7-EF0B2A2762F6}" type="pres">
      <dgm:prSet presAssocID="{8B9E9AE0-A530-402C-9B1A-6F5B93D1E9E9}" presName="childTextBox" presStyleLbl="fgAccFollowNode1" presStyleIdx="1" presStyleCnt="5">
        <dgm:presLayoutVars>
          <dgm:bulletEnabled val="1"/>
        </dgm:presLayoutVars>
      </dgm:prSet>
      <dgm:spPr/>
    </dgm:pt>
    <dgm:pt modelId="{7A1620F6-340E-4C70-A9C8-7DA8110A0039}" type="pres">
      <dgm:prSet presAssocID="{A0C09672-0320-43FB-89A1-93F52A1EE570}" presName="childTextBox" presStyleLbl="fgAccFollowNode1" presStyleIdx="2" presStyleCnt="5">
        <dgm:presLayoutVars>
          <dgm:bulletEnabled val="1"/>
        </dgm:presLayoutVars>
      </dgm:prSet>
      <dgm:spPr/>
    </dgm:pt>
    <dgm:pt modelId="{D35892A2-8C53-4E72-9DDE-F4DB18D22C07}" type="pres">
      <dgm:prSet presAssocID="{8BD2869D-3039-4239-B53C-8C148928F053}" presName="childTextBox" presStyleLbl="fgAccFollowNode1" presStyleIdx="3" presStyleCnt="5">
        <dgm:presLayoutVars>
          <dgm:bulletEnabled val="1"/>
        </dgm:presLayoutVars>
      </dgm:prSet>
      <dgm:spPr/>
    </dgm:pt>
    <dgm:pt modelId="{D3E454F2-9509-4D47-B9DC-5BE4F8D090E4}" type="pres">
      <dgm:prSet presAssocID="{DD0FC0B7-5577-4DBE-B295-350AF4A5DE3B}" presName="childTextBox" presStyleLbl="fgAccFollowNode1" presStyleIdx="4" presStyleCnt="5">
        <dgm:presLayoutVars>
          <dgm:bulletEnabled val="1"/>
        </dgm:presLayoutVars>
      </dgm:prSet>
      <dgm:spPr/>
    </dgm:pt>
    <dgm:pt modelId="{76022070-C3FE-4E9E-8AE3-299DC2752E50}" type="pres">
      <dgm:prSet presAssocID="{30986C59-EB87-4C47-ABAB-8091F65280D0}" presName="sp" presStyleCnt="0"/>
      <dgm:spPr/>
    </dgm:pt>
    <dgm:pt modelId="{CCF9E946-1BD3-4D4C-8684-A4BDDAC4D60E}" type="pres">
      <dgm:prSet presAssocID="{62748CD5-A2FA-47F4-B0C8-0CB1DAE1CD75}" presName="arrowAndChildren" presStyleCnt="0"/>
      <dgm:spPr/>
    </dgm:pt>
    <dgm:pt modelId="{0C078BA5-7606-47DD-BFF0-B99D18F0AAEE}" type="pres">
      <dgm:prSet presAssocID="{62748CD5-A2FA-47F4-B0C8-0CB1DAE1CD75}" presName="parentTextArrow" presStyleLbl="node1" presStyleIdx="1" presStyleCnt="3"/>
      <dgm:spPr/>
    </dgm:pt>
    <dgm:pt modelId="{6930149E-F3AF-4D9C-92C3-1506AF882AC2}" type="pres">
      <dgm:prSet presAssocID="{A846B928-610A-44C4-9317-70111A06395A}" presName="sp" presStyleCnt="0"/>
      <dgm:spPr/>
    </dgm:pt>
    <dgm:pt modelId="{19CBB117-6526-4942-9636-BC8E1D8D2D4C}" type="pres">
      <dgm:prSet presAssocID="{C368381D-3480-42DB-832A-99CADD4B3655}" presName="arrowAndChildren" presStyleCnt="0"/>
      <dgm:spPr/>
    </dgm:pt>
    <dgm:pt modelId="{24B2A5FA-34AD-469F-B5A4-1DCAAEF3CCAA}" type="pres">
      <dgm:prSet presAssocID="{C368381D-3480-42DB-832A-99CADD4B3655}" presName="parentTextArrow" presStyleLbl="node1" presStyleIdx="2" presStyleCnt="3"/>
      <dgm:spPr/>
    </dgm:pt>
  </dgm:ptLst>
  <dgm:cxnLst>
    <dgm:cxn modelId="{85CFBA0D-76E0-4470-8903-A6C7655F78EA}" type="presOf" srcId="{06B549F0-70BC-401F-80A4-97A1AF33F607}" destId="{5292B87C-86ED-4E69-8B56-E41ADBC9CC67}" srcOrd="1" destOrd="0" presId="urn:microsoft.com/office/officeart/2005/8/layout/process4"/>
    <dgm:cxn modelId="{E896E50D-16D6-491B-97C1-AE86E17CFAC5}" srcId="{06B549F0-70BC-401F-80A4-97A1AF33F607}" destId="{DD0FC0B7-5577-4DBE-B295-350AF4A5DE3B}" srcOrd="4" destOrd="0" parTransId="{84F2CFD3-85B1-4322-BF3C-C30134339F5D}" sibTransId="{222E162A-6A49-4E29-94C0-21E49FAEBB37}"/>
    <dgm:cxn modelId="{6F215F17-2E6E-4A73-B791-678B820B48C3}" srcId="{E3557C33-F943-4BA2-A811-4C333AE6E037}" destId="{C368381D-3480-42DB-832A-99CADD4B3655}" srcOrd="0" destOrd="0" parTransId="{768F6299-A4F0-4C54-BBF0-3B0DB94BC4EB}" sibTransId="{A846B928-610A-44C4-9317-70111A06395A}"/>
    <dgm:cxn modelId="{AE844522-AEA1-47D3-89BB-BA4B8F3F6DEC}" type="presOf" srcId="{06B549F0-70BC-401F-80A4-97A1AF33F607}" destId="{74531C28-41D1-4323-9BC2-2C18CB14C7EF}" srcOrd="0" destOrd="0" presId="urn:microsoft.com/office/officeart/2005/8/layout/process4"/>
    <dgm:cxn modelId="{21662A29-8F83-4B5F-B6C4-A9F6B333FA25}" type="presOf" srcId="{C368381D-3480-42DB-832A-99CADD4B3655}" destId="{24B2A5FA-34AD-469F-B5A4-1DCAAEF3CCAA}" srcOrd="0" destOrd="0" presId="urn:microsoft.com/office/officeart/2005/8/layout/process4"/>
    <dgm:cxn modelId="{AE563F3B-B982-4169-8F68-E483128EF212}" type="presOf" srcId="{E3557C33-F943-4BA2-A811-4C333AE6E037}" destId="{9BC8A2A1-38AC-45E5-AB63-8178B3A42299}" srcOrd="0" destOrd="0" presId="urn:microsoft.com/office/officeart/2005/8/layout/process4"/>
    <dgm:cxn modelId="{DB11CD4D-4CA4-4D56-8A96-9078B16D4EB9}" type="presOf" srcId="{8BD2869D-3039-4239-B53C-8C148928F053}" destId="{D35892A2-8C53-4E72-9DDE-F4DB18D22C07}" srcOrd="0" destOrd="0" presId="urn:microsoft.com/office/officeart/2005/8/layout/process4"/>
    <dgm:cxn modelId="{A7453778-8F2C-42E7-A529-3CC5A2BC43F1}" type="presOf" srcId="{8B9E9AE0-A530-402C-9B1A-6F5B93D1E9E9}" destId="{8F0F75F6-FE2C-47E8-A1E7-EF0B2A2762F6}" srcOrd="0" destOrd="0" presId="urn:microsoft.com/office/officeart/2005/8/layout/process4"/>
    <dgm:cxn modelId="{BA6C7959-1AFB-4DF8-8D84-E53494CC085C}" srcId="{06B549F0-70BC-401F-80A4-97A1AF33F607}" destId="{8BD2869D-3039-4239-B53C-8C148928F053}" srcOrd="3" destOrd="0" parTransId="{2DB50EDA-8474-4975-BD08-B2E0ACFF462D}" sibTransId="{56E9AB4B-458B-45F3-8D96-82DB91E0D051}"/>
    <dgm:cxn modelId="{E2590E8D-9F72-4E8F-B156-E90A90685740}" type="presOf" srcId="{62748CD5-A2FA-47F4-B0C8-0CB1DAE1CD75}" destId="{0C078BA5-7606-47DD-BFF0-B99D18F0AAEE}" srcOrd="0" destOrd="0" presId="urn:microsoft.com/office/officeart/2005/8/layout/process4"/>
    <dgm:cxn modelId="{DEDD2391-B1C8-4F31-98E8-4F0FB1FDD65B}" type="presOf" srcId="{A0C09672-0320-43FB-89A1-93F52A1EE570}" destId="{7A1620F6-340E-4C70-A9C8-7DA8110A0039}" srcOrd="0" destOrd="0" presId="urn:microsoft.com/office/officeart/2005/8/layout/process4"/>
    <dgm:cxn modelId="{4E9665D6-BEBC-4E16-A445-A071CD1858C6}" srcId="{E3557C33-F943-4BA2-A811-4C333AE6E037}" destId="{06B549F0-70BC-401F-80A4-97A1AF33F607}" srcOrd="2" destOrd="0" parTransId="{34A8C1E4-6EB1-41C0-8FC2-A66134B51B87}" sibTransId="{4FE71F0D-0886-41AF-8DD1-22924999AB0E}"/>
    <dgm:cxn modelId="{B3F45AD8-0583-42C1-B9C9-9758D9A9AD20}" srcId="{06B549F0-70BC-401F-80A4-97A1AF33F607}" destId="{8B9E9AE0-A530-402C-9B1A-6F5B93D1E9E9}" srcOrd="1" destOrd="0" parTransId="{359E7019-A994-4C83-A7A1-A28D455646BB}" sibTransId="{ADB5F12F-BA41-4694-9592-5F696558D4C6}"/>
    <dgm:cxn modelId="{FD1C92D8-8C1E-418D-845B-934AF7D684F6}" srcId="{06B549F0-70BC-401F-80A4-97A1AF33F607}" destId="{EE3499FE-6DD1-48A9-9395-178BFAAD2367}" srcOrd="0" destOrd="0" parTransId="{494621C7-D9DE-401F-8B49-8566B800A65C}" sibTransId="{D6725FD3-E277-49E1-8AB8-AB98B8645C16}"/>
    <dgm:cxn modelId="{30BCB3DA-4A35-47B2-9DB8-C4680B87FBA0}" type="presOf" srcId="{EE3499FE-6DD1-48A9-9395-178BFAAD2367}" destId="{4FFE85A6-0473-41F5-A7AB-4C72AEBC152B}" srcOrd="0" destOrd="0" presId="urn:microsoft.com/office/officeart/2005/8/layout/process4"/>
    <dgm:cxn modelId="{E5E209DB-960F-40BB-BC29-1CDD812429D2}" srcId="{E3557C33-F943-4BA2-A811-4C333AE6E037}" destId="{62748CD5-A2FA-47F4-B0C8-0CB1DAE1CD75}" srcOrd="1" destOrd="0" parTransId="{553E9F6F-D46F-495A-B082-F1329D42B7D5}" sibTransId="{30986C59-EB87-4C47-ABAB-8091F65280D0}"/>
    <dgm:cxn modelId="{FAE889F2-57CD-48AD-9784-C619BFCAC8C3}" srcId="{06B549F0-70BC-401F-80A4-97A1AF33F607}" destId="{A0C09672-0320-43FB-89A1-93F52A1EE570}" srcOrd="2" destOrd="0" parTransId="{69CFC153-E0D3-4DBE-B88A-7EFE9C573745}" sibTransId="{812F57AB-0B18-4A5A-8661-B97530A9D798}"/>
    <dgm:cxn modelId="{2D011DFB-0B57-444F-B00C-3910DB777264}" type="presOf" srcId="{DD0FC0B7-5577-4DBE-B295-350AF4A5DE3B}" destId="{D3E454F2-9509-4D47-B9DC-5BE4F8D090E4}" srcOrd="0" destOrd="0" presId="urn:microsoft.com/office/officeart/2005/8/layout/process4"/>
    <dgm:cxn modelId="{9BE98549-10C9-470E-B43E-AD6F43D169E0}" type="presParOf" srcId="{9BC8A2A1-38AC-45E5-AB63-8178B3A42299}" destId="{0F378F83-4236-463A-9B97-93777419138C}" srcOrd="0" destOrd="0" presId="urn:microsoft.com/office/officeart/2005/8/layout/process4"/>
    <dgm:cxn modelId="{FA006601-7FF2-47F5-A3A3-12A0C8CE9F40}" type="presParOf" srcId="{0F378F83-4236-463A-9B97-93777419138C}" destId="{74531C28-41D1-4323-9BC2-2C18CB14C7EF}" srcOrd="0" destOrd="0" presId="urn:microsoft.com/office/officeart/2005/8/layout/process4"/>
    <dgm:cxn modelId="{7188DD9C-4ED4-497C-9964-783F67400B7B}" type="presParOf" srcId="{0F378F83-4236-463A-9B97-93777419138C}" destId="{5292B87C-86ED-4E69-8B56-E41ADBC9CC67}" srcOrd="1" destOrd="0" presId="urn:microsoft.com/office/officeart/2005/8/layout/process4"/>
    <dgm:cxn modelId="{8527ACCF-F94D-497E-A931-CFFA8642311F}" type="presParOf" srcId="{0F378F83-4236-463A-9B97-93777419138C}" destId="{7D75F431-FDF4-4E85-93BB-804FEC0991E1}" srcOrd="2" destOrd="0" presId="urn:microsoft.com/office/officeart/2005/8/layout/process4"/>
    <dgm:cxn modelId="{2D46DC81-F48C-46FF-9984-0CEE802A2291}" type="presParOf" srcId="{7D75F431-FDF4-4E85-93BB-804FEC0991E1}" destId="{4FFE85A6-0473-41F5-A7AB-4C72AEBC152B}" srcOrd="0" destOrd="0" presId="urn:microsoft.com/office/officeart/2005/8/layout/process4"/>
    <dgm:cxn modelId="{AE139BF1-30D6-446C-9B1D-63851CFB3D5B}" type="presParOf" srcId="{7D75F431-FDF4-4E85-93BB-804FEC0991E1}" destId="{8F0F75F6-FE2C-47E8-A1E7-EF0B2A2762F6}" srcOrd="1" destOrd="0" presId="urn:microsoft.com/office/officeart/2005/8/layout/process4"/>
    <dgm:cxn modelId="{020D539B-BADE-49A1-BE81-4FF5EB2C081F}" type="presParOf" srcId="{7D75F431-FDF4-4E85-93BB-804FEC0991E1}" destId="{7A1620F6-340E-4C70-A9C8-7DA8110A0039}" srcOrd="2" destOrd="0" presId="urn:microsoft.com/office/officeart/2005/8/layout/process4"/>
    <dgm:cxn modelId="{3D11DECD-FD7A-407E-B11F-9FD396073B5B}" type="presParOf" srcId="{7D75F431-FDF4-4E85-93BB-804FEC0991E1}" destId="{D35892A2-8C53-4E72-9DDE-F4DB18D22C07}" srcOrd="3" destOrd="0" presId="urn:microsoft.com/office/officeart/2005/8/layout/process4"/>
    <dgm:cxn modelId="{6BC099A1-801F-42BB-BD68-5EFF32C399C1}" type="presParOf" srcId="{7D75F431-FDF4-4E85-93BB-804FEC0991E1}" destId="{D3E454F2-9509-4D47-B9DC-5BE4F8D090E4}" srcOrd="4" destOrd="0" presId="urn:microsoft.com/office/officeart/2005/8/layout/process4"/>
    <dgm:cxn modelId="{F2D97E72-C7A5-4043-81E4-28DC2A1897EE}" type="presParOf" srcId="{9BC8A2A1-38AC-45E5-AB63-8178B3A42299}" destId="{76022070-C3FE-4E9E-8AE3-299DC2752E50}" srcOrd="1" destOrd="0" presId="urn:microsoft.com/office/officeart/2005/8/layout/process4"/>
    <dgm:cxn modelId="{A69076DA-BA85-4811-A456-61EA09CC1FE7}" type="presParOf" srcId="{9BC8A2A1-38AC-45E5-AB63-8178B3A42299}" destId="{CCF9E946-1BD3-4D4C-8684-A4BDDAC4D60E}" srcOrd="2" destOrd="0" presId="urn:microsoft.com/office/officeart/2005/8/layout/process4"/>
    <dgm:cxn modelId="{E3DCC362-81A9-4830-B5CB-016A06C44372}" type="presParOf" srcId="{CCF9E946-1BD3-4D4C-8684-A4BDDAC4D60E}" destId="{0C078BA5-7606-47DD-BFF0-B99D18F0AAEE}" srcOrd="0" destOrd="0" presId="urn:microsoft.com/office/officeart/2005/8/layout/process4"/>
    <dgm:cxn modelId="{5111B1F8-06E5-4A83-A61C-39027B3C89D3}" type="presParOf" srcId="{9BC8A2A1-38AC-45E5-AB63-8178B3A42299}" destId="{6930149E-F3AF-4D9C-92C3-1506AF882AC2}" srcOrd="3" destOrd="0" presId="urn:microsoft.com/office/officeart/2005/8/layout/process4"/>
    <dgm:cxn modelId="{18518D03-8D44-47C4-AF84-4B2C32CC77C9}" type="presParOf" srcId="{9BC8A2A1-38AC-45E5-AB63-8178B3A42299}" destId="{19CBB117-6526-4942-9636-BC8E1D8D2D4C}" srcOrd="4" destOrd="0" presId="urn:microsoft.com/office/officeart/2005/8/layout/process4"/>
    <dgm:cxn modelId="{B6C9934F-B52D-4F1C-A831-D9AD7D5A6DDE}" type="presParOf" srcId="{19CBB117-6526-4942-9636-BC8E1D8D2D4C}" destId="{24B2A5FA-34AD-469F-B5A4-1DCAAEF3CCA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50ECA-DD87-42FC-978D-51CBFA511615}">
      <dsp:nvSpPr>
        <dsp:cNvPr id="0" name=""/>
        <dsp:cNvSpPr/>
      </dsp:nvSpPr>
      <dsp:spPr>
        <a:xfrm>
          <a:off x="0" y="301379"/>
          <a:ext cx="9604375"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1CF883-7605-46C0-B82C-63A6A6A09E88}">
      <dsp:nvSpPr>
        <dsp:cNvPr id="0" name=""/>
        <dsp:cNvSpPr/>
      </dsp:nvSpPr>
      <dsp:spPr>
        <a:xfrm>
          <a:off x="480218" y="124259"/>
          <a:ext cx="6723062"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Introduction</a:t>
          </a:r>
        </a:p>
      </dsp:txBody>
      <dsp:txXfrm>
        <a:off x="497511" y="141552"/>
        <a:ext cx="6688476" cy="319654"/>
      </dsp:txXfrm>
    </dsp:sp>
    <dsp:sp modelId="{79AC16DE-F009-4729-B19B-EC19A388D147}">
      <dsp:nvSpPr>
        <dsp:cNvPr id="0" name=""/>
        <dsp:cNvSpPr/>
      </dsp:nvSpPr>
      <dsp:spPr>
        <a:xfrm>
          <a:off x="0" y="845699"/>
          <a:ext cx="9604375"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E4A1CA-8531-4FBA-937D-F0D187CBAD19}">
      <dsp:nvSpPr>
        <dsp:cNvPr id="0" name=""/>
        <dsp:cNvSpPr/>
      </dsp:nvSpPr>
      <dsp:spPr>
        <a:xfrm>
          <a:off x="480218" y="668579"/>
          <a:ext cx="6723062"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dirty="0"/>
            <a:t>Problem Definition</a:t>
          </a:r>
        </a:p>
      </dsp:txBody>
      <dsp:txXfrm>
        <a:off x="497511" y="685872"/>
        <a:ext cx="6688476" cy="319654"/>
      </dsp:txXfrm>
    </dsp:sp>
    <dsp:sp modelId="{18FEAE82-4F88-4306-B947-66CE7592ED69}">
      <dsp:nvSpPr>
        <dsp:cNvPr id="0" name=""/>
        <dsp:cNvSpPr/>
      </dsp:nvSpPr>
      <dsp:spPr>
        <a:xfrm>
          <a:off x="0" y="1390019"/>
          <a:ext cx="9604375"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73B64F-FFF8-4F7A-9771-5C3ECD0C852F}">
      <dsp:nvSpPr>
        <dsp:cNvPr id="0" name=""/>
        <dsp:cNvSpPr/>
      </dsp:nvSpPr>
      <dsp:spPr>
        <a:xfrm>
          <a:off x="480218" y="1212899"/>
          <a:ext cx="6723062"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Proposed Solution</a:t>
          </a:r>
        </a:p>
      </dsp:txBody>
      <dsp:txXfrm>
        <a:off x="497511" y="1230192"/>
        <a:ext cx="6688476" cy="319654"/>
      </dsp:txXfrm>
    </dsp:sp>
    <dsp:sp modelId="{363195F1-BA27-4E38-87FE-02F508610FC2}">
      <dsp:nvSpPr>
        <dsp:cNvPr id="0" name=""/>
        <dsp:cNvSpPr/>
      </dsp:nvSpPr>
      <dsp:spPr>
        <a:xfrm>
          <a:off x="0" y="1934338"/>
          <a:ext cx="9604375"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D21F3E-36DA-4621-8A4B-9C08408256C8}">
      <dsp:nvSpPr>
        <dsp:cNvPr id="0" name=""/>
        <dsp:cNvSpPr/>
      </dsp:nvSpPr>
      <dsp:spPr>
        <a:xfrm>
          <a:off x="480218" y="1757219"/>
          <a:ext cx="6723062"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Block Diagram</a:t>
          </a:r>
        </a:p>
      </dsp:txBody>
      <dsp:txXfrm>
        <a:off x="497511" y="1774512"/>
        <a:ext cx="6688476" cy="319654"/>
      </dsp:txXfrm>
    </dsp:sp>
    <dsp:sp modelId="{1EBE50F3-8D3D-4B08-AE59-118FFD5E9193}">
      <dsp:nvSpPr>
        <dsp:cNvPr id="0" name=""/>
        <dsp:cNvSpPr/>
      </dsp:nvSpPr>
      <dsp:spPr>
        <a:xfrm>
          <a:off x="0" y="2478658"/>
          <a:ext cx="9604375"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F3A840-DFDE-4A43-AB41-7E883B858F9E}">
      <dsp:nvSpPr>
        <dsp:cNvPr id="0" name=""/>
        <dsp:cNvSpPr/>
      </dsp:nvSpPr>
      <dsp:spPr>
        <a:xfrm>
          <a:off x="480218" y="2301538"/>
          <a:ext cx="6723062"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Implementation</a:t>
          </a:r>
        </a:p>
      </dsp:txBody>
      <dsp:txXfrm>
        <a:off x="497511" y="2318831"/>
        <a:ext cx="6688476" cy="319654"/>
      </dsp:txXfrm>
    </dsp:sp>
    <dsp:sp modelId="{FD469875-25DB-4B5B-B1E7-1D9F3856EF2E}">
      <dsp:nvSpPr>
        <dsp:cNvPr id="0" name=""/>
        <dsp:cNvSpPr/>
      </dsp:nvSpPr>
      <dsp:spPr>
        <a:xfrm>
          <a:off x="0" y="3022978"/>
          <a:ext cx="9604375" cy="30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6C843B-9C22-4CDA-BDDE-F61A3CADA57E}">
      <dsp:nvSpPr>
        <dsp:cNvPr id="0" name=""/>
        <dsp:cNvSpPr/>
      </dsp:nvSpPr>
      <dsp:spPr>
        <a:xfrm>
          <a:off x="480218" y="2845858"/>
          <a:ext cx="6723062" cy="354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Results and Conclusion</a:t>
          </a:r>
        </a:p>
      </dsp:txBody>
      <dsp:txXfrm>
        <a:off x="497511" y="2863151"/>
        <a:ext cx="6688476"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14616-4FE6-470B-A266-3219A85E3D05}">
      <dsp:nvSpPr>
        <dsp:cNvPr id="0" name=""/>
        <dsp:cNvSpPr/>
      </dsp:nvSpPr>
      <dsp:spPr>
        <a:xfrm>
          <a:off x="0" y="37049"/>
          <a:ext cx="96043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Online Payment does not require physical card.</a:t>
          </a:r>
        </a:p>
      </dsp:txBody>
      <dsp:txXfrm>
        <a:off x="38981" y="76030"/>
        <a:ext cx="9526413" cy="720562"/>
      </dsp:txXfrm>
    </dsp:sp>
    <dsp:sp modelId="{1B2B6FF6-9551-4BC7-BC2E-B848651A1596}">
      <dsp:nvSpPr>
        <dsp:cNvPr id="0" name=""/>
        <dsp:cNvSpPr/>
      </dsp:nvSpPr>
      <dsp:spPr>
        <a:xfrm>
          <a:off x="0" y="896054"/>
          <a:ext cx="96043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Anyone who knows the details of the card can make fraud transactions.</a:t>
          </a:r>
        </a:p>
      </dsp:txBody>
      <dsp:txXfrm>
        <a:off x="38981" y="935035"/>
        <a:ext cx="9526413" cy="720562"/>
      </dsp:txXfrm>
    </dsp:sp>
    <dsp:sp modelId="{51327BAB-BAA4-40C7-895D-CD7972FD2194}">
      <dsp:nvSpPr>
        <dsp:cNvPr id="0" name=""/>
        <dsp:cNvSpPr/>
      </dsp:nvSpPr>
      <dsp:spPr>
        <a:xfrm>
          <a:off x="0" y="1755059"/>
          <a:ext cx="96043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Currently, card holders only comes to know only after the fraud transaction is carried out.</a:t>
          </a:r>
        </a:p>
      </dsp:txBody>
      <dsp:txXfrm>
        <a:off x="38981" y="1794040"/>
        <a:ext cx="9526413" cy="720562"/>
      </dsp:txXfrm>
    </dsp:sp>
    <dsp:sp modelId="{F6AF82F5-1E63-4C0B-8EA1-6571F3922607}">
      <dsp:nvSpPr>
        <dsp:cNvPr id="0" name=""/>
        <dsp:cNvSpPr/>
      </dsp:nvSpPr>
      <dsp:spPr>
        <a:xfrm>
          <a:off x="0" y="2614064"/>
          <a:ext cx="96043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No mechanism to track the fraud transaction.</a:t>
          </a:r>
        </a:p>
      </dsp:txBody>
      <dsp:txXfrm>
        <a:off x="38981" y="2653045"/>
        <a:ext cx="9526413" cy="720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B87C-86ED-4E69-8B56-E41ADBC9CC67}">
      <dsp:nvSpPr>
        <dsp:cNvPr id="0" name=""/>
        <dsp:cNvSpPr/>
      </dsp:nvSpPr>
      <dsp:spPr>
        <a:xfrm>
          <a:off x="0" y="2596725"/>
          <a:ext cx="9604375" cy="8523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Following techniques are incorporated in our project </a:t>
          </a:r>
        </a:p>
      </dsp:txBody>
      <dsp:txXfrm>
        <a:off x="0" y="2596725"/>
        <a:ext cx="9604375" cy="460243"/>
      </dsp:txXfrm>
    </dsp:sp>
    <dsp:sp modelId="{4FFE85A6-0473-41F5-A7AB-4C72AEBC152B}">
      <dsp:nvSpPr>
        <dsp:cNvPr id="0" name=""/>
        <dsp:cNvSpPr/>
      </dsp:nvSpPr>
      <dsp:spPr>
        <a:xfrm>
          <a:off x="1172" y="3039922"/>
          <a:ext cx="1920406"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1) Logistic Regression</a:t>
          </a:r>
        </a:p>
      </dsp:txBody>
      <dsp:txXfrm>
        <a:off x="1172" y="3039922"/>
        <a:ext cx="1920406" cy="392059"/>
      </dsp:txXfrm>
    </dsp:sp>
    <dsp:sp modelId="{8F0F75F6-FE2C-47E8-A1E7-EF0B2A2762F6}">
      <dsp:nvSpPr>
        <dsp:cNvPr id="0" name=""/>
        <dsp:cNvSpPr/>
      </dsp:nvSpPr>
      <dsp:spPr>
        <a:xfrm>
          <a:off x="1921578" y="3039922"/>
          <a:ext cx="1920406"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2) K-Nearest Neighbors</a:t>
          </a:r>
          <a:r>
            <a:rPr lang="en-US" sz="1300" kern="1200" dirty="0">
              <a:latin typeface="Gill Sans MT" panose="020B0502020104020203"/>
            </a:rPr>
            <a:t> </a:t>
          </a:r>
        </a:p>
      </dsp:txBody>
      <dsp:txXfrm>
        <a:off x="1921578" y="3039922"/>
        <a:ext cx="1920406" cy="392059"/>
      </dsp:txXfrm>
    </dsp:sp>
    <dsp:sp modelId="{7A1620F6-340E-4C70-A9C8-7DA8110A0039}">
      <dsp:nvSpPr>
        <dsp:cNvPr id="0" name=""/>
        <dsp:cNvSpPr/>
      </dsp:nvSpPr>
      <dsp:spPr>
        <a:xfrm>
          <a:off x="3841984" y="3039922"/>
          <a:ext cx="1920406"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3) Naïve Bayes</a:t>
          </a:r>
          <a:r>
            <a:rPr lang="en-US" sz="1300" kern="1200" dirty="0">
              <a:latin typeface="Gill Sans MT" panose="020B0502020104020203"/>
            </a:rPr>
            <a:t> </a:t>
          </a:r>
          <a:endParaRPr lang="en-US" sz="1300" kern="1200" dirty="0"/>
        </a:p>
      </dsp:txBody>
      <dsp:txXfrm>
        <a:off x="3841984" y="3039922"/>
        <a:ext cx="1920406" cy="392059"/>
      </dsp:txXfrm>
    </dsp:sp>
    <dsp:sp modelId="{D35892A2-8C53-4E72-9DDE-F4DB18D22C07}">
      <dsp:nvSpPr>
        <dsp:cNvPr id="0" name=""/>
        <dsp:cNvSpPr/>
      </dsp:nvSpPr>
      <dsp:spPr>
        <a:xfrm>
          <a:off x="5762390" y="3039922"/>
          <a:ext cx="1920406"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4) Decision Tree</a:t>
          </a:r>
          <a:r>
            <a:rPr lang="en-US" sz="1300" kern="1200" dirty="0">
              <a:latin typeface="Gill Sans MT" panose="020B0502020104020203"/>
            </a:rPr>
            <a:t> </a:t>
          </a:r>
          <a:endParaRPr lang="en-US" sz="1300" kern="1200" dirty="0"/>
        </a:p>
      </dsp:txBody>
      <dsp:txXfrm>
        <a:off x="5762390" y="3039922"/>
        <a:ext cx="1920406" cy="392059"/>
      </dsp:txXfrm>
    </dsp:sp>
    <dsp:sp modelId="{D3E454F2-9509-4D47-B9DC-5BE4F8D090E4}">
      <dsp:nvSpPr>
        <dsp:cNvPr id="0" name=""/>
        <dsp:cNvSpPr/>
      </dsp:nvSpPr>
      <dsp:spPr>
        <a:xfrm>
          <a:off x="7682796" y="3039922"/>
          <a:ext cx="1920406" cy="392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5) Random Forest</a:t>
          </a:r>
          <a:r>
            <a:rPr lang="en-US" sz="1300" kern="1200" dirty="0">
              <a:latin typeface="Gill Sans MT" panose="020B0502020104020203"/>
            </a:rPr>
            <a:t> </a:t>
          </a:r>
          <a:endParaRPr lang="en-US" sz="1300" kern="1200" dirty="0"/>
        </a:p>
      </dsp:txBody>
      <dsp:txXfrm>
        <a:off x="7682796" y="3039922"/>
        <a:ext cx="1920406" cy="392059"/>
      </dsp:txXfrm>
    </dsp:sp>
    <dsp:sp modelId="{0C078BA5-7606-47DD-BFF0-B99D18F0AAEE}">
      <dsp:nvSpPr>
        <dsp:cNvPr id="0" name=""/>
        <dsp:cNvSpPr/>
      </dsp:nvSpPr>
      <dsp:spPr>
        <a:xfrm rot="10800000">
          <a:off x="0" y="1298667"/>
          <a:ext cx="9604375" cy="131084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Different machine learning algorithms are used for finding these unusual transactions.</a:t>
          </a:r>
        </a:p>
      </dsp:txBody>
      <dsp:txXfrm rot="10800000">
        <a:off x="0" y="1298667"/>
        <a:ext cx="9604375" cy="851746"/>
      </dsp:txXfrm>
    </dsp:sp>
    <dsp:sp modelId="{24B2A5FA-34AD-469F-B5A4-1DCAAEF3CCAA}">
      <dsp:nvSpPr>
        <dsp:cNvPr id="0" name=""/>
        <dsp:cNvSpPr/>
      </dsp:nvSpPr>
      <dsp:spPr>
        <a:xfrm rot="10800000">
          <a:off x="0" y="609"/>
          <a:ext cx="9604375" cy="131084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Since we can only stop transactions if we find anything unusual, we try to find better techniques to find unusual activities.</a:t>
          </a:r>
        </a:p>
      </dsp:txBody>
      <dsp:txXfrm rot="10800000">
        <a:off x="0" y="609"/>
        <a:ext cx="9604375" cy="85174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AA473-D82F-4EFF-9DF7-AE6D83C51288}" type="datetime1">
              <a:rPr lang="en-US" smtClean="0"/>
              <a:t>7/11/2022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FDF98CC-160E-494C-8C3C-8CDC5FA257D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11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75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46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5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14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82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60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44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1585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462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4EB293-A316-472D-A8B4-6947CF1A12B7}" type="datetime1">
              <a:rPr lang="en-US" smtClean="0"/>
              <a:t>7/11/2022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49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CCD4-CEB1-405B-A443-DD9CBCBEA552}" type="datetime1">
              <a:rPr lang="en-US" smtClean="0"/>
              <a:t>7/11/2022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DF98CC-160E-494C-8C3C-8CDC5FA257DE}"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28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businesscard&#10;&#10;Description automatically generated">
            <a:extLst>
              <a:ext uri="{FF2B5EF4-FFF2-40B4-BE49-F238E27FC236}">
                <a16:creationId xmlns:a16="http://schemas.microsoft.com/office/drawing/2014/main" id="{D278DF5D-4988-421F-B487-5A1D34C7573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 b="6247"/>
          <a:stretch/>
        </p:blipFill>
        <p:spPr>
          <a:xfrm>
            <a:off x="20" y="10"/>
            <a:ext cx="12191675" cy="6857990"/>
          </a:xfrm>
          <a:prstGeom prst="rect">
            <a:avLst/>
          </a:prstGeom>
        </p:spPr>
      </p:pic>
      <p:sp>
        <p:nvSpPr>
          <p:cNvPr id="2" name="Title 1">
            <a:extLst>
              <a:ext uri="{FF2B5EF4-FFF2-40B4-BE49-F238E27FC236}">
                <a16:creationId xmlns:a16="http://schemas.microsoft.com/office/drawing/2014/main" id="{BE81488B-82DB-487B-9B69-31FF571E8007}"/>
              </a:ext>
            </a:extLst>
          </p:cNvPr>
          <p:cNvSpPr>
            <a:spLocks noGrp="1"/>
          </p:cNvSpPr>
          <p:nvPr>
            <p:ph type="ctrTitle"/>
          </p:nvPr>
        </p:nvSpPr>
        <p:spPr>
          <a:xfrm>
            <a:off x="4976636" y="992221"/>
            <a:ext cx="6247308" cy="4873558"/>
          </a:xfrm>
        </p:spPr>
        <p:txBody>
          <a:bodyPr anchor="ctr">
            <a:normAutofit/>
          </a:bodyPr>
          <a:lstStyle/>
          <a:p>
            <a:r>
              <a:rPr lang="en-US" sz="4800"/>
              <a:t>Detection of Credit card fraud</a:t>
            </a:r>
          </a:p>
        </p:txBody>
      </p:sp>
      <p:sp>
        <p:nvSpPr>
          <p:cNvPr id="3" name="Subtitle 2">
            <a:extLst>
              <a:ext uri="{FF2B5EF4-FFF2-40B4-BE49-F238E27FC236}">
                <a16:creationId xmlns:a16="http://schemas.microsoft.com/office/drawing/2014/main" id="{7E2BBE75-A63A-4DC2-B987-7636A87A2776}"/>
              </a:ext>
            </a:extLst>
          </p:cNvPr>
          <p:cNvSpPr>
            <a:spLocks noGrp="1"/>
          </p:cNvSpPr>
          <p:nvPr>
            <p:ph type="subTitle" idx="1"/>
          </p:nvPr>
        </p:nvSpPr>
        <p:spPr>
          <a:xfrm>
            <a:off x="968056" y="996610"/>
            <a:ext cx="3681401" cy="4864780"/>
          </a:xfrm>
        </p:spPr>
        <p:txBody>
          <a:bodyPr anchor="ctr">
            <a:normAutofit/>
          </a:bodyPr>
          <a:lstStyle/>
          <a:p>
            <a:pPr algn="r">
              <a:spcAft>
                <a:spcPts val="600"/>
              </a:spcAft>
            </a:pPr>
            <a:r>
              <a:rPr lang="en-US" sz="2000" dirty="0"/>
              <a:t> Poli Ghosh</a:t>
            </a:r>
          </a:p>
        </p:txBody>
      </p:sp>
      <p:cxnSp>
        <p:nvCxnSpPr>
          <p:cNvPr id="9" name="Straight Connector 1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9272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C921-B50C-4563-A3C4-635AFF341BD4}"/>
              </a:ext>
            </a:extLst>
          </p:cNvPr>
          <p:cNvSpPr>
            <a:spLocks noGrp="1"/>
          </p:cNvSpPr>
          <p:nvPr>
            <p:ph type="title"/>
          </p:nvPr>
        </p:nvSpPr>
        <p:spPr/>
        <p:txBody>
          <a:bodyPr>
            <a:normAutofit fontScale="90000"/>
          </a:bodyPr>
          <a:lstStyle/>
          <a:p>
            <a:r>
              <a:rPr lang="en-US" dirty="0">
                <a:solidFill>
                  <a:srgbClr val="242424"/>
                </a:solidFill>
                <a:latin typeface="-apple-system"/>
              </a:rPr>
              <a:t>P</a:t>
            </a:r>
            <a:r>
              <a:rPr lang="en-US" b="0" i="0" dirty="0">
                <a:solidFill>
                  <a:srgbClr val="242424"/>
                </a:solidFill>
                <a:effectLst/>
                <a:latin typeface="-apple-system"/>
              </a:rPr>
              <a:t>lotting histogram for amount feature (Right Skewed histogram)</a:t>
            </a:r>
            <a:br>
              <a:rPr lang="en-US" b="0" i="0" dirty="0">
                <a:solidFill>
                  <a:srgbClr val="242424"/>
                </a:solidFill>
                <a:effectLst/>
                <a:latin typeface="-apple-system"/>
              </a:rPr>
            </a:br>
            <a:endParaRPr lang="en-IN" dirty="0"/>
          </a:p>
        </p:txBody>
      </p:sp>
      <p:sp>
        <p:nvSpPr>
          <p:cNvPr id="3" name="Content Placeholder 2">
            <a:extLst>
              <a:ext uri="{FF2B5EF4-FFF2-40B4-BE49-F238E27FC236}">
                <a16:creationId xmlns:a16="http://schemas.microsoft.com/office/drawing/2014/main" id="{17076123-E88D-47BC-88F6-DB9A2F5A34FB}"/>
              </a:ext>
            </a:extLst>
          </p:cNvPr>
          <p:cNvSpPr>
            <a:spLocks noGrp="1"/>
          </p:cNvSpPr>
          <p:nvPr>
            <p:ph idx="1"/>
          </p:nvPr>
        </p:nvSpPr>
        <p:spPr/>
        <p:txBody>
          <a:bodyPr/>
          <a:lstStyle/>
          <a:p>
            <a:endParaRPr lang="en-US" b="0" i="0" dirty="0">
              <a:solidFill>
                <a:srgbClr val="242424"/>
              </a:solidFill>
              <a:effectLst/>
              <a:latin typeface="-apple-system"/>
            </a:endParaRPr>
          </a:p>
        </p:txBody>
      </p:sp>
      <p:pic>
        <p:nvPicPr>
          <p:cNvPr id="5" name="Picture 4">
            <a:extLst>
              <a:ext uri="{FF2B5EF4-FFF2-40B4-BE49-F238E27FC236}">
                <a16:creationId xmlns:a16="http://schemas.microsoft.com/office/drawing/2014/main" id="{F6D8E136-10FF-42FB-AD12-A0AE3D44C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2"/>
            <a:ext cx="9603275" cy="3450613"/>
          </a:xfrm>
          <a:prstGeom prst="rect">
            <a:avLst/>
          </a:prstGeom>
        </p:spPr>
      </p:pic>
    </p:spTree>
    <p:extLst>
      <p:ext uri="{BB962C8B-B14F-4D97-AF65-F5344CB8AC3E}">
        <p14:creationId xmlns:p14="http://schemas.microsoft.com/office/powerpoint/2010/main" val="333860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B5D4-0DE8-414B-9A3B-0217CEAF6304}"/>
              </a:ext>
            </a:extLst>
          </p:cNvPr>
          <p:cNvSpPr>
            <a:spLocks noGrp="1"/>
          </p:cNvSpPr>
          <p:nvPr>
            <p:ph type="title"/>
          </p:nvPr>
        </p:nvSpPr>
        <p:spPr>
          <a:xfrm>
            <a:off x="1451579" y="1158240"/>
            <a:ext cx="9603275" cy="695514"/>
          </a:xfrm>
        </p:spPr>
        <p:txBody>
          <a:bodyPr>
            <a:normAutofit fontScale="90000"/>
          </a:bodyPr>
          <a:lstStyle/>
          <a:p>
            <a:r>
              <a:rPr lang="en-US" dirty="0">
                <a:solidFill>
                  <a:srgbClr val="242424"/>
                </a:solidFill>
                <a:latin typeface="-apple-system"/>
              </a:rPr>
              <a:t>P</a:t>
            </a:r>
            <a:r>
              <a:rPr lang="en-US" b="0" i="0" dirty="0">
                <a:solidFill>
                  <a:srgbClr val="242424"/>
                </a:solidFill>
                <a:effectLst/>
                <a:latin typeface="-apple-system"/>
              </a:rPr>
              <a:t>lotting histogram for time feature</a:t>
            </a:r>
            <a:br>
              <a:rPr lang="en-US" b="0" i="0" dirty="0">
                <a:solidFill>
                  <a:srgbClr val="242424"/>
                </a:solidFill>
                <a:effectLst/>
                <a:latin typeface="-apple-system"/>
              </a:rPr>
            </a:br>
            <a:endParaRPr lang="en-IN" dirty="0"/>
          </a:p>
        </p:txBody>
      </p:sp>
      <p:sp>
        <p:nvSpPr>
          <p:cNvPr id="3" name="Content Placeholder 2">
            <a:extLst>
              <a:ext uri="{FF2B5EF4-FFF2-40B4-BE49-F238E27FC236}">
                <a16:creationId xmlns:a16="http://schemas.microsoft.com/office/drawing/2014/main" id="{0D06961A-C16F-408C-AB24-3A60016644D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BEA4F62-DCD1-43F8-A2E3-5A17079E0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2"/>
            <a:ext cx="9603275" cy="3450613"/>
          </a:xfrm>
          <a:prstGeom prst="rect">
            <a:avLst/>
          </a:prstGeom>
        </p:spPr>
      </p:pic>
    </p:spTree>
    <p:extLst>
      <p:ext uri="{BB962C8B-B14F-4D97-AF65-F5344CB8AC3E}">
        <p14:creationId xmlns:p14="http://schemas.microsoft.com/office/powerpoint/2010/main" val="382052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C0CA-22A1-404A-919D-DE0D334DBB3F}"/>
              </a:ext>
            </a:extLst>
          </p:cNvPr>
          <p:cNvSpPr>
            <a:spLocks noGrp="1"/>
          </p:cNvSpPr>
          <p:nvPr>
            <p:ph type="title"/>
          </p:nvPr>
        </p:nvSpPr>
        <p:spPr/>
        <p:txBody>
          <a:bodyPr/>
          <a:lstStyle/>
          <a:p>
            <a:r>
              <a:rPr lang="en-US" b="0" i="0" dirty="0">
                <a:solidFill>
                  <a:srgbClr val="242424"/>
                </a:solidFill>
                <a:effectLst/>
                <a:latin typeface="-apple-system"/>
              </a:rPr>
              <a:t>plotting a scatter plot between amount and class feature</a:t>
            </a:r>
            <a:endParaRPr lang="en-IN" dirty="0"/>
          </a:p>
        </p:txBody>
      </p:sp>
      <p:pic>
        <p:nvPicPr>
          <p:cNvPr id="5" name="Content Placeholder 4">
            <a:extLst>
              <a:ext uri="{FF2B5EF4-FFF2-40B4-BE49-F238E27FC236}">
                <a16:creationId xmlns:a16="http://schemas.microsoft.com/office/drawing/2014/main" id="{7D8E50C7-427E-44C9-9A31-1F53E788C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50720"/>
            <a:ext cx="9603275" cy="3698240"/>
          </a:xfrm>
        </p:spPr>
      </p:pic>
    </p:spTree>
    <p:extLst>
      <p:ext uri="{BB962C8B-B14F-4D97-AF65-F5344CB8AC3E}">
        <p14:creationId xmlns:p14="http://schemas.microsoft.com/office/powerpoint/2010/main" val="312960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8EE6-E76F-4C36-A138-12D73667E5FD}"/>
              </a:ext>
            </a:extLst>
          </p:cNvPr>
          <p:cNvSpPr>
            <a:spLocks noGrp="1"/>
          </p:cNvSpPr>
          <p:nvPr>
            <p:ph type="title"/>
          </p:nvPr>
        </p:nvSpPr>
        <p:spPr/>
        <p:txBody>
          <a:bodyPr/>
          <a:lstStyle/>
          <a:p>
            <a:r>
              <a:rPr lang="en-US" b="0" i="0" dirty="0">
                <a:solidFill>
                  <a:srgbClr val="242424"/>
                </a:solidFill>
                <a:effectLst/>
                <a:latin typeface="-apple-system"/>
              </a:rPr>
              <a:t>plotting a scatter plot between amount and time feature</a:t>
            </a:r>
            <a:endParaRPr lang="en-IN" dirty="0"/>
          </a:p>
        </p:txBody>
      </p:sp>
      <p:pic>
        <p:nvPicPr>
          <p:cNvPr id="5" name="Content Placeholder 4">
            <a:extLst>
              <a:ext uri="{FF2B5EF4-FFF2-40B4-BE49-F238E27FC236}">
                <a16:creationId xmlns:a16="http://schemas.microsoft.com/office/drawing/2014/main" id="{A132B63E-4DD1-414D-A513-56BBB7C27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81200"/>
            <a:ext cx="9603275" cy="3647439"/>
          </a:xfrm>
        </p:spPr>
      </p:pic>
    </p:spTree>
    <p:extLst>
      <p:ext uri="{BB962C8B-B14F-4D97-AF65-F5344CB8AC3E}">
        <p14:creationId xmlns:p14="http://schemas.microsoft.com/office/powerpoint/2010/main" val="125447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8EE6-E76F-4C36-A138-12D73667E5FD}"/>
              </a:ext>
            </a:extLst>
          </p:cNvPr>
          <p:cNvSpPr>
            <a:spLocks noGrp="1"/>
          </p:cNvSpPr>
          <p:nvPr>
            <p:ph type="title"/>
          </p:nvPr>
        </p:nvSpPr>
        <p:spPr/>
        <p:txBody>
          <a:bodyPr/>
          <a:lstStyle/>
          <a:p>
            <a:r>
              <a:rPr lang="en-US" b="0" i="0" dirty="0">
                <a:solidFill>
                  <a:srgbClr val="242424"/>
                </a:solidFill>
                <a:effectLst/>
                <a:latin typeface="-apple-system"/>
              </a:rPr>
              <a:t>Before performing Under-sampling and over-sampling</a:t>
            </a:r>
            <a:endParaRPr lang="en-IN" dirty="0"/>
          </a:p>
        </p:txBody>
      </p:sp>
      <p:sp>
        <p:nvSpPr>
          <p:cNvPr id="8" name="Content Placeholder 7">
            <a:extLst>
              <a:ext uri="{FF2B5EF4-FFF2-40B4-BE49-F238E27FC236}">
                <a16:creationId xmlns:a16="http://schemas.microsoft.com/office/drawing/2014/main" id="{EF64567D-3443-2230-C850-BB9B7C55F7DB}"/>
              </a:ext>
            </a:extLst>
          </p:cNvPr>
          <p:cNvSpPr>
            <a:spLocks noGrp="1"/>
          </p:cNvSpPr>
          <p:nvPr>
            <p:ph idx="1"/>
          </p:nvPr>
        </p:nvSpPr>
        <p:spPr/>
        <p:txBody>
          <a:bodyPr/>
          <a:lstStyle/>
          <a:p>
            <a:endParaRPr lang="en-IN"/>
          </a:p>
        </p:txBody>
      </p:sp>
      <p:pic>
        <p:nvPicPr>
          <p:cNvPr id="9" name="Picture 8" descr="Chart, bar chart&#10;&#10;Description automatically generated">
            <a:extLst>
              <a:ext uri="{FF2B5EF4-FFF2-40B4-BE49-F238E27FC236}">
                <a16:creationId xmlns:a16="http://schemas.microsoft.com/office/drawing/2014/main" id="{091468CA-460C-455C-2992-73505E40B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2015732"/>
            <a:ext cx="8820181" cy="3836428"/>
          </a:xfrm>
          <a:prstGeom prst="rect">
            <a:avLst/>
          </a:prstGeom>
        </p:spPr>
      </p:pic>
    </p:spTree>
    <p:extLst>
      <p:ext uri="{BB962C8B-B14F-4D97-AF65-F5344CB8AC3E}">
        <p14:creationId xmlns:p14="http://schemas.microsoft.com/office/powerpoint/2010/main" val="419425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8EE6-E76F-4C36-A138-12D73667E5FD}"/>
              </a:ext>
            </a:extLst>
          </p:cNvPr>
          <p:cNvSpPr>
            <a:spLocks noGrp="1"/>
          </p:cNvSpPr>
          <p:nvPr>
            <p:ph type="title"/>
          </p:nvPr>
        </p:nvSpPr>
        <p:spPr>
          <a:xfrm>
            <a:off x="1451579" y="1137920"/>
            <a:ext cx="9603275" cy="715834"/>
          </a:xfrm>
        </p:spPr>
        <p:txBody>
          <a:bodyPr>
            <a:normAutofit/>
          </a:bodyPr>
          <a:lstStyle/>
          <a:p>
            <a:r>
              <a:rPr lang="en-US" b="0" i="0" dirty="0">
                <a:solidFill>
                  <a:srgbClr val="242424"/>
                </a:solidFill>
                <a:effectLst/>
                <a:latin typeface="-apple-system"/>
              </a:rPr>
              <a:t>after performing </a:t>
            </a:r>
            <a:r>
              <a:rPr lang="en-US" dirty="0">
                <a:solidFill>
                  <a:srgbClr val="242424"/>
                </a:solidFill>
                <a:latin typeface="-apple-system"/>
              </a:rPr>
              <a:t>Over-sampling</a:t>
            </a:r>
            <a:endParaRPr lang="en-IN" dirty="0"/>
          </a:p>
        </p:txBody>
      </p:sp>
      <p:sp>
        <p:nvSpPr>
          <p:cNvPr id="4" name="Content Placeholder 3">
            <a:extLst>
              <a:ext uri="{FF2B5EF4-FFF2-40B4-BE49-F238E27FC236}">
                <a16:creationId xmlns:a16="http://schemas.microsoft.com/office/drawing/2014/main" id="{23B5E8FC-D14E-A050-7454-2FDF3AE3821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B4A2AEA-7C8F-274C-28DC-77C5A98C7EC3}"/>
              </a:ext>
            </a:extLst>
          </p:cNvPr>
          <p:cNvPicPr>
            <a:picLocks noChangeAspect="1"/>
          </p:cNvPicPr>
          <p:nvPr/>
        </p:nvPicPr>
        <p:blipFill>
          <a:blip r:embed="rId2"/>
          <a:stretch>
            <a:fillRect/>
          </a:stretch>
        </p:blipFill>
        <p:spPr>
          <a:xfrm>
            <a:off x="1451579" y="2015733"/>
            <a:ext cx="9603276" cy="3826268"/>
          </a:xfrm>
          <a:prstGeom prst="rect">
            <a:avLst/>
          </a:prstGeom>
        </p:spPr>
      </p:pic>
    </p:spTree>
    <p:extLst>
      <p:ext uri="{BB962C8B-B14F-4D97-AF65-F5344CB8AC3E}">
        <p14:creationId xmlns:p14="http://schemas.microsoft.com/office/powerpoint/2010/main" val="147446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571F051-6DAE-4307-BE41-5F6D19F18A55}"/>
              </a:ext>
            </a:extLst>
          </p:cNvPr>
          <p:cNvSpPr>
            <a:spLocks noGrp="1"/>
          </p:cNvSpPr>
          <p:nvPr>
            <p:ph type="title"/>
          </p:nvPr>
        </p:nvSpPr>
        <p:spPr>
          <a:xfrm>
            <a:off x="1451580" y="1289890"/>
            <a:ext cx="4176511" cy="563865"/>
          </a:xfrm>
        </p:spPr>
        <p:txBody>
          <a:bodyPr>
            <a:normAutofit/>
          </a:bodyPr>
          <a:lstStyle/>
          <a:p>
            <a:r>
              <a:rPr lang="en-US" sz="2800" dirty="0"/>
              <a:t>Logistic Regression</a:t>
            </a:r>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926F253B-22A2-4A7D-5375-251EF7C90DBF}"/>
              </a:ext>
            </a:extLst>
          </p:cNvPr>
          <p:cNvSpPr>
            <a:spLocks noGrp="1"/>
          </p:cNvSpPr>
          <p:nvPr>
            <p:ph idx="1"/>
          </p:nvPr>
        </p:nvSpPr>
        <p:spPr>
          <a:xfrm>
            <a:off x="477520" y="1946281"/>
            <a:ext cx="5618480" cy="3450613"/>
          </a:xfrm>
        </p:spPr>
        <p:txBody>
          <a:bodyPr>
            <a:normAutofit lnSpcReduction="10000"/>
          </a:bodyPr>
          <a:lstStyle/>
          <a:p>
            <a:pPr marL="285750" indent="-285750" algn="just">
              <a:buFont typeface="Arial" panose="020B0604020202020204" pitchFamily="34" charset="0"/>
              <a:buChar char="•"/>
            </a:pPr>
            <a:r>
              <a:rPr lang="en-US" dirty="0"/>
              <a:t>We divided the data into train and test groups and cleaned it up by determining if the characteristics were categorical or factored.</a:t>
            </a:r>
          </a:p>
          <a:p>
            <a:pPr marL="285750" indent="-285750" algn="just">
              <a:buFont typeface="Arial" panose="020B0604020202020204" pitchFamily="34" charset="0"/>
              <a:buChar char="•"/>
            </a:pPr>
            <a:r>
              <a:rPr lang="en-US" dirty="0"/>
              <a:t> Made sure that all the independent variables are categorical, and our dependent variable is binary, meaning it can only be one of two values: 0 or 1. </a:t>
            </a:r>
          </a:p>
          <a:p>
            <a:pPr marL="285750" indent="-285750" algn="just">
              <a:buFont typeface="Arial" panose="020B0604020202020204" pitchFamily="34" charset="0"/>
              <a:buChar char="•"/>
            </a:pPr>
            <a:r>
              <a:rPr lang="en-US" dirty="0"/>
              <a:t>The logistic regression model was run using the  “logit. reg” command and the following is the outcome</a:t>
            </a:r>
          </a:p>
        </p:txBody>
      </p:sp>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2" name="Table 5">
            <a:extLst>
              <a:ext uri="{FF2B5EF4-FFF2-40B4-BE49-F238E27FC236}">
                <a16:creationId xmlns:a16="http://schemas.microsoft.com/office/drawing/2014/main" id="{A4B9E533-EF5A-4B2A-B6E3-3834A7020A7D}"/>
              </a:ext>
            </a:extLst>
          </p:cNvPr>
          <p:cNvGraphicFramePr>
            <a:graphicFrameLocks/>
          </p:cNvGraphicFramePr>
          <p:nvPr>
            <p:extLst>
              <p:ext uri="{D42A27DB-BD31-4B8C-83A1-F6EECF244321}">
                <p14:modId xmlns:p14="http://schemas.microsoft.com/office/powerpoint/2010/main" val="1330657566"/>
              </p:ext>
            </p:extLst>
          </p:nvPr>
        </p:nvGraphicFramePr>
        <p:xfrm>
          <a:off x="6329679" y="2148840"/>
          <a:ext cx="4753988" cy="2560320"/>
        </p:xfrm>
        <a:graphic>
          <a:graphicData uri="http://schemas.openxmlformats.org/drawingml/2006/table">
            <a:tbl>
              <a:tblPr bandRow="1">
                <a:solidFill>
                  <a:srgbClr val="FF0000"/>
                </a:solidFill>
                <a:tableStyleId>{5C22544A-7EE6-4342-B048-85BDC9FD1C3A}</a:tableStyleId>
              </a:tblPr>
              <a:tblGrid>
                <a:gridCol w="2346961">
                  <a:extLst>
                    <a:ext uri="{9D8B030D-6E8A-4147-A177-3AD203B41FA5}">
                      <a16:colId xmlns:a16="http://schemas.microsoft.com/office/drawing/2014/main" val="4147718165"/>
                    </a:ext>
                  </a:extLst>
                </a:gridCol>
                <a:gridCol w="2407027">
                  <a:extLst>
                    <a:ext uri="{9D8B030D-6E8A-4147-A177-3AD203B41FA5}">
                      <a16:colId xmlns:a16="http://schemas.microsoft.com/office/drawing/2014/main" val="1340605115"/>
                    </a:ext>
                  </a:extLst>
                </a:gridCol>
              </a:tblGrid>
              <a:tr h="303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lnB w="12700" cmpd="sng">
                      <a:noFill/>
                    </a:lnB>
                  </a:tcPr>
                </a:tc>
                <a:tc>
                  <a:txBody>
                    <a:bodyPr/>
                    <a:lstStyle/>
                    <a:p>
                      <a:r>
                        <a:rPr lang="en-US" dirty="0"/>
                        <a:t>0.947</a:t>
                      </a:r>
                    </a:p>
                  </a:txBody>
                  <a:tcPr marL="184499" marR="184499"/>
                </a:tc>
                <a:extLst>
                  <a:ext uri="{0D108BD9-81ED-4DB2-BD59-A6C34878D82A}">
                    <a16:rowId xmlns:a16="http://schemas.microsoft.com/office/drawing/2014/main" val="564014659"/>
                  </a:ext>
                </a:extLst>
              </a:tr>
              <a:tr h="303832">
                <a:tc>
                  <a:txBody>
                    <a:bodyPr/>
                    <a:lstStyle/>
                    <a:p>
                      <a:r>
                        <a:rPr lang="en-US" dirty="0"/>
                        <a:t>Sensitivity</a:t>
                      </a:r>
                    </a:p>
                  </a:txBody>
                  <a:tcPr marL="184499" marR="184499">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0.9154</a:t>
                      </a:r>
                    </a:p>
                  </a:txBody>
                  <a:tcPr marL="184499" marR="184499">
                    <a:lnL w="12700" cmpd="sng">
                      <a:noFill/>
                    </a:lnL>
                  </a:tcPr>
                </a:tc>
                <a:extLst>
                  <a:ext uri="{0D108BD9-81ED-4DB2-BD59-A6C34878D82A}">
                    <a16:rowId xmlns:a16="http://schemas.microsoft.com/office/drawing/2014/main" val="3150915829"/>
                  </a:ext>
                </a:extLst>
              </a:tr>
              <a:tr h="303832">
                <a:tc>
                  <a:txBody>
                    <a:bodyPr/>
                    <a:lstStyle/>
                    <a:p>
                      <a:r>
                        <a:rPr lang="en-US" dirty="0"/>
                        <a:t>Specificity</a:t>
                      </a:r>
                    </a:p>
                  </a:txBody>
                  <a:tcPr marL="184499" marR="184499">
                    <a:lnT w="12700" cmpd="sng">
                      <a:noFill/>
                    </a:lnT>
                  </a:tcPr>
                </a:tc>
                <a:tc>
                  <a:txBody>
                    <a:bodyPr/>
                    <a:lstStyle/>
                    <a:p>
                      <a:r>
                        <a:rPr lang="en-US" dirty="0"/>
                        <a:t>0.9781</a:t>
                      </a:r>
                    </a:p>
                  </a:txBody>
                  <a:tcPr marL="184499" marR="184499"/>
                </a:tc>
                <a:extLst>
                  <a:ext uri="{0D108BD9-81ED-4DB2-BD59-A6C34878D82A}">
                    <a16:rowId xmlns:a16="http://schemas.microsoft.com/office/drawing/2014/main" val="3764144297"/>
                  </a:ext>
                </a:extLst>
              </a:tr>
              <a:tr h="303832">
                <a:tc>
                  <a:txBody>
                    <a:bodyPr/>
                    <a:lstStyle/>
                    <a:p>
                      <a:r>
                        <a:rPr lang="en-US" dirty="0"/>
                        <a:t>FPR</a:t>
                      </a:r>
                    </a:p>
                  </a:txBody>
                  <a:tcPr marL="184499" marR="184499"/>
                </a:tc>
                <a:tc>
                  <a:txBody>
                    <a:bodyPr/>
                    <a:lstStyle/>
                    <a:p>
                      <a:r>
                        <a:rPr lang="en-US" dirty="0"/>
                        <a:t>0.01942231</a:t>
                      </a:r>
                    </a:p>
                  </a:txBody>
                  <a:tcPr marL="184499" marR="184499"/>
                </a:tc>
                <a:extLst>
                  <a:ext uri="{0D108BD9-81ED-4DB2-BD59-A6C34878D82A}">
                    <a16:rowId xmlns:a16="http://schemas.microsoft.com/office/drawing/2014/main" val="1563329645"/>
                  </a:ext>
                </a:extLst>
              </a:tr>
              <a:tr h="303832">
                <a:tc>
                  <a:txBody>
                    <a:bodyPr/>
                    <a:lstStyle/>
                    <a:p>
                      <a:r>
                        <a:rPr lang="en-US" dirty="0"/>
                        <a:t>FNR</a:t>
                      </a:r>
                    </a:p>
                  </a:txBody>
                  <a:tcPr marL="184499" marR="184499"/>
                </a:tc>
                <a:tc>
                  <a:txBody>
                    <a:bodyPr/>
                    <a:lstStyle/>
                    <a:p>
                      <a:r>
                        <a:rPr lang="en-US" dirty="0"/>
                        <a:t>0.08232932</a:t>
                      </a:r>
                    </a:p>
                  </a:txBody>
                  <a:tcPr marL="184499" marR="184499"/>
                </a:tc>
                <a:extLst>
                  <a:ext uri="{0D108BD9-81ED-4DB2-BD59-A6C34878D82A}">
                    <a16:rowId xmlns:a16="http://schemas.microsoft.com/office/drawing/2014/main" val="570171175"/>
                  </a:ext>
                </a:extLst>
              </a:tr>
              <a:tr h="303832">
                <a:tc>
                  <a:txBody>
                    <a:bodyPr/>
                    <a:lstStyle/>
                    <a:p>
                      <a:r>
                        <a:rPr lang="en-US" dirty="0"/>
                        <a:t>Precision</a:t>
                      </a:r>
                    </a:p>
                  </a:txBody>
                  <a:tcPr marL="184499" marR="184499"/>
                </a:tc>
                <a:tc>
                  <a:txBody>
                    <a:bodyPr/>
                    <a:lstStyle/>
                    <a:p>
                      <a:r>
                        <a:rPr lang="en-US" dirty="0"/>
                        <a:t>0.9791109</a:t>
                      </a:r>
                    </a:p>
                  </a:txBody>
                  <a:tcPr marL="184499" marR="184499"/>
                </a:tc>
                <a:extLst>
                  <a:ext uri="{0D108BD9-81ED-4DB2-BD59-A6C34878D82A}">
                    <a16:rowId xmlns:a16="http://schemas.microsoft.com/office/drawing/2014/main" val="2348328056"/>
                  </a:ext>
                </a:extLst>
              </a:tr>
              <a:tr h="303832">
                <a:tc>
                  <a:txBody>
                    <a:bodyPr/>
                    <a:lstStyle/>
                    <a:p>
                      <a:r>
                        <a:rPr lang="en-US" dirty="0"/>
                        <a:t>F1_Score</a:t>
                      </a:r>
                    </a:p>
                  </a:txBody>
                  <a:tcPr marL="184499" marR="184499"/>
                </a:tc>
                <a:tc>
                  <a:txBody>
                    <a:bodyPr/>
                    <a:lstStyle/>
                    <a:p>
                      <a:r>
                        <a:rPr lang="en-US" dirty="0"/>
                        <a:t>0.9473957</a:t>
                      </a:r>
                    </a:p>
                  </a:txBody>
                  <a:tcPr marL="184499" marR="184499"/>
                </a:tc>
                <a:extLst>
                  <a:ext uri="{0D108BD9-81ED-4DB2-BD59-A6C34878D82A}">
                    <a16:rowId xmlns:a16="http://schemas.microsoft.com/office/drawing/2014/main" val="522457723"/>
                  </a:ext>
                </a:extLst>
              </a:tr>
            </a:tbl>
          </a:graphicData>
        </a:graphic>
      </p:graphicFrame>
    </p:spTree>
    <p:extLst>
      <p:ext uri="{BB962C8B-B14F-4D97-AF65-F5344CB8AC3E}">
        <p14:creationId xmlns:p14="http://schemas.microsoft.com/office/powerpoint/2010/main" val="294753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4BB07-A277-44A6-AA4A-F6288160E832}"/>
              </a:ext>
            </a:extLst>
          </p:cNvPr>
          <p:cNvSpPr>
            <a:spLocks noGrp="1"/>
          </p:cNvSpPr>
          <p:nvPr>
            <p:ph type="title"/>
          </p:nvPr>
        </p:nvSpPr>
        <p:spPr>
          <a:xfrm>
            <a:off x="1451580" y="1330963"/>
            <a:ext cx="4325112" cy="522791"/>
          </a:xfrm>
        </p:spPr>
        <p:txBody>
          <a:bodyPr>
            <a:normAutofit/>
          </a:bodyPr>
          <a:lstStyle/>
          <a:p>
            <a:r>
              <a:rPr lang="en-US" sz="2800" dirty="0"/>
              <a:t>K-Nearest Neighbors</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75819917-A5C0-A3F4-3B1F-801183AE368B}"/>
              </a:ext>
            </a:extLst>
          </p:cNvPr>
          <p:cNvSpPr>
            <a:spLocks noGrp="1"/>
          </p:cNvSpPr>
          <p:nvPr>
            <p:ph idx="1"/>
          </p:nvPr>
        </p:nvSpPr>
        <p:spPr>
          <a:xfrm>
            <a:off x="518160" y="2015732"/>
            <a:ext cx="6756399" cy="4074172"/>
          </a:xfrm>
        </p:spPr>
        <p:txBody>
          <a:bodyPr>
            <a:normAutofit/>
          </a:bodyPr>
          <a:lstStyle/>
          <a:p>
            <a:pPr marL="285750" indent="-285750" algn="just">
              <a:buFont typeface="Arial" panose="020B0604020202020204" pitchFamily="34" charset="0"/>
              <a:buChar char="•"/>
            </a:pPr>
            <a:r>
              <a:rPr lang="en-US" dirty="0"/>
              <a:t>The K-NN Classification model, one of the simplest supervised learning classification models, is the next model we run. </a:t>
            </a:r>
          </a:p>
          <a:p>
            <a:pPr marL="285750" indent="-285750" algn="just">
              <a:buFont typeface="Arial" panose="020B0604020202020204" pitchFamily="34" charset="0"/>
              <a:buChar char="•"/>
            </a:pPr>
            <a:r>
              <a:rPr lang="en-US" dirty="0"/>
              <a:t>It’s easy to implement and understand but has a major drawback of becoming significantly slows as the size of that data in use grows.​</a:t>
            </a:r>
          </a:p>
          <a:p>
            <a:pPr marL="285750" indent="-285750" algn="just">
              <a:buFont typeface="Arial" panose="020B0604020202020204" pitchFamily="34" charset="0"/>
              <a:buChar char="•"/>
            </a:pPr>
            <a:r>
              <a:rPr lang="en-US" dirty="0"/>
              <a:t>We used a 10-fold cross-validation method to get the best model with the best accuracy. The following are the outcome:</a:t>
            </a:r>
          </a:p>
        </p:txBody>
      </p:sp>
      <p:graphicFrame>
        <p:nvGraphicFramePr>
          <p:cNvPr id="8" name="Table 4">
            <a:extLst>
              <a:ext uri="{FF2B5EF4-FFF2-40B4-BE49-F238E27FC236}">
                <a16:creationId xmlns:a16="http://schemas.microsoft.com/office/drawing/2014/main" id="{28E47F1E-56B1-448F-B447-ACB4FA23443A}"/>
              </a:ext>
            </a:extLst>
          </p:cNvPr>
          <p:cNvGraphicFramePr>
            <a:graphicFrameLocks/>
          </p:cNvGraphicFramePr>
          <p:nvPr>
            <p:extLst>
              <p:ext uri="{D42A27DB-BD31-4B8C-83A1-F6EECF244321}">
                <p14:modId xmlns:p14="http://schemas.microsoft.com/office/powerpoint/2010/main" val="2188199051"/>
              </p:ext>
            </p:extLst>
          </p:nvPr>
        </p:nvGraphicFramePr>
        <p:xfrm>
          <a:off x="7447280" y="2325618"/>
          <a:ext cx="4396126" cy="2560320"/>
        </p:xfrm>
        <a:graphic>
          <a:graphicData uri="http://schemas.openxmlformats.org/drawingml/2006/table">
            <a:tbl>
              <a:tblPr bandRow="1">
                <a:tableStyleId>{5C22544A-7EE6-4342-B048-85BDC9FD1C3A}</a:tableStyleId>
              </a:tblPr>
              <a:tblGrid>
                <a:gridCol w="2198063">
                  <a:extLst>
                    <a:ext uri="{9D8B030D-6E8A-4147-A177-3AD203B41FA5}">
                      <a16:colId xmlns:a16="http://schemas.microsoft.com/office/drawing/2014/main" val="644664327"/>
                    </a:ext>
                  </a:extLst>
                </a:gridCol>
                <a:gridCol w="2198063">
                  <a:extLst>
                    <a:ext uri="{9D8B030D-6E8A-4147-A177-3AD203B41FA5}">
                      <a16:colId xmlns:a16="http://schemas.microsoft.com/office/drawing/2014/main" val="216683090"/>
                    </a:ext>
                  </a:extLst>
                </a:gridCol>
              </a:tblGrid>
              <a:tr h="357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tc>
                <a:tc>
                  <a:txBody>
                    <a:bodyPr/>
                    <a:lstStyle/>
                    <a:p>
                      <a:r>
                        <a:rPr lang="en-US" dirty="0"/>
                        <a:t>0.99975</a:t>
                      </a:r>
                    </a:p>
                  </a:txBody>
                  <a:tcPr marL="184499" marR="184499"/>
                </a:tc>
                <a:extLst>
                  <a:ext uri="{0D108BD9-81ED-4DB2-BD59-A6C34878D82A}">
                    <a16:rowId xmlns:a16="http://schemas.microsoft.com/office/drawing/2014/main" val="483348034"/>
                  </a:ext>
                </a:extLst>
              </a:tr>
              <a:tr h="357719">
                <a:tc>
                  <a:txBody>
                    <a:bodyPr/>
                    <a:lstStyle/>
                    <a:p>
                      <a:r>
                        <a:rPr lang="en-US" dirty="0"/>
                        <a:t>Sensitivity</a:t>
                      </a:r>
                    </a:p>
                  </a:txBody>
                  <a:tcPr marL="184499" marR="184499"/>
                </a:tc>
                <a:tc>
                  <a:txBody>
                    <a:bodyPr/>
                    <a:lstStyle/>
                    <a:p>
                      <a:r>
                        <a:rPr lang="en-US" dirty="0"/>
                        <a:t>1</a:t>
                      </a:r>
                    </a:p>
                  </a:txBody>
                  <a:tcPr marL="184499" marR="184499"/>
                </a:tc>
                <a:extLst>
                  <a:ext uri="{0D108BD9-81ED-4DB2-BD59-A6C34878D82A}">
                    <a16:rowId xmlns:a16="http://schemas.microsoft.com/office/drawing/2014/main" val="3976242637"/>
                  </a:ext>
                </a:extLst>
              </a:tr>
              <a:tr h="357719">
                <a:tc>
                  <a:txBody>
                    <a:bodyPr/>
                    <a:lstStyle/>
                    <a:p>
                      <a:r>
                        <a:rPr lang="en-US" dirty="0"/>
                        <a:t>Specificity</a:t>
                      </a:r>
                    </a:p>
                  </a:txBody>
                  <a:tcPr marL="184499" marR="184499"/>
                </a:tc>
                <a:tc>
                  <a:txBody>
                    <a:bodyPr/>
                    <a:lstStyle/>
                    <a:p>
                      <a:r>
                        <a:rPr lang="en-US" dirty="0"/>
                        <a:t>0.9997497</a:t>
                      </a:r>
                    </a:p>
                  </a:txBody>
                  <a:tcPr marL="184499" marR="184499"/>
                </a:tc>
                <a:extLst>
                  <a:ext uri="{0D108BD9-81ED-4DB2-BD59-A6C34878D82A}">
                    <a16:rowId xmlns:a16="http://schemas.microsoft.com/office/drawing/2014/main" val="3274221891"/>
                  </a:ext>
                </a:extLst>
              </a:tr>
              <a:tr h="357719">
                <a:tc>
                  <a:txBody>
                    <a:bodyPr/>
                    <a:lstStyle/>
                    <a:p>
                      <a:r>
                        <a:rPr lang="en-US" dirty="0"/>
                        <a:t>FPR</a:t>
                      </a:r>
                    </a:p>
                  </a:txBody>
                  <a:tcPr marL="184499" marR="184499"/>
                </a:tc>
                <a:tc>
                  <a:txBody>
                    <a:bodyPr/>
                    <a:lstStyle/>
                    <a:p>
                      <a:r>
                        <a:rPr lang="en-US" dirty="0"/>
                        <a:t>0.0002502503</a:t>
                      </a:r>
                    </a:p>
                  </a:txBody>
                  <a:tcPr marL="184499" marR="184499"/>
                </a:tc>
                <a:extLst>
                  <a:ext uri="{0D108BD9-81ED-4DB2-BD59-A6C34878D82A}">
                    <a16:rowId xmlns:a16="http://schemas.microsoft.com/office/drawing/2014/main" val="4137145493"/>
                  </a:ext>
                </a:extLst>
              </a:tr>
              <a:tr h="357719">
                <a:tc>
                  <a:txBody>
                    <a:bodyPr/>
                    <a:lstStyle/>
                    <a:p>
                      <a:r>
                        <a:rPr lang="en-US" dirty="0"/>
                        <a:t>FNR</a:t>
                      </a:r>
                    </a:p>
                  </a:txBody>
                  <a:tcPr marL="184499" marR="184499"/>
                </a:tc>
                <a:tc>
                  <a:txBody>
                    <a:bodyPr/>
                    <a:lstStyle/>
                    <a:p>
                      <a:r>
                        <a:rPr lang="en-US" dirty="0"/>
                        <a:t>0</a:t>
                      </a:r>
                    </a:p>
                  </a:txBody>
                  <a:tcPr marL="184499" marR="184499"/>
                </a:tc>
                <a:extLst>
                  <a:ext uri="{0D108BD9-81ED-4DB2-BD59-A6C34878D82A}">
                    <a16:rowId xmlns:a16="http://schemas.microsoft.com/office/drawing/2014/main" val="2138618238"/>
                  </a:ext>
                </a:extLst>
              </a:tr>
              <a:tr h="357719">
                <a:tc>
                  <a:txBody>
                    <a:bodyPr/>
                    <a:lstStyle/>
                    <a:p>
                      <a:r>
                        <a:rPr lang="en-US" dirty="0"/>
                        <a:t>Precision</a:t>
                      </a:r>
                    </a:p>
                  </a:txBody>
                  <a:tcPr marL="184499" marR="184499"/>
                </a:tc>
                <a:tc>
                  <a:txBody>
                    <a:bodyPr/>
                    <a:lstStyle/>
                    <a:p>
                      <a:r>
                        <a:rPr lang="en-US" dirty="0"/>
                        <a:t>0.8</a:t>
                      </a:r>
                    </a:p>
                  </a:txBody>
                  <a:tcPr marL="184499" marR="184499"/>
                </a:tc>
                <a:extLst>
                  <a:ext uri="{0D108BD9-81ED-4DB2-BD59-A6C34878D82A}">
                    <a16:rowId xmlns:a16="http://schemas.microsoft.com/office/drawing/2014/main" val="3641887896"/>
                  </a:ext>
                </a:extLst>
              </a:tr>
              <a:tr h="357719">
                <a:tc>
                  <a:txBody>
                    <a:bodyPr/>
                    <a:lstStyle/>
                    <a:p>
                      <a:r>
                        <a:rPr lang="en-US" dirty="0"/>
                        <a:t>F1_Score</a:t>
                      </a:r>
                    </a:p>
                  </a:txBody>
                  <a:tcPr marL="184499" marR="184499"/>
                </a:tc>
                <a:tc>
                  <a:txBody>
                    <a:bodyPr/>
                    <a:lstStyle/>
                    <a:p>
                      <a:r>
                        <a:rPr lang="en-US" dirty="0"/>
                        <a:t>0.8888889</a:t>
                      </a:r>
                    </a:p>
                  </a:txBody>
                  <a:tcPr marL="184499" marR="184499"/>
                </a:tc>
                <a:extLst>
                  <a:ext uri="{0D108BD9-81ED-4DB2-BD59-A6C34878D82A}">
                    <a16:rowId xmlns:a16="http://schemas.microsoft.com/office/drawing/2014/main" val="3485832162"/>
                  </a:ext>
                </a:extLst>
              </a:tr>
            </a:tbl>
          </a:graphicData>
        </a:graphic>
      </p:graphicFrame>
    </p:spTree>
    <p:extLst>
      <p:ext uri="{BB962C8B-B14F-4D97-AF65-F5344CB8AC3E}">
        <p14:creationId xmlns:p14="http://schemas.microsoft.com/office/powerpoint/2010/main" val="125784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70BC4-793A-496B-8D9B-D7B3343F3C36}"/>
              </a:ext>
            </a:extLst>
          </p:cNvPr>
          <p:cNvSpPr>
            <a:spLocks noGrp="1"/>
          </p:cNvSpPr>
          <p:nvPr>
            <p:ph type="title"/>
          </p:nvPr>
        </p:nvSpPr>
        <p:spPr>
          <a:xfrm>
            <a:off x="1451579" y="1410126"/>
            <a:ext cx="4325112" cy="1049235"/>
          </a:xfrm>
        </p:spPr>
        <p:txBody>
          <a:bodyPr>
            <a:normAutofit/>
          </a:bodyPr>
          <a:lstStyle/>
          <a:p>
            <a:r>
              <a:rPr lang="en-US" sz="2800" dirty="0"/>
              <a:t>Naïve Bayes </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ontent Placeholder 8">
            <a:extLst>
              <a:ext uri="{FF2B5EF4-FFF2-40B4-BE49-F238E27FC236}">
                <a16:creationId xmlns:a16="http://schemas.microsoft.com/office/drawing/2014/main" id="{71F475BC-FCF5-E90A-E355-19D5D864B451}"/>
              </a:ext>
            </a:extLst>
          </p:cNvPr>
          <p:cNvSpPr>
            <a:spLocks noGrp="1"/>
          </p:cNvSpPr>
          <p:nvPr>
            <p:ph idx="1"/>
          </p:nvPr>
        </p:nvSpPr>
        <p:spPr>
          <a:xfrm>
            <a:off x="325120" y="2015731"/>
            <a:ext cx="5770879" cy="4710187"/>
          </a:xfrm>
        </p:spPr>
        <p:txBody>
          <a:bodyPr>
            <a:normAutofit fontScale="92500" lnSpcReduction="10000"/>
          </a:bodyPr>
          <a:lstStyle/>
          <a:p>
            <a:pPr algn="just"/>
            <a:r>
              <a:rPr lang="en-US" b="0" i="0" dirty="0">
                <a:solidFill>
                  <a:srgbClr val="292929"/>
                </a:solidFill>
                <a:effectLst/>
                <a:latin typeface="Gill Sans MT (Body)"/>
              </a:rPr>
              <a:t>It was used for fast and easy implementation.</a:t>
            </a:r>
          </a:p>
          <a:p>
            <a:pPr algn="just"/>
            <a:r>
              <a:rPr lang="en-US" dirty="0">
                <a:solidFill>
                  <a:srgbClr val="292929"/>
                </a:solidFill>
                <a:latin typeface="Gill Sans MT (Body)"/>
              </a:rPr>
              <a:t>Here the</a:t>
            </a:r>
            <a:r>
              <a:rPr lang="en-US" b="0" i="0" dirty="0">
                <a:solidFill>
                  <a:srgbClr val="292929"/>
                </a:solidFill>
                <a:effectLst/>
                <a:latin typeface="Gill Sans MT (Body)"/>
              </a:rPr>
              <a:t> biggest disadvantage is that the requirement of predictors to be independent.</a:t>
            </a:r>
            <a:r>
              <a:rPr lang="en-US" dirty="0">
                <a:solidFill>
                  <a:srgbClr val="292929"/>
                </a:solidFill>
                <a:latin typeface="Gill Sans MT (Body)"/>
              </a:rPr>
              <a:t> </a:t>
            </a:r>
            <a:endParaRPr lang="en-US" b="0" i="0" dirty="0">
              <a:solidFill>
                <a:srgbClr val="292929"/>
              </a:solidFill>
              <a:effectLst/>
              <a:latin typeface="Gill Sans MT (Body)"/>
            </a:endParaRPr>
          </a:p>
          <a:p>
            <a:pPr algn="just"/>
            <a:r>
              <a:rPr lang="en-US" b="0" i="0" dirty="0">
                <a:solidFill>
                  <a:srgbClr val="292929"/>
                </a:solidFill>
                <a:effectLst/>
                <a:latin typeface="Gill Sans MT (Body)"/>
              </a:rPr>
              <a:t>In most of the actual scenarios, the predictors are dependent, this hinders the performance of the classifier.</a:t>
            </a:r>
          </a:p>
          <a:p>
            <a:pPr marL="285750" indent="-285750" algn="just">
              <a:buFont typeface="Arial" panose="020B0604020202020204" pitchFamily="34" charset="0"/>
              <a:buChar char="•"/>
            </a:pPr>
            <a:r>
              <a:rPr lang="en-US" dirty="0"/>
              <a:t>This approach is commonly used in text categorization and when dealing with problems that have several classes.</a:t>
            </a:r>
          </a:p>
          <a:p>
            <a:pPr marL="285750" indent="-285750" algn="just">
              <a:buFont typeface="Arial" panose="020B0604020202020204" pitchFamily="34" charset="0"/>
              <a:buChar char="•"/>
            </a:pPr>
            <a:r>
              <a:rPr lang="en-US" dirty="0"/>
              <a:t>To determine the model's performance, we utilized a Naive Bayes classifier and performed a confusion matrix. </a:t>
            </a:r>
          </a:p>
          <a:p>
            <a:endParaRPr lang="en-US" dirty="0">
              <a:latin typeface="Gill Sans MT (Body)"/>
            </a:endParaRPr>
          </a:p>
        </p:txBody>
      </p:sp>
      <p:graphicFrame>
        <p:nvGraphicFramePr>
          <p:cNvPr id="8" name="Table 4">
            <a:extLst>
              <a:ext uri="{FF2B5EF4-FFF2-40B4-BE49-F238E27FC236}">
                <a16:creationId xmlns:a16="http://schemas.microsoft.com/office/drawing/2014/main" id="{5230015F-1EF5-456E-9D1A-2F96F70B14D3}"/>
              </a:ext>
            </a:extLst>
          </p:cNvPr>
          <p:cNvGraphicFramePr>
            <a:graphicFrameLocks/>
          </p:cNvGraphicFramePr>
          <p:nvPr>
            <p:extLst>
              <p:ext uri="{D42A27DB-BD31-4B8C-83A1-F6EECF244321}">
                <p14:modId xmlns:p14="http://schemas.microsoft.com/office/powerpoint/2010/main" val="2635277326"/>
              </p:ext>
            </p:extLst>
          </p:nvPr>
        </p:nvGraphicFramePr>
        <p:xfrm>
          <a:off x="6445468" y="2065867"/>
          <a:ext cx="5347138" cy="2560320"/>
        </p:xfrm>
        <a:graphic>
          <a:graphicData uri="http://schemas.openxmlformats.org/drawingml/2006/table">
            <a:tbl>
              <a:tblPr bandRow="1">
                <a:tableStyleId>{5C22544A-7EE6-4342-B048-85BDC9FD1C3A}</a:tableStyleId>
              </a:tblPr>
              <a:tblGrid>
                <a:gridCol w="2673569">
                  <a:extLst>
                    <a:ext uri="{9D8B030D-6E8A-4147-A177-3AD203B41FA5}">
                      <a16:colId xmlns:a16="http://schemas.microsoft.com/office/drawing/2014/main" val="644664327"/>
                    </a:ext>
                  </a:extLst>
                </a:gridCol>
                <a:gridCol w="2673569">
                  <a:extLst>
                    <a:ext uri="{9D8B030D-6E8A-4147-A177-3AD203B41FA5}">
                      <a16:colId xmlns:a16="http://schemas.microsoft.com/office/drawing/2014/main" val="216683090"/>
                    </a:ext>
                  </a:extLst>
                </a:gridCol>
              </a:tblGrid>
              <a:tr h="357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tc>
                <a:tc>
                  <a:txBody>
                    <a:bodyPr/>
                    <a:lstStyle/>
                    <a:p>
                      <a:r>
                        <a:rPr lang="en-US" dirty="0"/>
                        <a:t>0.977</a:t>
                      </a:r>
                    </a:p>
                  </a:txBody>
                  <a:tcPr marL="184499" marR="184499"/>
                </a:tc>
                <a:extLst>
                  <a:ext uri="{0D108BD9-81ED-4DB2-BD59-A6C34878D82A}">
                    <a16:rowId xmlns:a16="http://schemas.microsoft.com/office/drawing/2014/main" val="483348034"/>
                  </a:ext>
                </a:extLst>
              </a:tr>
              <a:tr h="357719">
                <a:tc>
                  <a:txBody>
                    <a:bodyPr/>
                    <a:lstStyle/>
                    <a:p>
                      <a:r>
                        <a:rPr lang="en-US" dirty="0"/>
                        <a:t>Sensitivity</a:t>
                      </a:r>
                    </a:p>
                  </a:txBody>
                  <a:tcPr marL="184499" marR="184499"/>
                </a:tc>
                <a:tc>
                  <a:txBody>
                    <a:bodyPr/>
                    <a:lstStyle/>
                    <a:p>
                      <a:r>
                        <a:rPr lang="en-US" dirty="0"/>
                        <a:t>1</a:t>
                      </a:r>
                    </a:p>
                  </a:txBody>
                  <a:tcPr marL="184499" marR="184499"/>
                </a:tc>
                <a:extLst>
                  <a:ext uri="{0D108BD9-81ED-4DB2-BD59-A6C34878D82A}">
                    <a16:rowId xmlns:a16="http://schemas.microsoft.com/office/drawing/2014/main" val="3976242637"/>
                  </a:ext>
                </a:extLst>
              </a:tr>
              <a:tr h="357719">
                <a:tc>
                  <a:txBody>
                    <a:bodyPr/>
                    <a:lstStyle/>
                    <a:p>
                      <a:r>
                        <a:rPr lang="en-US" dirty="0"/>
                        <a:t>Specificity</a:t>
                      </a:r>
                    </a:p>
                  </a:txBody>
                  <a:tcPr marL="184499" marR="184499"/>
                </a:tc>
                <a:tc>
                  <a:txBody>
                    <a:bodyPr/>
                    <a:lstStyle/>
                    <a:p>
                      <a:r>
                        <a:rPr lang="en-US" dirty="0"/>
                        <a:t>0.976977</a:t>
                      </a:r>
                    </a:p>
                  </a:txBody>
                  <a:tcPr marL="184499" marR="184499"/>
                </a:tc>
                <a:extLst>
                  <a:ext uri="{0D108BD9-81ED-4DB2-BD59-A6C34878D82A}">
                    <a16:rowId xmlns:a16="http://schemas.microsoft.com/office/drawing/2014/main" val="3274221891"/>
                  </a:ext>
                </a:extLst>
              </a:tr>
              <a:tr h="357719">
                <a:tc>
                  <a:txBody>
                    <a:bodyPr/>
                    <a:lstStyle/>
                    <a:p>
                      <a:r>
                        <a:rPr lang="en-US" dirty="0"/>
                        <a:t>FPR</a:t>
                      </a:r>
                    </a:p>
                  </a:txBody>
                  <a:tcPr marL="184499" marR="184499"/>
                </a:tc>
                <a:tc>
                  <a:txBody>
                    <a:bodyPr/>
                    <a:lstStyle/>
                    <a:p>
                      <a:r>
                        <a:rPr lang="en-US" dirty="0"/>
                        <a:t>0.02302302</a:t>
                      </a:r>
                    </a:p>
                  </a:txBody>
                  <a:tcPr marL="184499" marR="184499"/>
                </a:tc>
                <a:extLst>
                  <a:ext uri="{0D108BD9-81ED-4DB2-BD59-A6C34878D82A}">
                    <a16:rowId xmlns:a16="http://schemas.microsoft.com/office/drawing/2014/main" val="4137145493"/>
                  </a:ext>
                </a:extLst>
              </a:tr>
              <a:tr h="357719">
                <a:tc>
                  <a:txBody>
                    <a:bodyPr/>
                    <a:lstStyle/>
                    <a:p>
                      <a:r>
                        <a:rPr lang="en-US" dirty="0"/>
                        <a:t>FNR</a:t>
                      </a:r>
                    </a:p>
                  </a:txBody>
                  <a:tcPr marL="184499" marR="184499"/>
                </a:tc>
                <a:tc>
                  <a:txBody>
                    <a:bodyPr/>
                    <a:lstStyle/>
                    <a:p>
                      <a:r>
                        <a:rPr lang="en-US" dirty="0"/>
                        <a:t>0</a:t>
                      </a:r>
                    </a:p>
                  </a:txBody>
                  <a:tcPr marL="184499" marR="184499"/>
                </a:tc>
                <a:extLst>
                  <a:ext uri="{0D108BD9-81ED-4DB2-BD59-A6C34878D82A}">
                    <a16:rowId xmlns:a16="http://schemas.microsoft.com/office/drawing/2014/main" val="2138618238"/>
                  </a:ext>
                </a:extLst>
              </a:tr>
              <a:tr h="357719">
                <a:tc>
                  <a:txBody>
                    <a:bodyPr/>
                    <a:lstStyle/>
                    <a:p>
                      <a:r>
                        <a:rPr lang="en-US" dirty="0"/>
                        <a:t>Precision</a:t>
                      </a:r>
                    </a:p>
                  </a:txBody>
                  <a:tcPr marL="184499" marR="184499"/>
                </a:tc>
                <a:tc>
                  <a:txBody>
                    <a:bodyPr/>
                    <a:lstStyle/>
                    <a:p>
                      <a:r>
                        <a:rPr lang="en-US" dirty="0"/>
                        <a:t>0.04166667</a:t>
                      </a:r>
                    </a:p>
                  </a:txBody>
                  <a:tcPr marL="184499" marR="184499"/>
                </a:tc>
                <a:extLst>
                  <a:ext uri="{0D108BD9-81ED-4DB2-BD59-A6C34878D82A}">
                    <a16:rowId xmlns:a16="http://schemas.microsoft.com/office/drawing/2014/main" val="3641887896"/>
                  </a:ext>
                </a:extLst>
              </a:tr>
              <a:tr h="357719">
                <a:tc>
                  <a:txBody>
                    <a:bodyPr/>
                    <a:lstStyle/>
                    <a:p>
                      <a:r>
                        <a:rPr lang="en-US" dirty="0"/>
                        <a:t>F1_Score</a:t>
                      </a:r>
                    </a:p>
                  </a:txBody>
                  <a:tcPr marL="184499" marR="184499"/>
                </a:tc>
                <a:tc>
                  <a:txBody>
                    <a:bodyPr/>
                    <a:lstStyle/>
                    <a:p>
                      <a:r>
                        <a:rPr lang="en-US" dirty="0"/>
                        <a:t>0.08</a:t>
                      </a:r>
                    </a:p>
                  </a:txBody>
                  <a:tcPr marL="184499" marR="184499"/>
                </a:tc>
                <a:extLst>
                  <a:ext uri="{0D108BD9-81ED-4DB2-BD59-A6C34878D82A}">
                    <a16:rowId xmlns:a16="http://schemas.microsoft.com/office/drawing/2014/main" val="3485832162"/>
                  </a:ext>
                </a:extLst>
              </a:tr>
            </a:tbl>
          </a:graphicData>
        </a:graphic>
      </p:graphicFrame>
    </p:spTree>
    <p:extLst>
      <p:ext uri="{BB962C8B-B14F-4D97-AF65-F5344CB8AC3E}">
        <p14:creationId xmlns:p14="http://schemas.microsoft.com/office/powerpoint/2010/main" val="32549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6B1EB-DD05-432B-B849-18490777E416}"/>
              </a:ext>
            </a:extLst>
          </p:cNvPr>
          <p:cNvSpPr>
            <a:spLocks noGrp="1"/>
          </p:cNvSpPr>
          <p:nvPr>
            <p:ph type="title"/>
          </p:nvPr>
        </p:nvSpPr>
        <p:spPr>
          <a:xfrm>
            <a:off x="1451580" y="1361440"/>
            <a:ext cx="4325112" cy="492314"/>
          </a:xfrm>
        </p:spPr>
        <p:txBody>
          <a:bodyPr>
            <a:normAutofit/>
          </a:bodyPr>
          <a:lstStyle/>
          <a:p>
            <a:r>
              <a:rPr lang="en-US" sz="2800" dirty="0"/>
              <a:t>Decision Tree </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C7230B89-A766-0675-57D1-BA0789B2751E}"/>
              </a:ext>
            </a:extLst>
          </p:cNvPr>
          <p:cNvSpPr>
            <a:spLocks noGrp="1"/>
          </p:cNvSpPr>
          <p:nvPr>
            <p:ph idx="1"/>
          </p:nvPr>
        </p:nvSpPr>
        <p:spPr>
          <a:xfrm>
            <a:off x="203201" y="2015732"/>
            <a:ext cx="5974854" cy="4634468"/>
          </a:xfrm>
        </p:spPr>
        <p:txBody>
          <a:bodyPr>
            <a:normAutofit/>
          </a:bodyPr>
          <a:lstStyle/>
          <a:p>
            <a:pPr marL="285750" indent="-285750" algn="just">
              <a:buFont typeface="Arial" panose="020B0604020202020204" pitchFamily="34" charset="0"/>
              <a:buChar char="•"/>
            </a:pPr>
            <a:r>
              <a:rPr lang="en-US" dirty="0"/>
              <a:t>For classification and regression, Decision Trees (DTs) are a non-parametric supervised learning method.</a:t>
            </a:r>
          </a:p>
          <a:p>
            <a:pPr marL="285750" indent="-285750" algn="just">
              <a:buFont typeface="Arial" panose="020B0604020202020204" pitchFamily="34" charset="0"/>
              <a:buChar char="•"/>
            </a:pPr>
            <a:r>
              <a:rPr lang="en-US" dirty="0"/>
              <a:t>To partition the tree according to the chosen variable, we utilize INFORMATION GAIN, and to measure impurity, we use GINI INDEX and Entropy. </a:t>
            </a:r>
          </a:p>
          <a:p>
            <a:pPr marL="285750" indent="-285750" algn="just">
              <a:buFont typeface="Arial" panose="020B0604020202020204" pitchFamily="34" charset="0"/>
              <a:buChar char="•"/>
            </a:pPr>
            <a:r>
              <a:rPr lang="en-US" dirty="0"/>
              <a:t>Furthermore, we can undertake parameter adjustment and cross-validation to avoid overfitting. </a:t>
            </a:r>
          </a:p>
          <a:p>
            <a:pPr marL="285750" indent="-285750" algn="just">
              <a:buFont typeface="Arial" panose="020B0604020202020204" pitchFamily="34" charset="0"/>
              <a:buChar char="•"/>
            </a:pPr>
            <a:r>
              <a:rPr lang="en-US" dirty="0"/>
              <a:t>This is the result obtained after running the algorithm.</a:t>
            </a:r>
          </a:p>
          <a:p>
            <a:endParaRPr lang="en-US" dirty="0"/>
          </a:p>
          <a:p>
            <a:endParaRPr lang="en-US" dirty="0"/>
          </a:p>
        </p:txBody>
      </p:sp>
      <p:graphicFrame>
        <p:nvGraphicFramePr>
          <p:cNvPr id="8" name="Table 4">
            <a:extLst>
              <a:ext uri="{FF2B5EF4-FFF2-40B4-BE49-F238E27FC236}">
                <a16:creationId xmlns:a16="http://schemas.microsoft.com/office/drawing/2014/main" id="{EBF0B8B0-EC2B-4485-9DB0-1E7DF694341E}"/>
              </a:ext>
            </a:extLst>
          </p:cNvPr>
          <p:cNvGraphicFramePr>
            <a:graphicFrameLocks/>
          </p:cNvGraphicFramePr>
          <p:nvPr>
            <p:extLst>
              <p:ext uri="{D42A27DB-BD31-4B8C-83A1-F6EECF244321}">
                <p14:modId xmlns:p14="http://schemas.microsoft.com/office/powerpoint/2010/main" val="544499396"/>
              </p:ext>
            </p:extLst>
          </p:nvPr>
        </p:nvGraphicFramePr>
        <p:xfrm>
          <a:off x="6316821" y="316001"/>
          <a:ext cx="5671977" cy="2590800"/>
        </p:xfrm>
        <a:graphic>
          <a:graphicData uri="http://schemas.openxmlformats.org/drawingml/2006/table">
            <a:tbl>
              <a:tblPr bandRow="1">
                <a:tableStyleId>{5C22544A-7EE6-4342-B048-85BDC9FD1C3A}</a:tableStyleId>
              </a:tblPr>
              <a:tblGrid>
                <a:gridCol w="2863888">
                  <a:extLst>
                    <a:ext uri="{9D8B030D-6E8A-4147-A177-3AD203B41FA5}">
                      <a16:colId xmlns:a16="http://schemas.microsoft.com/office/drawing/2014/main" val="2452399136"/>
                    </a:ext>
                  </a:extLst>
                </a:gridCol>
                <a:gridCol w="2808089">
                  <a:extLst>
                    <a:ext uri="{9D8B030D-6E8A-4147-A177-3AD203B41FA5}">
                      <a16:colId xmlns:a16="http://schemas.microsoft.com/office/drawing/2014/main" val="3877422968"/>
                    </a:ext>
                  </a:extLst>
                </a:gridCol>
              </a:tblGrid>
              <a:tr h="183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tc>
                <a:tc>
                  <a:txBody>
                    <a:bodyPr/>
                    <a:lstStyle/>
                    <a:p>
                      <a:r>
                        <a:rPr lang="en-US" dirty="0"/>
                        <a:t>0.9995</a:t>
                      </a:r>
                    </a:p>
                  </a:txBody>
                  <a:tcPr marL="184499" marR="184499"/>
                </a:tc>
                <a:extLst>
                  <a:ext uri="{0D108BD9-81ED-4DB2-BD59-A6C34878D82A}">
                    <a16:rowId xmlns:a16="http://schemas.microsoft.com/office/drawing/2014/main" val="1960830877"/>
                  </a:ext>
                </a:extLst>
              </a:tr>
              <a:tr h="370840">
                <a:tc>
                  <a:txBody>
                    <a:bodyPr/>
                    <a:lstStyle/>
                    <a:p>
                      <a:r>
                        <a:rPr lang="en-US" dirty="0"/>
                        <a:t>Sensitivity</a:t>
                      </a:r>
                    </a:p>
                  </a:txBody>
                  <a:tcPr marL="184499" marR="184499"/>
                </a:tc>
                <a:tc>
                  <a:txBody>
                    <a:bodyPr/>
                    <a:lstStyle/>
                    <a:p>
                      <a:r>
                        <a:rPr lang="en-US" dirty="0"/>
                        <a:t>0.8148148</a:t>
                      </a:r>
                    </a:p>
                  </a:txBody>
                  <a:tcPr marL="184499" marR="184499"/>
                </a:tc>
                <a:extLst>
                  <a:ext uri="{0D108BD9-81ED-4DB2-BD59-A6C34878D82A}">
                    <a16:rowId xmlns:a16="http://schemas.microsoft.com/office/drawing/2014/main" val="2189921224"/>
                  </a:ext>
                </a:extLst>
              </a:tr>
              <a:tr h="370840">
                <a:tc>
                  <a:txBody>
                    <a:bodyPr/>
                    <a:lstStyle/>
                    <a:p>
                      <a:r>
                        <a:rPr lang="en-US" dirty="0"/>
                        <a:t>Specificity</a:t>
                      </a:r>
                    </a:p>
                  </a:txBody>
                  <a:tcPr marL="184499" marR="184499"/>
                </a:tc>
                <a:tc>
                  <a:txBody>
                    <a:bodyPr/>
                    <a:lstStyle/>
                    <a:p>
                      <a:r>
                        <a:rPr lang="en-US" dirty="0"/>
                        <a:t>0.9998122</a:t>
                      </a:r>
                    </a:p>
                  </a:txBody>
                  <a:tcPr marL="184499" marR="184499"/>
                </a:tc>
                <a:extLst>
                  <a:ext uri="{0D108BD9-81ED-4DB2-BD59-A6C34878D82A}">
                    <a16:rowId xmlns:a16="http://schemas.microsoft.com/office/drawing/2014/main" val="1651103771"/>
                  </a:ext>
                </a:extLst>
              </a:tr>
              <a:tr h="370840">
                <a:tc>
                  <a:txBody>
                    <a:bodyPr/>
                    <a:lstStyle/>
                    <a:p>
                      <a:r>
                        <a:rPr lang="en-US" dirty="0"/>
                        <a:t>FPR</a:t>
                      </a:r>
                    </a:p>
                  </a:txBody>
                  <a:tcPr marL="184499" marR="1844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0.0001878169</a:t>
                      </a:r>
                    </a:p>
                  </a:txBody>
                  <a:tcPr marL="184499" marR="184499"/>
                </a:tc>
                <a:extLst>
                  <a:ext uri="{0D108BD9-81ED-4DB2-BD59-A6C34878D82A}">
                    <a16:rowId xmlns:a16="http://schemas.microsoft.com/office/drawing/2014/main" val="1799649512"/>
                  </a:ext>
                </a:extLst>
              </a:tr>
              <a:tr h="370840">
                <a:tc>
                  <a:txBody>
                    <a:bodyPr/>
                    <a:lstStyle/>
                    <a:p>
                      <a:r>
                        <a:rPr lang="en-US" dirty="0"/>
                        <a:t>FNR</a:t>
                      </a:r>
                    </a:p>
                  </a:txBody>
                  <a:tcPr marL="184499" marR="184499"/>
                </a:tc>
                <a:tc>
                  <a:txBody>
                    <a:bodyPr/>
                    <a:lstStyle/>
                    <a:p>
                      <a:r>
                        <a:rPr lang="en-US" dirty="0"/>
                        <a:t>0.1851852</a:t>
                      </a:r>
                    </a:p>
                  </a:txBody>
                  <a:tcPr marL="184499" marR="184499"/>
                </a:tc>
                <a:extLst>
                  <a:ext uri="{0D108BD9-81ED-4DB2-BD59-A6C34878D82A}">
                    <a16:rowId xmlns:a16="http://schemas.microsoft.com/office/drawing/2014/main" val="2530632928"/>
                  </a:ext>
                </a:extLst>
              </a:tr>
              <a:tr h="370840">
                <a:tc>
                  <a:txBody>
                    <a:bodyPr/>
                    <a:lstStyle/>
                    <a:p>
                      <a:r>
                        <a:rPr lang="en-US" dirty="0"/>
                        <a:t>Precision</a:t>
                      </a:r>
                    </a:p>
                  </a:txBody>
                  <a:tcPr marL="184499" marR="184499"/>
                </a:tc>
                <a:tc>
                  <a:txBody>
                    <a:bodyPr/>
                    <a:lstStyle/>
                    <a:p>
                      <a:r>
                        <a:rPr lang="en-US" dirty="0"/>
                        <a:t>0.88</a:t>
                      </a:r>
                    </a:p>
                  </a:txBody>
                  <a:tcPr marL="184499" marR="184499"/>
                </a:tc>
                <a:extLst>
                  <a:ext uri="{0D108BD9-81ED-4DB2-BD59-A6C34878D82A}">
                    <a16:rowId xmlns:a16="http://schemas.microsoft.com/office/drawing/2014/main" val="1979757739"/>
                  </a:ext>
                </a:extLst>
              </a:tr>
              <a:tr h="370840">
                <a:tc>
                  <a:txBody>
                    <a:bodyPr/>
                    <a:lstStyle/>
                    <a:p>
                      <a:r>
                        <a:rPr lang="en-US" dirty="0"/>
                        <a:t>F1_Score</a:t>
                      </a:r>
                    </a:p>
                  </a:txBody>
                  <a:tcPr marL="184499" marR="184499"/>
                </a:tc>
                <a:tc>
                  <a:txBody>
                    <a:bodyPr/>
                    <a:lstStyle/>
                    <a:p>
                      <a:r>
                        <a:rPr lang="en-US" dirty="0"/>
                        <a:t>0.8461538</a:t>
                      </a:r>
                    </a:p>
                  </a:txBody>
                  <a:tcPr marL="184499" marR="184499"/>
                </a:tc>
                <a:extLst>
                  <a:ext uri="{0D108BD9-81ED-4DB2-BD59-A6C34878D82A}">
                    <a16:rowId xmlns:a16="http://schemas.microsoft.com/office/drawing/2014/main" val="3220659057"/>
                  </a:ext>
                </a:extLst>
              </a:tr>
            </a:tbl>
          </a:graphicData>
        </a:graphic>
      </p:graphicFrame>
      <p:pic>
        <p:nvPicPr>
          <p:cNvPr id="4" name="Picture 3">
            <a:extLst>
              <a:ext uri="{FF2B5EF4-FFF2-40B4-BE49-F238E27FC236}">
                <a16:creationId xmlns:a16="http://schemas.microsoft.com/office/drawing/2014/main" id="{F331BA12-1F33-15B9-E6A6-06E40983AEF8}"/>
              </a:ext>
            </a:extLst>
          </p:cNvPr>
          <p:cNvPicPr>
            <a:picLocks noChangeAspect="1"/>
          </p:cNvPicPr>
          <p:nvPr/>
        </p:nvPicPr>
        <p:blipFill>
          <a:blip r:embed="rId2"/>
          <a:stretch>
            <a:fillRect/>
          </a:stretch>
        </p:blipFill>
        <p:spPr>
          <a:xfrm>
            <a:off x="6316821" y="3222803"/>
            <a:ext cx="5671978" cy="3319196"/>
          </a:xfrm>
          <a:prstGeom prst="rect">
            <a:avLst/>
          </a:prstGeom>
        </p:spPr>
      </p:pic>
    </p:spTree>
    <p:extLst>
      <p:ext uri="{BB962C8B-B14F-4D97-AF65-F5344CB8AC3E}">
        <p14:creationId xmlns:p14="http://schemas.microsoft.com/office/powerpoint/2010/main" val="287911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DA9D-C74F-4B82-97CA-E9F130D30AFE}"/>
              </a:ext>
            </a:extLst>
          </p:cNvPr>
          <p:cNvSpPr>
            <a:spLocks noGrp="1"/>
          </p:cNvSpPr>
          <p:nvPr>
            <p:ph type="title"/>
          </p:nvPr>
        </p:nvSpPr>
        <p:spPr/>
        <p:txBody>
          <a:bodyPr/>
          <a:lstStyle/>
          <a:p>
            <a:r>
              <a:rPr lang="en-US" dirty="0"/>
              <a:t>Contents</a:t>
            </a:r>
          </a:p>
        </p:txBody>
      </p:sp>
      <p:graphicFrame>
        <p:nvGraphicFramePr>
          <p:cNvPr id="5" name="Content Placeholder 2">
            <a:extLst>
              <a:ext uri="{FF2B5EF4-FFF2-40B4-BE49-F238E27FC236}">
                <a16:creationId xmlns:a16="http://schemas.microsoft.com/office/drawing/2014/main" id="{51FD61C0-9222-9479-F8B7-6DB2A995B191}"/>
              </a:ext>
            </a:extLst>
          </p:cNvPr>
          <p:cNvGraphicFramePr>
            <a:graphicFrameLocks noGrp="1"/>
          </p:cNvGraphicFramePr>
          <p:nvPr>
            <p:ph idx="1"/>
            <p:extLst>
              <p:ext uri="{D42A27DB-BD31-4B8C-83A1-F6EECF244321}">
                <p14:modId xmlns:p14="http://schemas.microsoft.com/office/powerpoint/2010/main" val="181696195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060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8EE6-E76F-4C36-A138-12D73667E5FD}"/>
              </a:ext>
            </a:extLst>
          </p:cNvPr>
          <p:cNvSpPr>
            <a:spLocks noGrp="1"/>
          </p:cNvSpPr>
          <p:nvPr>
            <p:ph type="title"/>
          </p:nvPr>
        </p:nvSpPr>
        <p:spPr>
          <a:xfrm>
            <a:off x="1451579" y="1137920"/>
            <a:ext cx="9603275" cy="715834"/>
          </a:xfrm>
        </p:spPr>
        <p:txBody>
          <a:bodyPr/>
          <a:lstStyle/>
          <a:p>
            <a:r>
              <a:rPr lang="en-US" dirty="0">
                <a:solidFill>
                  <a:srgbClr val="242424"/>
                </a:solidFill>
                <a:latin typeface="-apple-system"/>
              </a:rPr>
              <a:t>Modelling using UNDER</a:t>
            </a:r>
            <a:r>
              <a:rPr lang="en-US" b="0" i="0" dirty="0">
                <a:solidFill>
                  <a:srgbClr val="242424"/>
                </a:solidFill>
                <a:effectLst/>
                <a:latin typeface="-apple-system"/>
              </a:rPr>
              <a:t>-sampling</a:t>
            </a:r>
            <a:endParaRPr lang="en-IN" dirty="0"/>
          </a:p>
        </p:txBody>
      </p:sp>
      <p:sp>
        <p:nvSpPr>
          <p:cNvPr id="4" name="Content Placeholder 3">
            <a:extLst>
              <a:ext uri="{FF2B5EF4-FFF2-40B4-BE49-F238E27FC236}">
                <a16:creationId xmlns:a16="http://schemas.microsoft.com/office/drawing/2014/main" id="{23B5E8FC-D14E-A050-7454-2FDF3AE3821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B4A2AEA-7C8F-274C-28DC-77C5A98C7EC3}"/>
              </a:ext>
            </a:extLst>
          </p:cNvPr>
          <p:cNvPicPr>
            <a:picLocks noChangeAspect="1"/>
          </p:cNvPicPr>
          <p:nvPr/>
        </p:nvPicPr>
        <p:blipFill>
          <a:blip r:embed="rId2"/>
          <a:stretch>
            <a:fillRect/>
          </a:stretch>
        </p:blipFill>
        <p:spPr>
          <a:xfrm>
            <a:off x="1451579" y="2015733"/>
            <a:ext cx="9603276" cy="3826268"/>
          </a:xfrm>
          <a:prstGeom prst="rect">
            <a:avLst/>
          </a:prstGeom>
        </p:spPr>
      </p:pic>
    </p:spTree>
    <p:extLst>
      <p:ext uri="{BB962C8B-B14F-4D97-AF65-F5344CB8AC3E}">
        <p14:creationId xmlns:p14="http://schemas.microsoft.com/office/powerpoint/2010/main" val="46795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F051-6DAE-4307-BE41-5F6D19F18A55}"/>
              </a:ext>
            </a:extLst>
          </p:cNvPr>
          <p:cNvSpPr>
            <a:spLocks noGrp="1"/>
          </p:cNvSpPr>
          <p:nvPr>
            <p:ph type="title"/>
          </p:nvPr>
        </p:nvSpPr>
        <p:spPr>
          <a:xfrm>
            <a:off x="1451580" y="1289890"/>
            <a:ext cx="4176511" cy="563865"/>
          </a:xfrm>
        </p:spPr>
        <p:txBody>
          <a:bodyPr>
            <a:normAutofit/>
          </a:bodyPr>
          <a:lstStyle/>
          <a:p>
            <a:r>
              <a:rPr lang="en-US" sz="2800" dirty="0"/>
              <a:t>Logistic Regression</a:t>
            </a:r>
          </a:p>
        </p:txBody>
      </p:sp>
      <p:sp>
        <p:nvSpPr>
          <p:cNvPr id="10" name="Content Placeholder 9">
            <a:extLst>
              <a:ext uri="{FF2B5EF4-FFF2-40B4-BE49-F238E27FC236}">
                <a16:creationId xmlns:a16="http://schemas.microsoft.com/office/drawing/2014/main" id="{926F253B-22A2-4A7D-5375-251EF7C90DBF}"/>
              </a:ext>
            </a:extLst>
          </p:cNvPr>
          <p:cNvSpPr>
            <a:spLocks noGrp="1"/>
          </p:cNvSpPr>
          <p:nvPr>
            <p:ph idx="1"/>
          </p:nvPr>
        </p:nvSpPr>
        <p:spPr>
          <a:xfrm>
            <a:off x="873760" y="1946281"/>
            <a:ext cx="5222240" cy="3956679"/>
          </a:xfrm>
        </p:spPr>
        <p:txBody>
          <a:bodyPr>
            <a:normAutofit lnSpcReduction="10000"/>
          </a:bodyPr>
          <a:lstStyle/>
          <a:p>
            <a:pPr marL="285750" indent="-285750" algn="just">
              <a:buFont typeface="Arial" panose="020B0604020202020204" pitchFamily="34" charset="0"/>
              <a:buChar char="•"/>
            </a:pPr>
            <a:r>
              <a:rPr lang="en-US" dirty="0"/>
              <a:t>We divided the data into train and test groups and cleaned it up by determining if the characteristics were categorical or factored.</a:t>
            </a:r>
          </a:p>
          <a:p>
            <a:pPr marL="285750" indent="-285750" algn="just">
              <a:buFont typeface="Arial" panose="020B0604020202020204" pitchFamily="34" charset="0"/>
              <a:buChar char="•"/>
            </a:pPr>
            <a:r>
              <a:rPr lang="en-US" dirty="0"/>
              <a:t> Made sure that all the independent variables are categorical, and our dependent variable is binary, meaning it can only be one of two values: 0 or 1. </a:t>
            </a:r>
          </a:p>
          <a:p>
            <a:pPr marL="285750" indent="-285750" algn="just">
              <a:buFont typeface="Arial" panose="020B0604020202020204" pitchFamily="34" charset="0"/>
              <a:buChar char="•"/>
            </a:pPr>
            <a:r>
              <a:rPr lang="en-US" dirty="0"/>
              <a:t>The logistic regression model was run using the  “logit. reg” command and the following is the outcome</a:t>
            </a:r>
          </a:p>
        </p:txBody>
      </p:sp>
      <p:graphicFrame>
        <p:nvGraphicFramePr>
          <p:cNvPr id="12" name="Table 5">
            <a:extLst>
              <a:ext uri="{FF2B5EF4-FFF2-40B4-BE49-F238E27FC236}">
                <a16:creationId xmlns:a16="http://schemas.microsoft.com/office/drawing/2014/main" id="{A4B9E533-EF5A-4B2A-B6E3-3834A7020A7D}"/>
              </a:ext>
            </a:extLst>
          </p:cNvPr>
          <p:cNvGraphicFramePr>
            <a:graphicFrameLocks/>
          </p:cNvGraphicFramePr>
          <p:nvPr>
            <p:extLst>
              <p:ext uri="{D42A27DB-BD31-4B8C-83A1-F6EECF244321}">
                <p14:modId xmlns:p14="http://schemas.microsoft.com/office/powerpoint/2010/main" val="1960156409"/>
              </p:ext>
            </p:extLst>
          </p:nvPr>
        </p:nvGraphicFramePr>
        <p:xfrm>
          <a:off x="6329679" y="2148840"/>
          <a:ext cx="4753988" cy="2560320"/>
        </p:xfrm>
        <a:graphic>
          <a:graphicData uri="http://schemas.openxmlformats.org/drawingml/2006/table">
            <a:tbl>
              <a:tblPr bandRow="1">
                <a:solidFill>
                  <a:srgbClr val="FF0000"/>
                </a:solidFill>
                <a:tableStyleId>{5C22544A-7EE6-4342-B048-85BDC9FD1C3A}</a:tableStyleId>
              </a:tblPr>
              <a:tblGrid>
                <a:gridCol w="2346961">
                  <a:extLst>
                    <a:ext uri="{9D8B030D-6E8A-4147-A177-3AD203B41FA5}">
                      <a16:colId xmlns:a16="http://schemas.microsoft.com/office/drawing/2014/main" val="4147718165"/>
                    </a:ext>
                  </a:extLst>
                </a:gridCol>
                <a:gridCol w="2407027">
                  <a:extLst>
                    <a:ext uri="{9D8B030D-6E8A-4147-A177-3AD203B41FA5}">
                      <a16:colId xmlns:a16="http://schemas.microsoft.com/office/drawing/2014/main" val="1340605115"/>
                    </a:ext>
                  </a:extLst>
                </a:gridCol>
              </a:tblGrid>
              <a:tr h="303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lnB w="12700" cmpd="sng">
                      <a:noFill/>
                    </a:lnB>
                  </a:tcPr>
                </a:tc>
                <a:tc>
                  <a:txBody>
                    <a:bodyPr/>
                    <a:lstStyle/>
                    <a:p>
                      <a:r>
                        <a:rPr lang="en-US" dirty="0"/>
                        <a:t>0.9387755</a:t>
                      </a:r>
                    </a:p>
                  </a:txBody>
                  <a:tcPr marL="184499" marR="184499"/>
                </a:tc>
                <a:extLst>
                  <a:ext uri="{0D108BD9-81ED-4DB2-BD59-A6C34878D82A}">
                    <a16:rowId xmlns:a16="http://schemas.microsoft.com/office/drawing/2014/main" val="564014659"/>
                  </a:ext>
                </a:extLst>
              </a:tr>
              <a:tr h="303832">
                <a:tc>
                  <a:txBody>
                    <a:bodyPr/>
                    <a:lstStyle/>
                    <a:p>
                      <a:r>
                        <a:rPr lang="en-US" dirty="0"/>
                        <a:t>Sensitivity</a:t>
                      </a:r>
                    </a:p>
                  </a:txBody>
                  <a:tcPr marL="184499" marR="184499">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0.8977273</a:t>
                      </a:r>
                    </a:p>
                  </a:txBody>
                  <a:tcPr marL="184499" marR="184499">
                    <a:lnL w="12700" cmpd="sng">
                      <a:noFill/>
                    </a:lnL>
                  </a:tcPr>
                </a:tc>
                <a:extLst>
                  <a:ext uri="{0D108BD9-81ED-4DB2-BD59-A6C34878D82A}">
                    <a16:rowId xmlns:a16="http://schemas.microsoft.com/office/drawing/2014/main" val="3150915829"/>
                  </a:ext>
                </a:extLst>
              </a:tr>
              <a:tr h="303832">
                <a:tc>
                  <a:txBody>
                    <a:bodyPr/>
                    <a:lstStyle/>
                    <a:p>
                      <a:r>
                        <a:rPr lang="en-US" dirty="0"/>
                        <a:t>Specificity</a:t>
                      </a:r>
                    </a:p>
                  </a:txBody>
                  <a:tcPr marL="184499" marR="184499">
                    <a:lnT w="12700" cmpd="sng">
                      <a:noFill/>
                    </a:lnT>
                  </a:tcPr>
                </a:tc>
                <a:tc>
                  <a:txBody>
                    <a:bodyPr/>
                    <a:lstStyle/>
                    <a:p>
                      <a:r>
                        <a:rPr lang="en-US" dirty="0"/>
                        <a:t>0.9722222</a:t>
                      </a:r>
                    </a:p>
                  </a:txBody>
                  <a:tcPr marL="184499" marR="184499"/>
                </a:tc>
                <a:extLst>
                  <a:ext uri="{0D108BD9-81ED-4DB2-BD59-A6C34878D82A}">
                    <a16:rowId xmlns:a16="http://schemas.microsoft.com/office/drawing/2014/main" val="3764144297"/>
                  </a:ext>
                </a:extLst>
              </a:tr>
              <a:tr h="303832">
                <a:tc>
                  <a:txBody>
                    <a:bodyPr/>
                    <a:lstStyle/>
                    <a:p>
                      <a:r>
                        <a:rPr lang="en-US" dirty="0"/>
                        <a:t>FPR</a:t>
                      </a:r>
                    </a:p>
                  </a:txBody>
                  <a:tcPr marL="184499" marR="184499"/>
                </a:tc>
                <a:tc>
                  <a:txBody>
                    <a:bodyPr/>
                    <a:lstStyle/>
                    <a:p>
                      <a:r>
                        <a:rPr lang="en-US" dirty="0"/>
                        <a:t>0.02777778</a:t>
                      </a:r>
                    </a:p>
                  </a:txBody>
                  <a:tcPr marL="184499" marR="184499"/>
                </a:tc>
                <a:extLst>
                  <a:ext uri="{0D108BD9-81ED-4DB2-BD59-A6C34878D82A}">
                    <a16:rowId xmlns:a16="http://schemas.microsoft.com/office/drawing/2014/main" val="1563329645"/>
                  </a:ext>
                </a:extLst>
              </a:tr>
              <a:tr h="303832">
                <a:tc>
                  <a:txBody>
                    <a:bodyPr/>
                    <a:lstStyle/>
                    <a:p>
                      <a:r>
                        <a:rPr lang="en-US" dirty="0"/>
                        <a:t>FNR</a:t>
                      </a:r>
                    </a:p>
                  </a:txBody>
                  <a:tcPr marL="184499" marR="184499"/>
                </a:tc>
                <a:tc>
                  <a:txBody>
                    <a:bodyPr/>
                    <a:lstStyle/>
                    <a:p>
                      <a:r>
                        <a:rPr lang="en-US" dirty="0"/>
                        <a:t>0.1022727</a:t>
                      </a:r>
                    </a:p>
                  </a:txBody>
                  <a:tcPr marL="184499" marR="184499"/>
                </a:tc>
                <a:extLst>
                  <a:ext uri="{0D108BD9-81ED-4DB2-BD59-A6C34878D82A}">
                    <a16:rowId xmlns:a16="http://schemas.microsoft.com/office/drawing/2014/main" val="570171175"/>
                  </a:ext>
                </a:extLst>
              </a:tr>
              <a:tr h="303832">
                <a:tc>
                  <a:txBody>
                    <a:bodyPr/>
                    <a:lstStyle/>
                    <a:p>
                      <a:r>
                        <a:rPr lang="en-US" dirty="0"/>
                        <a:t>Precision</a:t>
                      </a:r>
                    </a:p>
                  </a:txBody>
                  <a:tcPr marL="184499" marR="184499"/>
                </a:tc>
                <a:tc>
                  <a:txBody>
                    <a:bodyPr/>
                    <a:lstStyle/>
                    <a:p>
                      <a:r>
                        <a:rPr lang="en-US" dirty="0"/>
                        <a:t>0.9634146</a:t>
                      </a:r>
                    </a:p>
                  </a:txBody>
                  <a:tcPr marL="184499" marR="184499"/>
                </a:tc>
                <a:extLst>
                  <a:ext uri="{0D108BD9-81ED-4DB2-BD59-A6C34878D82A}">
                    <a16:rowId xmlns:a16="http://schemas.microsoft.com/office/drawing/2014/main" val="2348328056"/>
                  </a:ext>
                </a:extLst>
              </a:tr>
              <a:tr h="303832">
                <a:tc>
                  <a:txBody>
                    <a:bodyPr/>
                    <a:lstStyle/>
                    <a:p>
                      <a:r>
                        <a:rPr lang="en-US" dirty="0"/>
                        <a:t>F1_Score</a:t>
                      </a:r>
                    </a:p>
                  </a:txBody>
                  <a:tcPr marL="184499" marR="184499"/>
                </a:tc>
                <a:tc>
                  <a:txBody>
                    <a:bodyPr/>
                    <a:lstStyle/>
                    <a:p>
                      <a:r>
                        <a:rPr lang="en-US" dirty="0"/>
                        <a:t>0.9294118</a:t>
                      </a:r>
                    </a:p>
                  </a:txBody>
                  <a:tcPr marL="184499" marR="184499"/>
                </a:tc>
                <a:extLst>
                  <a:ext uri="{0D108BD9-81ED-4DB2-BD59-A6C34878D82A}">
                    <a16:rowId xmlns:a16="http://schemas.microsoft.com/office/drawing/2014/main" val="522457723"/>
                  </a:ext>
                </a:extLst>
              </a:tr>
            </a:tbl>
          </a:graphicData>
        </a:graphic>
      </p:graphicFrame>
    </p:spTree>
    <p:extLst>
      <p:ext uri="{BB962C8B-B14F-4D97-AF65-F5344CB8AC3E}">
        <p14:creationId xmlns:p14="http://schemas.microsoft.com/office/powerpoint/2010/main" val="3885003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BB07-A277-44A6-AA4A-F6288160E832}"/>
              </a:ext>
            </a:extLst>
          </p:cNvPr>
          <p:cNvSpPr>
            <a:spLocks noGrp="1"/>
          </p:cNvSpPr>
          <p:nvPr>
            <p:ph type="title"/>
          </p:nvPr>
        </p:nvSpPr>
        <p:spPr>
          <a:xfrm>
            <a:off x="1451580" y="1320800"/>
            <a:ext cx="4325112" cy="532954"/>
          </a:xfrm>
        </p:spPr>
        <p:txBody>
          <a:bodyPr>
            <a:normAutofit/>
          </a:bodyPr>
          <a:lstStyle/>
          <a:p>
            <a:r>
              <a:rPr lang="en-US" sz="2800" dirty="0"/>
              <a:t>K-Nearest Neighbors</a:t>
            </a:r>
          </a:p>
        </p:txBody>
      </p:sp>
      <p:sp>
        <p:nvSpPr>
          <p:cNvPr id="9" name="Content Placeholder 8">
            <a:extLst>
              <a:ext uri="{FF2B5EF4-FFF2-40B4-BE49-F238E27FC236}">
                <a16:creationId xmlns:a16="http://schemas.microsoft.com/office/drawing/2014/main" id="{75819917-A5C0-A3F4-3B1F-801183AE368B}"/>
              </a:ext>
            </a:extLst>
          </p:cNvPr>
          <p:cNvSpPr>
            <a:spLocks noGrp="1"/>
          </p:cNvSpPr>
          <p:nvPr>
            <p:ph idx="1"/>
          </p:nvPr>
        </p:nvSpPr>
        <p:spPr>
          <a:xfrm>
            <a:off x="1158240" y="2015732"/>
            <a:ext cx="6116319" cy="3826268"/>
          </a:xfrm>
        </p:spPr>
        <p:txBody>
          <a:bodyPr>
            <a:normAutofit/>
          </a:bodyPr>
          <a:lstStyle/>
          <a:p>
            <a:pPr marL="285750" indent="-285750" algn="just">
              <a:buFont typeface="Arial" panose="020B0604020202020204" pitchFamily="34" charset="0"/>
              <a:buChar char="•"/>
            </a:pPr>
            <a:r>
              <a:rPr lang="en-US" dirty="0"/>
              <a:t>The K-NN Classification model, one of the simplest supervised learning classification models, is the next model we run. </a:t>
            </a:r>
          </a:p>
          <a:p>
            <a:pPr marL="285750" indent="-285750" algn="just">
              <a:buFont typeface="Arial" panose="020B0604020202020204" pitchFamily="34" charset="0"/>
              <a:buChar char="•"/>
            </a:pPr>
            <a:r>
              <a:rPr lang="en-US" dirty="0"/>
              <a:t>It’s easy to implement and understand but has a major drawback of becoming significantly slows as the size of that data in use grows.​</a:t>
            </a:r>
          </a:p>
          <a:p>
            <a:pPr marL="285750" indent="-285750" algn="just">
              <a:buFont typeface="Arial" panose="020B0604020202020204" pitchFamily="34" charset="0"/>
              <a:buChar char="•"/>
            </a:pPr>
            <a:r>
              <a:rPr lang="en-US" dirty="0"/>
              <a:t>We used a 10-fold cross-validation method to get the best model with the best accuracy. The following are the outcomes:</a:t>
            </a:r>
          </a:p>
        </p:txBody>
      </p:sp>
      <p:graphicFrame>
        <p:nvGraphicFramePr>
          <p:cNvPr id="8" name="Table 4">
            <a:extLst>
              <a:ext uri="{FF2B5EF4-FFF2-40B4-BE49-F238E27FC236}">
                <a16:creationId xmlns:a16="http://schemas.microsoft.com/office/drawing/2014/main" id="{28E47F1E-56B1-448F-B447-ACB4FA23443A}"/>
              </a:ext>
            </a:extLst>
          </p:cNvPr>
          <p:cNvGraphicFramePr>
            <a:graphicFrameLocks/>
          </p:cNvGraphicFramePr>
          <p:nvPr>
            <p:extLst>
              <p:ext uri="{D42A27DB-BD31-4B8C-83A1-F6EECF244321}">
                <p14:modId xmlns:p14="http://schemas.microsoft.com/office/powerpoint/2010/main" val="1012670358"/>
              </p:ext>
            </p:extLst>
          </p:nvPr>
        </p:nvGraphicFramePr>
        <p:xfrm>
          <a:off x="7447280" y="2325618"/>
          <a:ext cx="4396126" cy="2560320"/>
        </p:xfrm>
        <a:graphic>
          <a:graphicData uri="http://schemas.openxmlformats.org/drawingml/2006/table">
            <a:tbl>
              <a:tblPr bandRow="1">
                <a:tableStyleId>{5C22544A-7EE6-4342-B048-85BDC9FD1C3A}</a:tableStyleId>
              </a:tblPr>
              <a:tblGrid>
                <a:gridCol w="2198063">
                  <a:extLst>
                    <a:ext uri="{9D8B030D-6E8A-4147-A177-3AD203B41FA5}">
                      <a16:colId xmlns:a16="http://schemas.microsoft.com/office/drawing/2014/main" val="644664327"/>
                    </a:ext>
                  </a:extLst>
                </a:gridCol>
                <a:gridCol w="2198063">
                  <a:extLst>
                    <a:ext uri="{9D8B030D-6E8A-4147-A177-3AD203B41FA5}">
                      <a16:colId xmlns:a16="http://schemas.microsoft.com/office/drawing/2014/main" val="216683090"/>
                    </a:ext>
                  </a:extLst>
                </a:gridCol>
              </a:tblGrid>
              <a:tr h="357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tc>
                <a:tc>
                  <a:txBody>
                    <a:bodyPr/>
                    <a:lstStyle/>
                    <a:p>
                      <a:r>
                        <a:rPr lang="en-US" dirty="0"/>
                        <a:t>0.9081633</a:t>
                      </a:r>
                    </a:p>
                  </a:txBody>
                  <a:tcPr marL="184499" marR="184499"/>
                </a:tc>
                <a:extLst>
                  <a:ext uri="{0D108BD9-81ED-4DB2-BD59-A6C34878D82A}">
                    <a16:rowId xmlns:a16="http://schemas.microsoft.com/office/drawing/2014/main" val="483348034"/>
                  </a:ext>
                </a:extLst>
              </a:tr>
              <a:tr h="357719">
                <a:tc>
                  <a:txBody>
                    <a:bodyPr/>
                    <a:lstStyle/>
                    <a:p>
                      <a:r>
                        <a:rPr lang="en-US" dirty="0"/>
                        <a:t>Sensitivity</a:t>
                      </a:r>
                    </a:p>
                  </a:txBody>
                  <a:tcPr marL="184499" marR="184499"/>
                </a:tc>
                <a:tc>
                  <a:txBody>
                    <a:bodyPr/>
                    <a:lstStyle/>
                    <a:p>
                      <a:r>
                        <a:rPr lang="en-US" dirty="0"/>
                        <a:t>0.8409091</a:t>
                      </a:r>
                    </a:p>
                  </a:txBody>
                  <a:tcPr marL="184499" marR="184499"/>
                </a:tc>
                <a:extLst>
                  <a:ext uri="{0D108BD9-81ED-4DB2-BD59-A6C34878D82A}">
                    <a16:rowId xmlns:a16="http://schemas.microsoft.com/office/drawing/2014/main" val="3976242637"/>
                  </a:ext>
                </a:extLst>
              </a:tr>
              <a:tr h="357719">
                <a:tc>
                  <a:txBody>
                    <a:bodyPr/>
                    <a:lstStyle/>
                    <a:p>
                      <a:r>
                        <a:rPr lang="en-US" dirty="0"/>
                        <a:t>Specificity</a:t>
                      </a:r>
                    </a:p>
                  </a:txBody>
                  <a:tcPr marL="184499" marR="184499"/>
                </a:tc>
                <a:tc>
                  <a:txBody>
                    <a:bodyPr/>
                    <a:lstStyle/>
                    <a:p>
                      <a:r>
                        <a:rPr lang="en-US" dirty="0"/>
                        <a:t>0.962963</a:t>
                      </a:r>
                    </a:p>
                  </a:txBody>
                  <a:tcPr marL="184499" marR="184499"/>
                </a:tc>
                <a:extLst>
                  <a:ext uri="{0D108BD9-81ED-4DB2-BD59-A6C34878D82A}">
                    <a16:rowId xmlns:a16="http://schemas.microsoft.com/office/drawing/2014/main" val="3274221891"/>
                  </a:ext>
                </a:extLst>
              </a:tr>
              <a:tr h="357719">
                <a:tc>
                  <a:txBody>
                    <a:bodyPr/>
                    <a:lstStyle/>
                    <a:p>
                      <a:r>
                        <a:rPr lang="en-US" dirty="0"/>
                        <a:t>FPR</a:t>
                      </a:r>
                    </a:p>
                  </a:txBody>
                  <a:tcPr marL="184499" marR="184499"/>
                </a:tc>
                <a:tc>
                  <a:txBody>
                    <a:bodyPr/>
                    <a:lstStyle/>
                    <a:p>
                      <a:r>
                        <a:rPr lang="en-US" dirty="0"/>
                        <a:t>0.03703704</a:t>
                      </a:r>
                    </a:p>
                  </a:txBody>
                  <a:tcPr marL="184499" marR="184499"/>
                </a:tc>
                <a:extLst>
                  <a:ext uri="{0D108BD9-81ED-4DB2-BD59-A6C34878D82A}">
                    <a16:rowId xmlns:a16="http://schemas.microsoft.com/office/drawing/2014/main" val="4137145493"/>
                  </a:ext>
                </a:extLst>
              </a:tr>
              <a:tr h="357719">
                <a:tc>
                  <a:txBody>
                    <a:bodyPr/>
                    <a:lstStyle/>
                    <a:p>
                      <a:r>
                        <a:rPr lang="en-US" dirty="0"/>
                        <a:t>FNR</a:t>
                      </a:r>
                    </a:p>
                  </a:txBody>
                  <a:tcPr marL="184499" marR="184499"/>
                </a:tc>
                <a:tc>
                  <a:txBody>
                    <a:bodyPr/>
                    <a:lstStyle/>
                    <a:p>
                      <a:r>
                        <a:rPr lang="en-US" dirty="0"/>
                        <a:t>0.1590909</a:t>
                      </a:r>
                    </a:p>
                  </a:txBody>
                  <a:tcPr marL="184499" marR="184499"/>
                </a:tc>
                <a:extLst>
                  <a:ext uri="{0D108BD9-81ED-4DB2-BD59-A6C34878D82A}">
                    <a16:rowId xmlns:a16="http://schemas.microsoft.com/office/drawing/2014/main" val="2138618238"/>
                  </a:ext>
                </a:extLst>
              </a:tr>
              <a:tr h="357719">
                <a:tc>
                  <a:txBody>
                    <a:bodyPr/>
                    <a:lstStyle/>
                    <a:p>
                      <a:r>
                        <a:rPr lang="en-US" dirty="0"/>
                        <a:t>Precision</a:t>
                      </a:r>
                    </a:p>
                  </a:txBody>
                  <a:tcPr marL="184499" marR="184499"/>
                </a:tc>
                <a:tc>
                  <a:txBody>
                    <a:bodyPr/>
                    <a:lstStyle/>
                    <a:p>
                      <a:r>
                        <a:rPr lang="en-US" dirty="0"/>
                        <a:t>0.9487179</a:t>
                      </a:r>
                    </a:p>
                  </a:txBody>
                  <a:tcPr marL="184499" marR="184499"/>
                </a:tc>
                <a:extLst>
                  <a:ext uri="{0D108BD9-81ED-4DB2-BD59-A6C34878D82A}">
                    <a16:rowId xmlns:a16="http://schemas.microsoft.com/office/drawing/2014/main" val="3641887896"/>
                  </a:ext>
                </a:extLst>
              </a:tr>
              <a:tr h="357719">
                <a:tc>
                  <a:txBody>
                    <a:bodyPr/>
                    <a:lstStyle/>
                    <a:p>
                      <a:r>
                        <a:rPr lang="en-US" dirty="0"/>
                        <a:t>F1_Score</a:t>
                      </a:r>
                    </a:p>
                  </a:txBody>
                  <a:tcPr marL="184499" marR="184499"/>
                </a:tc>
                <a:tc>
                  <a:txBody>
                    <a:bodyPr/>
                    <a:lstStyle/>
                    <a:p>
                      <a:r>
                        <a:rPr lang="en-US" dirty="0"/>
                        <a:t>0.8915663</a:t>
                      </a:r>
                    </a:p>
                  </a:txBody>
                  <a:tcPr marL="184499" marR="184499"/>
                </a:tc>
                <a:extLst>
                  <a:ext uri="{0D108BD9-81ED-4DB2-BD59-A6C34878D82A}">
                    <a16:rowId xmlns:a16="http://schemas.microsoft.com/office/drawing/2014/main" val="3485832162"/>
                  </a:ext>
                </a:extLst>
              </a:tr>
            </a:tbl>
          </a:graphicData>
        </a:graphic>
      </p:graphicFrame>
    </p:spTree>
    <p:extLst>
      <p:ext uri="{BB962C8B-B14F-4D97-AF65-F5344CB8AC3E}">
        <p14:creationId xmlns:p14="http://schemas.microsoft.com/office/powerpoint/2010/main" val="301187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0BC4-793A-496B-8D9B-D7B3343F3C36}"/>
              </a:ext>
            </a:extLst>
          </p:cNvPr>
          <p:cNvSpPr>
            <a:spLocks noGrp="1"/>
          </p:cNvSpPr>
          <p:nvPr>
            <p:ph type="title"/>
          </p:nvPr>
        </p:nvSpPr>
        <p:spPr>
          <a:xfrm>
            <a:off x="1451580" y="1310640"/>
            <a:ext cx="4325112" cy="543114"/>
          </a:xfrm>
        </p:spPr>
        <p:txBody>
          <a:bodyPr>
            <a:normAutofit/>
          </a:bodyPr>
          <a:lstStyle/>
          <a:p>
            <a:r>
              <a:rPr lang="en-US" sz="2800" dirty="0"/>
              <a:t>Naïve Bayes </a:t>
            </a:r>
          </a:p>
        </p:txBody>
      </p:sp>
      <p:sp>
        <p:nvSpPr>
          <p:cNvPr id="27" name="Content Placeholder 8">
            <a:extLst>
              <a:ext uri="{FF2B5EF4-FFF2-40B4-BE49-F238E27FC236}">
                <a16:creationId xmlns:a16="http://schemas.microsoft.com/office/drawing/2014/main" id="{71F475BC-FCF5-E90A-E355-19D5D864B451}"/>
              </a:ext>
            </a:extLst>
          </p:cNvPr>
          <p:cNvSpPr>
            <a:spLocks noGrp="1"/>
          </p:cNvSpPr>
          <p:nvPr>
            <p:ph idx="1"/>
          </p:nvPr>
        </p:nvSpPr>
        <p:spPr>
          <a:xfrm>
            <a:off x="823135" y="1853754"/>
            <a:ext cx="5347138" cy="4150805"/>
          </a:xfrm>
        </p:spPr>
        <p:txBody>
          <a:bodyPr>
            <a:normAutofit fontScale="92500" lnSpcReduction="20000"/>
          </a:bodyPr>
          <a:lstStyle/>
          <a:p>
            <a:pPr algn="just"/>
            <a:r>
              <a:rPr lang="en-US" b="0" i="0" dirty="0">
                <a:solidFill>
                  <a:srgbClr val="292929"/>
                </a:solidFill>
                <a:effectLst/>
                <a:latin typeface="Gill Sans MT (Body)"/>
              </a:rPr>
              <a:t>It was used for fast and easy implementation.</a:t>
            </a:r>
          </a:p>
          <a:p>
            <a:pPr algn="just"/>
            <a:r>
              <a:rPr lang="en-US" dirty="0">
                <a:solidFill>
                  <a:srgbClr val="292929"/>
                </a:solidFill>
                <a:latin typeface="Gill Sans MT (Body)"/>
              </a:rPr>
              <a:t>Here the</a:t>
            </a:r>
            <a:r>
              <a:rPr lang="en-US" b="0" i="0" dirty="0">
                <a:solidFill>
                  <a:srgbClr val="292929"/>
                </a:solidFill>
                <a:effectLst/>
                <a:latin typeface="Gill Sans MT (Body)"/>
              </a:rPr>
              <a:t> biggest disadvantage is that the requirement of predictors to be independent.</a:t>
            </a:r>
            <a:r>
              <a:rPr lang="en-US" dirty="0">
                <a:solidFill>
                  <a:srgbClr val="292929"/>
                </a:solidFill>
                <a:latin typeface="Gill Sans MT (Body)"/>
              </a:rPr>
              <a:t> </a:t>
            </a:r>
            <a:endParaRPr lang="en-US" b="0" i="0" dirty="0">
              <a:solidFill>
                <a:srgbClr val="292929"/>
              </a:solidFill>
              <a:effectLst/>
              <a:latin typeface="Gill Sans MT (Body)"/>
            </a:endParaRPr>
          </a:p>
          <a:p>
            <a:pPr algn="just"/>
            <a:r>
              <a:rPr lang="en-US" b="0" i="0" dirty="0">
                <a:solidFill>
                  <a:srgbClr val="292929"/>
                </a:solidFill>
                <a:effectLst/>
                <a:latin typeface="Gill Sans MT (Body)"/>
              </a:rPr>
              <a:t>In most of the actual scenarios, the predictors are dependent, this hinders the performance of the classifier.</a:t>
            </a:r>
          </a:p>
          <a:p>
            <a:pPr marL="285750" indent="-285750" algn="just">
              <a:buFont typeface="Arial" panose="020B0604020202020204" pitchFamily="34" charset="0"/>
              <a:buChar char="•"/>
            </a:pPr>
            <a:r>
              <a:rPr lang="en-US" dirty="0"/>
              <a:t>This approach is commonly used in text categorization and when dealing with problems that have several classes.</a:t>
            </a:r>
          </a:p>
          <a:p>
            <a:pPr marL="285750" indent="-285750" algn="just">
              <a:buFont typeface="Arial" panose="020B0604020202020204" pitchFamily="34" charset="0"/>
              <a:buChar char="•"/>
            </a:pPr>
            <a:r>
              <a:rPr lang="en-US" dirty="0"/>
              <a:t>To determine the model's performance, we utilized a Naive Bayes classifier and performed a confusion matrix. </a:t>
            </a:r>
          </a:p>
          <a:p>
            <a:endParaRPr lang="en-US" dirty="0">
              <a:latin typeface="Gill Sans MT (Body)"/>
            </a:endParaRPr>
          </a:p>
        </p:txBody>
      </p:sp>
      <p:graphicFrame>
        <p:nvGraphicFramePr>
          <p:cNvPr id="8" name="Table 4">
            <a:extLst>
              <a:ext uri="{FF2B5EF4-FFF2-40B4-BE49-F238E27FC236}">
                <a16:creationId xmlns:a16="http://schemas.microsoft.com/office/drawing/2014/main" id="{5230015F-1EF5-456E-9D1A-2F96F70B14D3}"/>
              </a:ext>
            </a:extLst>
          </p:cNvPr>
          <p:cNvGraphicFramePr>
            <a:graphicFrameLocks/>
          </p:cNvGraphicFramePr>
          <p:nvPr>
            <p:extLst>
              <p:ext uri="{D42A27DB-BD31-4B8C-83A1-F6EECF244321}">
                <p14:modId xmlns:p14="http://schemas.microsoft.com/office/powerpoint/2010/main" val="1756229642"/>
              </p:ext>
            </p:extLst>
          </p:nvPr>
        </p:nvGraphicFramePr>
        <p:xfrm>
          <a:off x="6445468" y="2065867"/>
          <a:ext cx="5347138" cy="2560320"/>
        </p:xfrm>
        <a:graphic>
          <a:graphicData uri="http://schemas.openxmlformats.org/drawingml/2006/table">
            <a:tbl>
              <a:tblPr bandRow="1">
                <a:tableStyleId>{5C22544A-7EE6-4342-B048-85BDC9FD1C3A}</a:tableStyleId>
              </a:tblPr>
              <a:tblGrid>
                <a:gridCol w="2673569">
                  <a:extLst>
                    <a:ext uri="{9D8B030D-6E8A-4147-A177-3AD203B41FA5}">
                      <a16:colId xmlns:a16="http://schemas.microsoft.com/office/drawing/2014/main" val="644664327"/>
                    </a:ext>
                  </a:extLst>
                </a:gridCol>
                <a:gridCol w="2673569">
                  <a:extLst>
                    <a:ext uri="{9D8B030D-6E8A-4147-A177-3AD203B41FA5}">
                      <a16:colId xmlns:a16="http://schemas.microsoft.com/office/drawing/2014/main" val="216683090"/>
                    </a:ext>
                  </a:extLst>
                </a:gridCol>
              </a:tblGrid>
              <a:tr h="357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tc>
                <a:tc>
                  <a:txBody>
                    <a:bodyPr/>
                    <a:lstStyle/>
                    <a:p>
                      <a:r>
                        <a:rPr lang="en-US" dirty="0"/>
                        <a:t>0.9030612</a:t>
                      </a:r>
                    </a:p>
                  </a:txBody>
                  <a:tcPr marL="184499" marR="184499"/>
                </a:tc>
                <a:extLst>
                  <a:ext uri="{0D108BD9-81ED-4DB2-BD59-A6C34878D82A}">
                    <a16:rowId xmlns:a16="http://schemas.microsoft.com/office/drawing/2014/main" val="483348034"/>
                  </a:ext>
                </a:extLst>
              </a:tr>
              <a:tr h="357719">
                <a:tc>
                  <a:txBody>
                    <a:bodyPr/>
                    <a:lstStyle/>
                    <a:p>
                      <a:r>
                        <a:rPr lang="en-US" dirty="0"/>
                        <a:t>Sensitivity</a:t>
                      </a:r>
                    </a:p>
                  </a:txBody>
                  <a:tcPr marL="184499" marR="184499"/>
                </a:tc>
                <a:tc>
                  <a:txBody>
                    <a:bodyPr/>
                    <a:lstStyle/>
                    <a:p>
                      <a:r>
                        <a:rPr lang="en-US" dirty="0"/>
                        <a:t>0.8636364</a:t>
                      </a:r>
                    </a:p>
                  </a:txBody>
                  <a:tcPr marL="184499" marR="184499"/>
                </a:tc>
                <a:extLst>
                  <a:ext uri="{0D108BD9-81ED-4DB2-BD59-A6C34878D82A}">
                    <a16:rowId xmlns:a16="http://schemas.microsoft.com/office/drawing/2014/main" val="3976242637"/>
                  </a:ext>
                </a:extLst>
              </a:tr>
              <a:tr h="357719">
                <a:tc>
                  <a:txBody>
                    <a:bodyPr/>
                    <a:lstStyle/>
                    <a:p>
                      <a:r>
                        <a:rPr lang="en-US" dirty="0"/>
                        <a:t>Specificity</a:t>
                      </a:r>
                    </a:p>
                  </a:txBody>
                  <a:tcPr marL="184499" marR="184499"/>
                </a:tc>
                <a:tc>
                  <a:txBody>
                    <a:bodyPr/>
                    <a:lstStyle/>
                    <a:p>
                      <a:r>
                        <a:rPr lang="en-US" dirty="0"/>
                        <a:t>0.9351852</a:t>
                      </a:r>
                    </a:p>
                  </a:txBody>
                  <a:tcPr marL="184499" marR="184499"/>
                </a:tc>
                <a:extLst>
                  <a:ext uri="{0D108BD9-81ED-4DB2-BD59-A6C34878D82A}">
                    <a16:rowId xmlns:a16="http://schemas.microsoft.com/office/drawing/2014/main" val="3274221891"/>
                  </a:ext>
                </a:extLst>
              </a:tr>
              <a:tr h="357719">
                <a:tc>
                  <a:txBody>
                    <a:bodyPr/>
                    <a:lstStyle/>
                    <a:p>
                      <a:r>
                        <a:rPr lang="en-US" dirty="0"/>
                        <a:t>FPR</a:t>
                      </a:r>
                    </a:p>
                  </a:txBody>
                  <a:tcPr marL="184499" marR="184499"/>
                </a:tc>
                <a:tc>
                  <a:txBody>
                    <a:bodyPr/>
                    <a:lstStyle/>
                    <a:p>
                      <a:r>
                        <a:rPr lang="en-US" dirty="0"/>
                        <a:t>0.06481481</a:t>
                      </a:r>
                    </a:p>
                  </a:txBody>
                  <a:tcPr marL="184499" marR="184499"/>
                </a:tc>
                <a:extLst>
                  <a:ext uri="{0D108BD9-81ED-4DB2-BD59-A6C34878D82A}">
                    <a16:rowId xmlns:a16="http://schemas.microsoft.com/office/drawing/2014/main" val="4137145493"/>
                  </a:ext>
                </a:extLst>
              </a:tr>
              <a:tr h="357719">
                <a:tc>
                  <a:txBody>
                    <a:bodyPr/>
                    <a:lstStyle/>
                    <a:p>
                      <a:r>
                        <a:rPr lang="en-US" dirty="0"/>
                        <a:t>FNR</a:t>
                      </a:r>
                    </a:p>
                  </a:txBody>
                  <a:tcPr marL="184499" marR="184499"/>
                </a:tc>
                <a:tc>
                  <a:txBody>
                    <a:bodyPr/>
                    <a:lstStyle/>
                    <a:p>
                      <a:r>
                        <a:rPr lang="en-US" dirty="0"/>
                        <a:t>0.1363636</a:t>
                      </a:r>
                    </a:p>
                  </a:txBody>
                  <a:tcPr marL="184499" marR="184499"/>
                </a:tc>
                <a:extLst>
                  <a:ext uri="{0D108BD9-81ED-4DB2-BD59-A6C34878D82A}">
                    <a16:rowId xmlns:a16="http://schemas.microsoft.com/office/drawing/2014/main" val="2138618238"/>
                  </a:ext>
                </a:extLst>
              </a:tr>
              <a:tr h="357719">
                <a:tc>
                  <a:txBody>
                    <a:bodyPr/>
                    <a:lstStyle/>
                    <a:p>
                      <a:r>
                        <a:rPr lang="en-US" dirty="0"/>
                        <a:t>Precision</a:t>
                      </a:r>
                    </a:p>
                  </a:txBody>
                  <a:tcPr marL="184499" marR="184499"/>
                </a:tc>
                <a:tc>
                  <a:txBody>
                    <a:bodyPr/>
                    <a:lstStyle/>
                    <a:p>
                      <a:r>
                        <a:rPr lang="en-US" dirty="0"/>
                        <a:t>0.9156627</a:t>
                      </a:r>
                    </a:p>
                  </a:txBody>
                  <a:tcPr marL="184499" marR="184499"/>
                </a:tc>
                <a:extLst>
                  <a:ext uri="{0D108BD9-81ED-4DB2-BD59-A6C34878D82A}">
                    <a16:rowId xmlns:a16="http://schemas.microsoft.com/office/drawing/2014/main" val="3641887896"/>
                  </a:ext>
                </a:extLst>
              </a:tr>
              <a:tr h="357719">
                <a:tc>
                  <a:txBody>
                    <a:bodyPr/>
                    <a:lstStyle/>
                    <a:p>
                      <a:r>
                        <a:rPr lang="en-US" dirty="0"/>
                        <a:t>F1_Score</a:t>
                      </a:r>
                    </a:p>
                  </a:txBody>
                  <a:tcPr marL="184499" marR="184499"/>
                </a:tc>
                <a:tc>
                  <a:txBody>
                    <a:bodyPr/>
                    <a:lstStyle/>
                    <a:p>
                      <a:r>
                        <a:rPr lang="en-US" dirty="0"/>
                        <a:t>0.8888889</a:t>
                      </a:r>
                    </a:p>
                  </a:txBody>
                  <a:tcPr marL="184499" marR="184499"/>
                </a:tc>
                <a:extLst>
                  <a:ext uri="{0D108BD9-81ED-4DB2-BD59-A6C34878D82A}">
                    <a16:rowId xmlns:a16="http://schemas.microsoft.com/office/drawing/2014/main" val="3485832162"/>
                  </a:ext>
                </a:extLst>
              </a:tr>
            </a:tbl>
          </a:graphicData>
        </a:graphic>
      </p:graphicFrame>
    </p:spTree>
    <p:extLst>
      <p:ext uri="{BB962C8B-B14F-4D97-AF65-F5344CB8AC3E}">
        <p14:creationId xmlns:p14="http://schemas.microsoft.com/office/powerpoint/2010/main" val="20338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B1EB-DD05-432B-B849-18490777E416}"/>
              </a:ext>
            </a:extLst>
          </p:cNvPr>
          <p:cNvSpPr>
            <a:spLocks noGrp="1"/>
          </p:cNvSpPr>
          <p:nvPr>
            <p:ph type="title"/>
          </p:nvPr>
        </p:nvSpPr>
        <p:spPr>
          <a:xfrm>
            <a:off x="1380460" y="1282039"/>
            <a:ext cx="4325112" cy="1049235"/>
          </a:xfrm>
        </p:spPr>
        <p:txBody>
          <a:bodyPr>
            <a:normAutofit/>
          </a:bodyPr>
          <a:lstStyle/>
          <a:p>
            <a:r>
              <a:rPr lang="en-US" sz="2800" dirty="0"/>
              <a:t>Decision Tree </a:t>
            </a:r>
          </a:p>
        </p:txBody>
      </p:sp>
      <p:sp>
        <p:nvSpPr>
          <p:cNvPr id="5" name="Content Placeholder 4">
            <a:extLst>
              <a:ext uri="{FF2B5EF4-FFF2-40B4-BE49-F238E27FC236}">
                <a16:creationId xmlns:a16="http://schemas.microsoft.com/office/drawing/2014/main" id="{C7230B89-A766-0675-57D1-BA0789B2751E}"/>
              </a:ext>
            </a:extLst>
          </p:cNvPr>
          <p:cNvSpPr>
            <a:spLocks noGrp="1"/>
          </p:cNvSpPr>
          <p:nvPr>
            <p:ph idx="1"/>
          </p:nvPr>
        </p:nvSpPr>
        <p:spPr>
          <a:xfrm>
            <a:off x="506077" y="1849120"/>
            <a:ext cx="5671978" cy="4216400"/>
          </a:xfrm>
        </p:spPr>
        <p:txBody>
          <a:bodyPr>
            <a:normAutofit fontScale="92500"/>
          </a:bodyPr>
          <a:lstStyle/>
          <a:p>
            <a:pPr marL="285750" indent="-285750" algn="just">
              <a:buFont typeface="Arial" panose="020B0604020202020204" pitchFamily="34" charset="0"/>
              <a:buChar char="•"/>
            </a:pPr>
            <a:r>
              <a:rPr lang="en-US" dirty="0"/>
              <a:t>For classification and regression, Decision Trees (DTs) are a non-parametric supervised learning method.</a:t>
            </a:r>
          </a:p>
          <a:p>
            <a:pPr marL="285750" indent="-285750" algn="just">
              <a:buFont typeface="Arial" panose="020B0604020202020204" pitchFamily="34" charset="0"/>
              <a:buChar char="•"/>
            </a:pPr>
            <a:r>
              <a:rPr lang="en-US" dirty="0"/>
              <a:t>To partition the tree according to the chosen variable, we utilize INFORMATION GAIN, and to measure impurity, we use GINI INDEX and Entropy. </a:t>
            </a:r>
          </a:p>
          <a:p>
            <a:pPr marL="285750" indent="-285750" algn="just">
              <a:buFont typeface="Arial" panose="020B0604020202020204" pitchFamily="34" charset="0"/>
              <a:buChar char="•"/>
            </a:pPr>
            <a:r>
              <a:rPr lang="en-US" dirty="0"/>
              <a:t>Furthermore, we can undertake parameter adjustment and cross-validation to avoid overfitting. </a:t>
            </a:r>
          </a:p>
          <a:p>
            <a:pPr marL="285750" indent="-285750" algn="just">
              <a:buFont typeface="Arial" panose="020B0604020202020204" pitchFamily="34" charset="0"/>
              <a:buChar char="•"/>
            </a:pPr>
            <a:r>
              <a:rPr lang="en-US" dirty="0"/>
              <a:t>This is the result obtained after running the algorithm.</a:t>
            </a:r>
          </a:p>
          <a:p>
            <a:endParaRPr lang="en-US" dirty="0"/>
          </a:p>
          <a:p>
            <a:endParaRPr lang="en-US" dirty="0"/>
          </a:p>
        </p:txBody>
      </p:sp>
      <p:graphicFrame>
        <p:nvGraphicFramePr>
          <p:cNvPr id="8" name="Table 4">
            <a:extLst>
              <a:ext uri="{FF2B5EF4-FFF2-40B4-BE49-F238E27FC236}">
                <a16:creationId xmlns:a16="http://schemas.microsoft.com/office/drawing/2014/main" id="{EBF0B8B0-EC2B-4485-9DB0-1E7DF694341E}"/>
              </a:ext>
            </a:extLst>
          </p:cNvPr>
          <p:cNvGraphicFramePr>
            <a:graphicFrameLocks/>
          </p:cNvGraphicFramePr>
          <p:nvPr>
            <p:extLst>
              <p:ext uri="{D42A27DB-BD31-4B8C-83A1-F6EECF244321}">
                <p14:modId xmlns:p14="http://schemas.microsoft.com/office/powerpoint/2010/main" val="856798880"/>
              </p:ext>
            </p:extLst>
          </p:nvPr>
        </p:nvGraphicFramePr>
        <p:xfrm>
          <a:off x="6316821" y="316001"/>
          <a:ext cx="5671977" cy="2590800"/>
        </p:xfrm>
        <a:graphic>
          <a:graphicData uri="http://schemas.openxmlformats.org/drawingml/2006/table">
            <a:tbl>
              <a:tblPr bandRow="1">
                <a:tableStyleId>{5C22544A-7EE6-4342-B048-85BDC9FD1C3A}</a:tableStyleId>
              </a:tblPr>
              <a:tblGrid>
                <a:gridCol w="2863888">
                  <a:extLst>
                    <a:ext uri="{9D8B030D-6E8A-4147-A177-3AD203B41FA5}">
                      <a16:colId xmlns:a16="http://schemas.microsoft.com/office/drawing/2014/main" val="2452399136"/>
                    </a:ext>
                  </a:extLst>
                </a:gridCol>
                <a:gridCol w="2808089">
                  <a:extLst>
                    <a:ext uri="{9D8B030D-6E8A-4147-A177-3AD203B41FA5}">
                      <a16:colId xmlns:a16="http://schemas.microsoft.com/office/drawing/2014/main" val="3877422968"/>
                    </a:ext>
                  </a:extLst>
                </a:gridCol>
              </a:tblGrid>
              <a:tr h="183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marL="184499" marR="184499"/>
                </a:tc>
                <a:tc>
                  <a:txBody>
                    <a:bodyPr/>
                    <a:lstStyle/>
                    <a:p>
                      <a:r>
                        <a:rPr lang="en-US" dirty="0"/>
                        <a:t>0.9515306</a:t>
                      </a:r>
                    </a:p>
                  </a:txBody>
                  <a:tcPr marL="184499" marR="184499"/>
                </a:tc>
                <a:extLst>
                  <a:ext uri="{0D108BD9-81ED-4DB2-BD59-A6C34878D82A}">
                    <a16:rowId xmlns:a16="http://schemas.microsoft.com/office/drawing/2014/main" val="1960830877"/>
                  </a:ext>
                </a:extLst>
              </a:tr>
              <a:tr h="370840">
                <a:tc>
                  <a:txBody>
                    <a:bodyPr/>
                    <a:lstStyle/>
                    <a:p>
                      <a:r>
                        <a:rPr lang="en-US" dirty="0"/>
                        <a:t>Sensitivity</a:t>
                      </a:r>
                    </a:p>
                  </a:txBody>
                  <a:tcPr marL="184499" marR="184499"/>
                </a:tc>
                <a:tc>
                  <a:txBody>
                    <a:bodyPr/>
                    <a:lstStyle/>
                    <a:p>
                      <a:r>
                        <a:rPr lang="en-US" dirty="0"/>
                        <a:t>0.9356436</a:t>
                      </a:r>
                    </a:p>
                  </a:txBody>
                  <a:tcPr marL="184499" marR="184499"/>
                </a:tc>
                <a:extLst>
                  <a:ext uri="{0D108BD9-81ED-4DB2-BD59-A6C34878D82A}">
                    <a16:rowId xmlns:a16="http://schemas.microsoft.com/office/drawing/2014/main" val="2189921224"/>
                  </a:ext>
                </a:extLst>
              </a:tr>
              <a:tr h="370840">
                <a:tc>
                  <a:txBody>
                    <a:bodyPr/>
                    <a:lstStyle/>
                    <a:p>
                      <a:r>
                        <a:rPr lang="en-US" dirty="0"/>
                        <a:t>Specificity</a:t>
                      </a:r>
                    </a:p>
                  </a:txBody>
                  <a:tcPr marL="184499" marR="184499"/>
                </a:tc>
                <a:tc>
                  <a:txBody>
                    <a:bodyPr/>
                    <a:lstStyle/>
                    <a:p>
                      <a:r>
                        <a:rPr lang="en-US" dirty="0"/>
                        <a:t>0.9684211</a:t>
                      </a:r>
                    </a:p>
                  </a:txBody>
                  <a:tcPr marL="184499" marR="184499"/>
                </a:tc>
                <a:extLst>
                  <a:ext uri="{0D108BD9-81ED-4DB2-BD59-A6C34878D82A}">
                    <a16:rowId xmlns:a16="http://schemas.microsoft.com/office/drawing/2014/main" val="1651103771"/>
                  </a:ext>
                </a:extLst>
              </a:tr>
              <a:tr h="370840">
                <a:tc>
                  <a:txBody>
                    <a:bodyPr/>
                    <a:lstStyle/>
                    <a:p>
                      <a:r>
                        <a:rPr lang="en-US" dirty="0"/>
                        <a:t>FPR</a:t>
                      </a:r>
                    </a:p>
                  </a:txBody>
                  <a:tcPr marL="184499" marR="1844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0.03157895</a:t>
                      </a:r>
                    </a:p>
                  </a:txBody>
                  <a:tcPr marL="184499" marR="184499"/>
                </a:tc>
                <a:extLst>
                  <a:ext uri="{0D108BD9-81ED-4DB2-BD59-A6C34878D82A}">
                    <a16:rowId xmlns:a16="http://schemas.microsoft.com/office/drawing/2014/main" val="1799649512"/>
                  </a:ext>
                </a:extLst>
              </a:tr>
              <a:tr h="370840">
                <a:tc>
                  <a:txBody>
                    <a:bodyPr/>
                    <a:lstStyle/>
                    <a:p>
                      <a:r>
                        <a:rPr lang="en-US" dirty="0"/>
                        <a:t>FNR</a:t>
                      </a:r>
                    </a:p>
                  </a:txBody>
                  <a:tcPr marL="184499" marR="184499"/>
                </a:tc>
                <a:tc>
                  <a:txBody>
                    <a:bodyPr/>
                    <a:lstStyle/>
                    <a:p>
                      <a:r>
                        <a:rPr lang="en-US" dirty="0"/>
                        <a:t>0.06435644</a:t>
                      </a:r>
                    </a:p>
                  </a:txBody>
                  <a:tcPr marL="184499" marR="184499"/>
                </a:tc>
                <a:extLst>
                  <a:ext uri="{0D108BD9-81ED-4DB2-BD59-A6C34878D82A}">
                    <a16:rowId xmlns:a16="http://schemas.microsoft.com/office/drawing/2014/main" val="2530632928"/>
                  </a:ext>
                </a:extLst>
              </a:tr>
              <a:tr h="370840">
                <a:tc>
                  <a:txBody>
                    <a:bodyPr/>
                    <a:lstStyle/>
                    <a:p>
                      <a:r>
                        <a:rPr lang="en-US" dirty="0"/>
                        <a:t>Precision</a:t>
                      </a:r>
                    </a:p>
                  </a:txBody>
                  <a:tcPr marL="184499" marR="184499"/>
                </a:tc>
                <a:tc>
                  <a:txBody>
                    <a:bodyPr/>
                    <a:lstStyle/>
                    <a:p>
                      <a:r>
                        <a:rPr lang="en-US" dirty="0"/>
                        <a:t>0.9692308</a:t>
                      </a:r>
                    </a:p>
                  </a:txBody>
                  <a:tcPr marL="184499" marR="184499"/>
                </a:tc>
                <a:extLst>
                  <a:ext uri="{0D108BD9-81ED-4DB2-BD59-A6C34878D82A}">
                    <a16:rowId xmlns:a16="http://schemas.microsoft.com/office/drawing/2014/main" val="1979757739"/>
                  </a:ext>
                </a:extLst>
              </a:tr>
              <a:tr h="370840">
                <a:tc>
                  <a:txBody>
                    <a:bodyPr/>
                    <a:lstStyle/>
                    <a:p>
                      <a:r>
                        <a:rPr lang="en-US" dirty="0"/>
                        <a:t>F1_Score</a:t>
                      </a:r>
                    </a:p>
                  </a:txBody>
                  <a:tcPr marL="184499" marR="184499"/>
                </a:tc>
                <a:tc>
                  <a:txBody>
                    <a:bodyPr/>
                    <a:lstStyle/>
                    <a:p>
                      <a:r>
                        <a:rPr lang="en-US" dirty="0"/>
                        <a:t>0.9521411</a:t>
                      </a:r>
                    </a:p>
                  </a:txBody>
                  <a:tcPr marL="184499" marR="184499"/>
                </a:tc>
                <a:extLst>
                  <a:ext uri="{0D108BD9-81ED-4DB2-BD59-A6C34878D82A}">
                    <a16:rowId xmlns:a16="http://schemas.microsoft.com/office/drawing/2014/main" val="3220659057"/>
                  </a:ext>
                </a:extLst>
              </a:tr>
            </a:tbl>
          </a:graphicData>
        </a:graphic>
      </p:graphicFrame>
      <p:pic>
        <p:nvPicPr>
          <p:cNvPr id="6" name="Picture 5">
            <a:extLst>
              <a:ext uri="{FF2B5EF4-FFF2-40B4-BE49-F238E27FC236}">
                <a16:creationId xmlns:a16="http://schemas.microsoft.com/office/drawing/2014/main" id="{2DD1450C-8FBD-0C1C-CE87-16950E187BB6}"/>
              </a:ext>
            </a:extLst>
          </p:cNvPr>
          <p:cNvPicPr>
            <a:picLocks noChangeAspect="1"/>
          </p:cNvPicPr>
          <p:nvPr/>
        </p:nvPicPr>
        <p:blipFill>
          <a:blip r:embed="rId2"/>
          <a:stretch>
            <a:fillRect/>
          </a:stretch>
        </p:blipFill>
        <p:spPr>
          <a:xfrm>
            <a:off x="6217143" y="3135171"/>
            <a:ext cx="5974855" cy="3046554"/>
          </a:xfrm>
          <a:prstGeom prst="rect">
            <a:avLst/>
          </a:prstGeom>
        </p:spPr>
      </p:pic>
    </p:spTree>
    <p:extLst>
      <p:ext uri="{BB962C8B-B14F-4D97-AF65-F5344CB8AC3E}">
        <p14:creationId xmlns:p14="http://schemas.microsoft.com/office/powerpoint/2010/main" val="3289816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71D2-C6D2-4874-CD1E-7900602B6AF1}"/>
              </a:ext>
            </a:extLst>
          </p:cNvPr>
          <p:cNvSpPr>
            <a:spLocks noGrp="1"/>
          </p:cNvSpPr>
          <p:nvPr>
            <p:ph type="title"/>
          </p:nvPr>
        </p:nvSpPr>
        <p:spPr>
          <a:xfrm>
            <a:off x="1447331" y="1282409"/>
            <a:ext cx="9605635" cy="1059305"/>
          </a:xfrm>
        </p:spPr>
        <p:txBody>
          <a:bodyPr/>
          <a:lstStyle/>
          <a:p>
            <a:r>
              <a:rPr lang="en-IN" dirty="0"/>
              <a:t>MODEL SELECTED FOR </a:t>
            </a:r>
          </a:p>
        </p:txBody>
      </p:sp>
      <p:sp>
        <p:nvSpPr>
          <p:cNvPr id="3" name="Content Placeholder 2">
            <a:extLst>
              <a:ext uri="{FF2B5EF4-FFF2-40B4-BE49-F238E27FC236}">
                <a16:creationId xmlns:a16="http://schemas.microsoft.com/office/drawing/2014/main" id="{55BB272A-FC47-5829-F21E-A83C96776288}"/>
              </a:ext>
            </a:extLst>
          </p:cNvPr>
          <p:cNvSpPr>
            <a:spLocks noGrp="1"/>
          </p:cNvSpPr>
          <p:nvPr>
            <p:ph sz="half" idx="1"/>
          </p:nvPr>
        </p:nvSpPr>
        <p:spPr/>
        <p:txBody>
          <a:bodyPr/>
          <a:lstStyle/>
          <a:p>
            <a:r>
              <a:rPr lang="en-IN" u="sng" dirty="0"/>
              <a:t>OVER-SAMPLING</a:t>
            </a:r>
          </a:p>
          <a:p>
            <a:pPr marL="0" indent="0">
              <a:buNone/>
            </a:pPr>
            <a:r>
              <a:rPr lang="en-US" sz="2000" cap="all" dirty="0"/>
              <a:t>Logistic regression</a:t>
            </a:r>
          </a:p>
          <a:p>
            <a:pPr marL="0" indent="0">
              <a:buNone/>
            </a:pPr>
            <a:r>
              <a:rPr lang="en-US" sz="2000" cap="all" dirty="0"/>
              <a:t>F1 Score - </a:t>
            </a:r>
            <a:r>
              <a:rPr lang="en-US" sz="2000" cap="all" dirty="0">
                <a:ea typeface="+mn-lt"/>
                <a:cs typeface="+mn-lt"/>
              </a:rPr>
              <a:t>0.95</a:t>
            </a:r>
          </a:p>
          <a:p>
            <a:endParaRPr lang="en-IN" dirty="0"/>
          </a:p>
        </p:txBody>
      </p:sp>
      <p:sp>
        <p:nvSpPr>
          <p:cNvPr id="4" name="Content Placeholder 3">
            <a:extLst>
              <a:ext uri="{FF2B5EF4-FFF2-40B4-BE49-F238E27FC236}">
                <a16:creationId xmlns:a16="http://schemas.microsoft.com/office/drawing/2014/main" id="{B9785371-7C75-7BA9-CFFA-4E1AE0793BD9}"/>
              </a:ext>
            </a:extLst>
          </p:cNvPr>
          <p:cNvSpPr>
            <a:spLocks noGrp="1"/>
          </p:cNvSpPr>
          <p:nvPr>
            <p:ph sz="half" idx="2"/>
          </p:nvPr>
        </p:nvSpPr>
        <p:spPr/>
        <p:txBody>
          <a:bodyPr/>
          <a:lstStyle/>
          <a:p>
            <a:r>
              <a:rPr lang="en-IN" u="sng" dirty="0"/>
              <a:t>UNDER-SAMPLING</a:t>
            </a:r>
          </a:p>
          <a:p>
            <a:pPr marL="0" indent="0">
              <a:buNone/>
            </a:pPr>
            <a:r>
              <a:rPr lang="en-US" sz="2000" cap="all" dirty="0"/>
              <a:t>DECISION TREE</a:t>
            </a:r>
          </a:p>
          <a:p>
            <a:pPr marL="0" indent="0">
              <a:buNone/>
            </a:pPr>
            <a:r>
              <a:rPr lang="en-US" sz="2000" cap="all" dirty="0"/>
              <a:t>F1 Score - </a:t>
            </a:r>
            <a:r>
              <a:rPr lang="en-US" sz="2000" cap="all" dirty="0">
                <a:ea typeface="+mn-lt"/>
                <a:cs typeface="+mn-lt"/>
              </a:rPr>
              <a:t>0.952</a:t>
            </a:r>
          </a:p>
          <a:p>
            <a:endParaRPr lang="en-IN" dirty="0"/>
          </a:p>
        </p:txBody>
      </p:sp>
    </p:spTree>
    <p:extLst>
      <p:ext uri="{BB962C8B-B14F-4D97-AF65-F5344CB8AC3E}">
        <p14:creationId xmlns:p14="http://schemas.microsoft.com/office/powerpoint/2010/main" val="136630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DAD9-76FE-4CBD-8F50-F216CD8846E9}"/>
              </a:ext>
            </a:extLst>
          </p:cNvPr>
          <p:cNvSpPr>
            <a:spLocks noGrp="1"/>
          </p:cNvSpPr>
          <p:nvPr>
            <p:ph type="title"/>
          </p:nvPr>
        </p:nvSpPr>
        <p:spPr>
          <a:xfrm>
            <a:off x="1451579" y="1292199"/>
            <a:ext cx="9603275" cy="1049235"/>
          </a:xfrm>
        </p:spPr>
        <p:txBody>
          <a:bodyPr/>
          <a:lstStyle/>
          <a:p>
            <a:r>
              <a:rPr lang="en-US" sz="3200" dirty="0"/>
              <a:t>Conclusion</a:t>
            </a:r>
            <a:endParaRPr lang="en-IN" dirty="0"/>
          </a:p>
        </p:txBody>
      </p:sp>
      <p:sp>
        <p:nvSpPr>
          <p:cNvPr id="3" name="Content Placeholder 2">
            <a:extLst>
              <a:ext uri="{FF2B5EF4-FFF2-40B4-BE49-F238E27FC236}">
                <a16:creationId xmlns:a16="http://schemas.microsoft.com/office/drawing/2014/main" id="{0EF761C3-74EE-4D81-AD17-86E28FB3CF67}"/>
              </a:ext>
            </a:extLst>
          </p:cNvPr>
          <p:cNvSpPr>
            <a:spLocks noGrp="1"/>
          </p:cNvSpPr>
          <p:nvPr>
            <p:ph idx="1"/>
          </p:nvPr>
        </p:nvSpPr>
        <p:spPr/>
        <p:txBody>
          <a:bodyPr>
            <a:normAutofit lnSpcReduction="10000"/>
          </a:bodyPr>
          <a:lstStyle/>
          <a:p>
            <a:pPr marL="285750" indent="-285750" algn="just">
              <a:lnSpc>
                <a:spcPct val="110000"/>
              </a:lnSpc>
              <a:buFont typeface="Arial" panose="020B0604020202020204" pitchFamily="34" charset="0"/>
              <a:buChar char="•"/>
            </a:pPr>
            <a:r>
              <a:rPr lang="en-US" sz="2000" dirty="0">
                <a:effectLst/>
                <a:latin typeface="Gill Sans MT (Body)"/>
                <a:ea typeface="Calibri" panose="020F0502020204030204" pitchFamily="34" charset="0"/>
                <a:cs typeface="Times New Roman" panose="02020603050405020304" pitchFamily="18" charset="0"/>
              </a:rPr>
              <a:t>Here we have shown most common meth</a:t>
            </a:r>
            <a:r>
              <a:rPr lang="en-US" sz="2000" dirty="0">
                <a:latin typeface="Gill Sans MT (Body)"/>
                <a:ea typeface="Calibri" panose="020F0502020204030204" pitchFamily="34" charset="0"/>
                <a:cs typeface="Times New Roman" panose="02020603050405020304" pitchFamily="18" charset="0"/>
              </a:rPr>
              <a:t>od of frauds with their </a:t>
            </a:r>
            <a:r>
              <a:rPr lang="en-US" sz="2000" dirty="0">
                <a:effectLst/>
                <a:latin typeface="Gill Sans MT (Body)"/>
                <a:ea typeface="Calibri" panose="020F0502020204030204" pitchFamily="34" charset="0"/>
                <a:cs typeface="Times New Roman" panose="02020603050405020304" pitchFamily="18" charset="0"/>
              </a:rPr>
              <a:t>detection methods and recent findings.</a:t>
            </a:r>
          </a:p>
          <a:p>
            <a:pPr marL="285750" indent="-285750" algn="just">
              <a:lnSpc>
                <a:spcPct val="110000"/>
              </a:lnSpc>
              <a:buFont typeface="Arial" panose="020B0604020202020204" pitchFamily="34" charset="0"/>
              <a:buChar char="•"/>
            </a:pPr>
            <a:r>
              <a:rPr lang="en-US" sz="2000" dirty="0">
                <a:latin typeface="Gill Sans MT (Body)"/>
                <a:ea typeface="Calibri" panose="020F0502020204030204" pitchFamily="34" charset="0"/>
                <a:cs typeface="Times New Roman" panose="02020603050405020304" pitchFamily="18" charset="0"/>
              </a:rPr>
              <a:t>Demonstrated h</a:t>
            </a:r>
            <a:r>
              <a:rPr lang="en-US" sz="2000" dirty="0">
                <a:effectLst/>
                <a:latin typeface="Gill Sans MT (Body)"/>
                <a:ea typeface="Calibri" panose="020F0502020204030204" pitchFamily="34" charset="0"/>
                <a:cs typeface="Times New Roman" panose="02020603050405020304" pitchFamily="18" charset="0"/>
              </a:rPr>
              <a:t>ow Machine Learning along with the algorithms, and pseudocode can be applied to get better results.</a:t>
            </a:r>
          </a:p>
          <a:p>
            <a:pPr marL="285750" indent="-285750" algn="just">
              <a:lnSpc>
                <a:spcPct val="110000"/>
              </a:lnSpc>
              <a:buFont typeface="Arial" panose="020B0604020202020204" pitchFamily="34" charset="0"/>
              <a:buChar char="•"/>
            </a:pPr>
            <a:r>
              <a:rPr lang="en-US" sz="2000" dirty="0">
                <a:latin typeface="Gill Sans MT (Body)"/>
                <a:ea typeface="Calibri" panose="020F0502020204030204" pitchFamily="34" charset="0"/>
                <a:cs typeface="Times New Roman" panose="02020603050405020304" pitchFamily="18" charset="0"/>
              </a:rPr>
              <a:t>Here we have ac</a:t>
            </a:r>
            <a:r>
              <a:rPr lang="en-US" sz="2000" dirty="0">
                <a:effectLst/>
                <a:latin typeface="Gill Sans MT (Body)"/>
                <a:ea typeface="Calibri" panose="020F0502020204030204" pitchFamily="34" charset="0"/>
                <a:cs typeface="Times New Roman" panose="02020603050405020304" pitchFamily="18" charset="0"/>
              </a:rPr>
              <a:t>hieved over 95% of accuracy in case of over-sampling and under-sampling.</a:t>
            </a:r>
          </a:p>
          <a:p>
            <a:pPr marL="285750" indent="-285750" algn="just">
              <a:lnSpc>
                <a:spcPct val="110000"/>
              </a:lnSpc>
              <a:buFont typeface="Arial" panose="020B0604020202020204" pitchFamily="34" charset="0"/>
              <a:buChar char="•"/>
            </a:pPr>
            <a:r>
              <a:rPr lang="en-US" sz="2000" dirty="0">
                <a:latin typeface="Gill Sans MT (Body)"/>
                <a:ea typeface="Calibri" panose="020F0502020204030204" pitchFamily="34" charset="0"/>
                <a:cs typeface="Times New Roman" panose="02020603050405020304" pitchFamily="18" charset="0"/>
              </a:rPr>
              <a:t>Here the entire data set consist of only two day’s transaction records. But being based on machine learning algorithms, the program will increase its efficiency as more data is put into it.</a:t>
            </a:r>
          </a:p>
          <a:p>
            <a:endParaRPr lang="en-IN" dirty="0"/>
          </a:p>
        </p:txBody>
      </p:sp>
    </p:spTree>
    <p:extLst>
      <p:ext uri="{BB962C8B-B14F-4D97-AF65-F5344CB8AC3E}">
        <p14:creationId xmlns:p14="http://schemas.microsoft.com/office/powerpoint/2010/main" val="3096960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0B920-D27F-4A47-994F-BB7F82F5389F}"/>
              </a:ext>
            </a:extLst>
          </p:cNvPr>
          <p:cNvSpPr>
            <a:spLocks noGrp="1"/>
          </p:cNvSpPr>
          <p:nvPr>
            <p:ph type="title"/>
          </p:nvPr>
        </p:nvSpPr>
        <p:spPr>
          <a:xfrm>
            <a:off x="1451276" y="1329136"/>
            <a:ext cx="4325112" cy="1049235"/>
          </a:xfrm>
        </p:spPr>
        <p:txBody>
          <a:bodyPr>
            <a:normAutofit/>
          </a:bodyPr>
          <a:lstStyle/>
          <a:p>
            <a:r>
              <a:rPr lang="en-IN" sz="2800" dirty="0"/>
              <a:t>Future work</a:t>
            </a:r>
            <a:endParaRPr lang="en-US" sz="2800" dirty="0"/>
          </a:p>
        </p:txBody>
      </p:sp>
      <p:cxnSp>
        <p:nvCxnSpPr>
          <p:cNvPr id="12" name="Straight Connector 1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4AC7441-02C3-4FBE-A711-A98981913005}"/>
              </a:ext>
            </a:extLst>
          </p:cNvPr>
          <p:cNvSpPr>
            <a:spLocks noGrp="1"/>
          </p:cNvSpPr>
          <p:nvPr>
            <p:ph idx="1"/>
          </p:nvPr>
        </p:nvSpPr>
        <p:spPr>
          <a:xfrm>
            <a:off x="1451579" y="2015732"/>
            <a:ext cx="4325113" cy="4074172"/>
          </a:xfrm>
        </p:spPr>
        <p:txBody>
          <a:bodyPr>
            <a:normAutofit/>
          </a:bodyPr>
          <a:lstStyle/>
          <a:p>
            <a:pPr marL="0" indent="0" algn="just">
              <a:lnSpc>
                <a:spcPct val="110000"/>
              </a:lnSpc>
              <a:buNone/>
            </a:pPr>
            <a:r>
              <a:rPr lang="en-IN" sz="2800" dirty="0"/>
              <a:t>Though the dataset has been well analysed, more analysis can be performed using much advanced machine learning algorithms and considering much larger dataset</a:t>
            </a:r>
          </a:p>
          <a:p>
            <a:pPr marL="285750" indent="-285750">
              <a:lnSpc>
                <a:spcPct val="110000"/>
              </a:lnSpc>
              <a:buFont typeface="Arial" panose="020B0604020202020204" pitchFamily="34" charset="0"/>
              <a:buChar char="•"/>
            </a:pPr>
            <a:endParaRPr lang="en-US" sz="1300" dirty="0">
              <a:latin typeface="Gill Sans MT (Body)"/>
              <a:ea typeface="Calibri" panose="020F0502020204030204" pitchFamily="34" charset="0"/>
              <a:cs typeface="Times New Roman" panose="02020603050405020304" pitchFamily="18" charset="0"/>
            </a:endParaRPr>
          </a:p>
          <a:p>
            <a:pPr>
              <a:lnSpc>
                <a:spcPct val="110000"/>
              </a:lnSpc>
            </a:pP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0000"/>
              </a:lnSpc>
              <a:buFont typeface="Arial" panose="020B0604020202020204" pitchFamily="34" charset="0"/>
              <a:buChar char="•"/>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0000"/>
              </a:lnSpc>
              <a:buFont typeface="Arial" panose="020B0604020202020204" pitchFamily="34" charset="0"/>
              <a:buChar char="•"/>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300" dirty="0"/>
          </a:p>
        </p:txBody>
      </p:sp>
      <p:pic>
        <p:nvPicPr>
          <p:cNvPr id="8" name="Picture 7" descr="Diagram&#10;&#10;Description automatically generated with low confidence">
            <a:extLst>
              <a:ext uri="{FF2B5EF4-FFF2-40B4-BE49-F238E27FC236}">
                <a16:creationId xmlns:a16="http://schemas.microsoft.com/office/drawing/2014/main" id="{0E5512D0-2478-4AEC-9D4D-D2BA6C9AC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3" y="2061872"/>
            <a:ext cx="4637119" cy="2770678"/>
          </a:xfrm>
          <a:prstGeom prst="rect">
            <a:avLst/>
          </a:prstGeom>
        </p:spPr>
      </p:pic>
    </p:spTree>
    <p:extLst>
      <p:ext uri="{BB962C8B-B14F-4D97-AF65-F5344CB8AC3E}">
        <p14:creationId xmlns:p14="http://schemas.microsoft.com/office/powerpoint/2010/main" val="323013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DA5C9-F60B-409B-9F05-46C5DE8A09D8}"/>
              </a:ext>
            </a:extLst>
          </p:cNvPr>
          <p:cNvSpPr>
            <a:spLocks noGrp="1"/>
          </p:cNvSpPr>
          <p:nvPr>
            <p:ph type="title"/>
          </p:nvPr>
        </p:nvSpPr>
        <p:spPr>
          <a:xfrm>
            <a:off x="844476" y="1600199"/>
            <a:ext cx="3539266" cy="4297680"/>
          </a:xfrm>
        </p:spPr>
        <p:txBody>
          <a:bodyPr anchor="ctr">
            <a:normAutofit/>
          </a:bodyPr>
          <a:lstStyle/>
          <a:p>
            <a:r>
              <a:rPr lang="en-US" dirty="0"/>
              <a:t>Introduction</a:t>
            </a:r>
          </a:p>
        </p:txBody>
      </p:sp>
      <p:cxnSp>
        <p:nvCxnSpPr>
          <p:cNvPr id="32" name="Straight Connector 31">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56C6A15-1569-41DE-BFDF-A90F1CDBBFB0}"/>
              </a:ext>
            </a:extLst>
          </p:cNvPr>
          <p:cNvSpPr>
            <a:spLocks noGrp="1"/>
          </p:cNvSpPr>
          <p:nvPr>
            <p:ph idx="1"/>
          </p:nvPr>
        </p:nvSpPr>
        <p:spPr>
          <a:xfrm>
            <a:off x="4924851" y="1600199"/>
            <a:ext cx="6130003" cy="4297680"/>
          </a:xfrm>
        </p:spPr>
        <p:txBody>
          <a:bodyPr anchor="ctr">
            <a:normAutofit/>
          </a:bodyPr>
          <a:lstStyle/>
          <a:p>
            <a:pPr marL="342900" indent="-342900">
              <a:lnSpc>
                <a:spcPct val="110000"/>
              </a:lnSpc>
              <a:buFont typeface="Arial" panose="020B0604020202020204" pitchFamily="34" charset="0"/>
              <a:buChar char="•"/>
            </a:pPr>
            <a:r>
              <a:rPr lang="en-US" sz="1700"/>
              <a:t>More than 80% of Americans have at least one credit card.</a:t>
            </a:r>
          </a:p>
          <a:p>
            <a:pPr marL="342900" indent="-342900">
              <a:lnSpc>
                <a:spcPct val="110000"/>
              </a:lnSpc>
              <a:buFont typeface="Arial" panose="020B0604020202020204" pitchFamily="34" charset="0"/>
              <a:buChar char="•"/>
            </a:pPr>
            <a:r>
              <a:rPr lang="en-US" sz="1700"/>
              <a:t>The average American has 3.84 credit card (Experian,2022).</a:t>
            </a:r>
          </a:p>
          <a:p>
            <a:pPr marL="342900" indent="-342900">
              <a:lnSpc>
                <a:spcPct val="110000"/>
              </a:lnSpc>
              <a:buFont typeface="Arial" panose="020B0604020202020204" pitchFamily="34" charset="0"/>
              <a:buChar char="•"/>
            </a:pPr>
            <a:r>
              <a:rPr lang="en-US" sz="1700"/>
              <a:t>After the pandemic, cash usage has decreased significantly.</a:t>
            </a:r>
          </a:p>
          <a:p>
            <a:pPr marL="342900" indent="-342900">
              <a:lnSpc>
                <a:spcPct val="110000"/>
              </a:lnSpc>
              <a:buFont typeface="Arial" panose="020B0604020202020204" pitchFamily="34" charset="0"/>
              <a:buChar char="•"/>
            </a:pPr>
            <a:r>
              <a:rPr lang="en-US" sz="1700"/>
              <a:t>Online shopping – one of largest and fast-growing trend.</a:t>
            </a:r>
          </a:p>
          <a:p>
            <a:pPr marL="342900" indent="-342900">
              <a:lnSpc>
                <a:spcPct val="110000"/>
              </a:lnSpc>
              <a:buFont typeface="Arial" panose="020B0604020202020204" pitchFamily="34" charset="0"/>
              <a:buChar char="•"/>
            </a:pPr>
            <a:r>
              <a:rPr lang="en-US" sz="1700"/>
              <a:t>Mode of payment – credit card, debit card and net banking.</a:t>
            </a:r>
          </a:p>
          <a:p>
            <a:pPr marL="342900" indent="-342900">
              <a:lnSpc>
                <a:spcPct val="110000"/>
              </a:lnSpc>
              <a:buFont typeface="Arial" panose="020B0604020202020204" pitchFamily="34" charset="0"/>
              <a:buChar char="•"/>
            </a:pPr>
            <a:r>
              <a:rPr lang="en-US" sz="1700"/>
              <a:t>Online payment does not require physical card.</a:t>
            </a:r>
          </a:p>
          <a:p>
            <a:pPr marL="342900" indent="-342900">
              <a:lnSpc>
                <a:spcPct val="110000"/>
              </a:lnSpc>
              <a:buFont typeface="Arial" panose="020B0604020202020204" pitchFamily="34" charset="0"/>
              <a:buChar char="•"/>
            </a:pPr>
            <a:r>
              <a:rPr lang="en-US" sz="1700"/>
              <a:t>Major Risk – credit/debit card detail is known to others.</a:t>
            </a:r>
          </a:p>
        </p:txBody>
      </p:sp>
    </p:spTree>
    <p:extLst>
      <p:ext uri="{BB962C8B-B14F-4D97-AF65-F5344CB8AC3E}">
        <p14:creationId xmlns:p14="http://schemas.microsoft.com/office/powerpoint/2010/main" val="150019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09F8-D6F5-4A5A-B482-7559781152AD}"/>
              </a:ext>
            </a:extLst>
          </p:cNvPr>
          <p:cNvSpPr>
            <a:spLocks noGrp="1"/>
          </p:cNvSpPr>
          <p:nvPr>
            <p:ph type="title"/>
          </p:nvPr>
        </p:nvSpPr>
        <p:spPr/>
        <p:txBody>
          <a:bodyPr>
            <a:normAutofit/>
          </a:bodyPr>
          <a:lstStyle/>
          <a:p>
            <a:r>
              <a:rPr lang="en-US" sz="4400"/>
              <a:t>Problem Definition</a:t>
            </a:r>
            <a:endParaRPr lang="en-US" sz="4400" dirty="0"/>
          </a:p>
        </p:txBody>
      </p:sp>
      <p:graphicFrame>
        <p:nvGraphicFramePr>
          <p:cNvPr id="5" name="Content Placeholder 2">
            <a:extLst>
              <a:ext uri="{FF2B5EF4-FFF2-40B4-BE49-F238E27FC236}">
                <a16:creationId xmlns:a16="http://schemas.microsoft.com/office/drawing/2014/main" id="{97F2CFC4-5EC5-7D86-A224-D0B7305E3861}"/>
              </a:ext>
            </a:extLst>
          </p:cNvPr>
          <p:cNvGraphicFramePr>
            <a:graphicFrameLocks noGrp="1"/>
          </p:cNvGraphicFramePr>
          <p:nvPr>
            <p:ph idx="1"/>
            <p:extLst>
              <p:ext uri="{D42A27DB-BD31-4B8C-83A1-F6EECF244321}">
                <p14:modId xmlns:p14="http://schemas.microsoft.com/office/powerpoint/2010/main" val="212482242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29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763F-DF97-465C-B989-3D0A6944FDE0}"/>
              </a:ext>
            </a:extLst>
          </p:cNvPr>
          <p:cNvSpPr>
            <a:spLocks noGrp="1"/>
          </p:cNvSpPr>
          <p:nvPr>
            <p:ph type="title"/>
          </p:nvPr>
        </p:nvSpPr>
        <p:spPr>
          <a:xfrm>
            <a:off x="517870" y="976160"/>
            <a:ext cx="5021183" cy="2071840"/>
          </a:xfrm>
        </p:spPr>
        <p:txBody>
          <a:bodyPr>
            <a:normAutofit/>
          </a:bodyPr>
          <a:lstStyle/>
          <a:p>
            <a:r>
              <a:rPr lang="en-US"/>
              <a:t>Proposed Solution</a:t>
            </a:r>
          </a:p>
        </p:txBody>
      </p:sp>
      <p:graphicFrame>
        <p:nvGraphicFramePr>
          <p:cNvPr id="5" name="Content Placeholder 2">
            <a:extLst>
              <a:ext uri="{FF2B5EF4-FFF2-40B4-BE49-F238E27FC236}">
                <a16:creationId xmlns:a16="http://schemas.microsoft.com/office/drawing/2014/main" id="{AF7CCDEA-80B7-4ED3-AFC8-6FE730503C6A}"/>
              </a:ext>
            </a:extLst>
          </p:cNvPr>
          <p:cNvGraphicFramePr>
            <a:graphicFrameLocks noGrp="1"/>
          </p:cNvGraphicFramePr>
          <p:nvPr>
            <p:ph idx="1"/>
            <p:extLst>
              <p:ext uri="{D42A27DB-BD31-4B8C-83A1-F6EECF244321}">
                <p14:modId xmlns:p14="http://schemas.microsoft.com/office/powerpoint/2010/main" val="1342997671"/>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12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CAD0-6639-4316-BB61-7F1C37C83E00}"/>
              </a:ext>
            </a:extLst>
          </p:cNvPr>
          <p:cNvSpPr>
            <a:spLocks noGrp="1"/>
          </p:cNvSpPr>
          <p:nvPr>
            <p:ph type="title"/>
          </p:nvPr>
        </p:nvSpPr>
        <p:spPr>
          <a:xfrm>
            <a:off x="1451579" y="1391655"/>
            <a:ext cx="9603275" cy="462099"/>
          </a:xfrm>
        </p:spPr>
        <p:txBody>
          <a:bodyPr>
            <a:normAutofit fontScale="90000"/>
          </a:bodyPr>
          <a:lstStyle/>
          <a:p>
            <a:r>
              <a:rPr lang="en-IN" sz="2800" dirty="0"/>
              <a:t>Dataset used</a:t>
            </a:r>
            <a:endParaRPr lang="en-IN" dirty="0"/>
          </a:p>
        </p:txBody>
      </p:sp>
      <p:sp>
        <p:nvSpPr>
          <p:cNvPr id="3" name="Content Placeholder 2">
            <a:extLst>
              <a:ext uri="{FF2B5EF4-FFF2-40B4-BE49-F238E27FC236}">
                <a16:creationId xmlns:a16="http://schemas.microsoft.com/office/drawing/2014/main" id="{75F5CC12-1E34-4AB8-82DD-D43DDBA6B7A4}"/>
              </a:ext>
            </a:extLst>
          </p:cNvPr>
          <p:cNvSpPr>
            <a:spLocks noGrp="1"/>
          </p:cNvSpPr>
          <p:nvPr>
            <p:ph idx="1"/>
          </p:nvPr>
        </p:nvSpPr>
        <p:spPr/>
        <p:txBody>
          <a:bodyPr>
            <a:normAutofit fontScale="92500" lnSpcReduction="20000"/>
          </a:bodyPr>
          <a:lstStyle/>
          <a:p>
            <a:pPr algn="just"/>
            <a:r>
              <a:rPr lang="en-IN" sz="1800" dirty="0">
                <a:solidFill>
                  <a:srgbClr val="000000"/>
                </a:solidFill>
                <a:effectLst/>
                <a:latin typeface="Times New Roman" panose="02020603050405020304" pitchFamily="18" charset="0"/>
                <a:ea typeface="Calibri" panose="020F0502020204030204" pitchFamily="34" charset="0"/>
              </a:rPr>
              <a:t>The dataset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example-dependent cost-sensitive learning. Feature 'Class' is the response variable and it takes value 1 in case of fraud and 0 otherwise. There are no “NA” values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4D5156"/>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96731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6E21-7D15-4100-9095-704E82D93AB2}"/>
              </a:ext>
            </a:extLst>
          </p:cNvPr>
          <p:cNvSpPr>
            <a:spLocks noGrp="1"/>
          </p:cNvSpPr>
          <p:nvPr>
            <p:ph type="title"/>
          </p:nvPr>
        </p:nvSpPr>
        <p:spPr>
          <a:xfrm>
            <a:off x="1451579" y="1330960"/>
            <a:ext cx="9603275" cy="522794"/>
          </a:xfrm>
        </p:spPr>
        <p:txBody>
          <a:bodyPr>
            <a:normAutofit fontScale="90000"/>
          </a:bodyPr>
          <a:lstStyle/>
          <a:p>
            <a:pPr algn="ctr"/>
            <a:r>
              <a:rPr lang="en-IN" dirty="0"/>
              <a:t>Evaluation Metrics</a:t>
            </a:r>
          </a:p>
        </p:txBody>
      </p:sp>
      <p:pic>
        <p:nvPicPr>
          <p:cNvPr id="5" name="Content Placeholder 4">
            <a:extLst>
              <a:ext uri="{FF2B5EF4-FFF2-40B4-BE49-F238E27FC236}">
                <a16:creationId xmlns:a16="http://schemas.microsoft.com/office/drawing/2014/main" id="{133FA041-0179-40ED-B6B3-255836129456}"/>
              </a:ext>
            </a:extLst>
          </p:cNvPr>
          <p:cNvPicPr>
            <a:picLocks noGrp="1" noChangeAspect="1"/>
          </p:cNvPicPr>
          <p:nvPr>
            <p:ph idx="1"/>
          </p:nvPr>
        </p:nvPicPr>
        <p:blipFill>
          <a:blip r:embed="rId2"/>
          <a:stretch>
            <a:fillRect/>
          </a:stretch>
        </p:blipFill>
        <p:spPr>
          <a:xfrm>
            <a:off x="4185920" y="2031936"/>
            <a:ext cx="4104640" cy="3789743"/>
          </a:xfrm>
        </p:spPr>
      </p:pic>
    </p:spTree>
    <p:extLst>
      <p:ext uri="{BB962C8B-B14F-4D97-AF65-F5344CB8AC3E}">
        <p14:creationId xmlns:p14="http://schemas.microsoft.com/office/powerpoint/2010/main" val="40977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E694-22CE-48CC-8A28-D5B2E0968BAA}"/>
              </a:ext>
            </a:extLst>
          </p:cNvPr>
          <p:cNvSpPr>
            <a:spLocks noGrp="1"/>
          </p:cNvSpPr>
          <p:nvPr>
            <p:ph type="title"/>
          </p:nvPr>
        </p:nvSpPr>
        <p:spPr>
          <a:xfrm>
            <a:off x="1451579" y="1290320"/>
            <a:ext cx="9603275" cy="563434"/>
          </a:xfrm>
        </p:spPr>
        <p:txBody>
          <a:bodyPr/>
          <a:lstStyle/>
          <a:p>
            <a:pPr algn="ctr"/>
            <a:r>
              <a:rPr lang="en-IN" dirty="0"/>
              <a:t>Packages Used</a:t>
            </a:r>
          </a:p>
        </p:txBody>
      </p:sp>
      <p:sp>
        <p:nvSpPr>
          <p:cNvPr id="4" name="Content Placeholder 3">
            <a:extLst>
              <a:ext uri="{FF2B5EF4-FFF2-40B4-BE49-F238E27FC236}">
                <a16:creationId xmlns:a16="http://schemas.microsoft.com/office/drawing/2014/main" id="{9C50E43A-329E-9258-383D-1355F2142DA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683E610-CBA5-A024-59D2-6386CC31734C}"/>
              </a:ext>
            </a:extLst>
          </p:cNvPr>
          <p:cNvPicPr>
            <a:picLocks noChangeAspect="1"/>
          </p:cNvPicPr>
          <p:nvPr/>
        </p:nvPicPr>
        <p:blipFill>
          <a:blip r:embed="rId2"/>
          <a:stretch>
            <a:fillRect/>
          </a:stretch>
        </p:blipFill>
        <p:spPr>
          <a:xfrm>
            <a:off x="4778307" y="2015732"/>
            <a:ext cx="2635385" cy="3450613"/>
          </a:xfrm>
          <a:prstGeom prst="rect">
            <a:avLst/>
          </a:prstGeom>
        </p:spPr>
      </p:pic>
    </p:spTree>
    <p:extLst>
      <p:ext uri="{BB962C8B-B14F-4D97-AF65-F5344CB8AC3E}">
        <p14:creationId xmlns:p14="http://schemas.microsoft.com/office/powerpoint/2010/main" val="46702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8DBC-6DA9-46E3-B6A7-FDE0FE1007AE}"/>
              </a:ext>
            </a:extLst>
          </p:cNvPr>
          <p:cNvSpPr>
            <a:spLocks noGrp="1"/>
          </p:cNvSpPr>
          <p:nvPr>
            <p:ph type="title"/>
          </p:nvPr>
        </p:nvSpPr>
        <p:spPr>
          <a:xfrm>
            <a:off x="1207739" y="457200"/>
            <a:ext cx="9603275" cy="604074"/>
          </a:xfrm>
        </p:spPr>
        <p:txBody>
          <a:bodyPr>
            <a:normAutofit fontScale="90000"/>
          </a:bodyPr>
          <a:lstStyle/>
          <a:p>
            <a:r>
              <a:rPr lang="en-IN" dirty="0"/>
              <a:t>Exploratory Data analysis - </a:t>
            </a:r>
            <a:br>
              <a:rPr lang="en-IN" dirty="0"/>
            </a:br>
            <a:r>
              <a:rPr lang="en-IN" dirty="0">
                <a:solidFill>
                  <a:srgbClr val="242424"/>
                </a:solidFill>
                <a:latin typeface="-apple-system"/>
              </a:rPr>
              <a:t>Plotting</a:t>
            </a:r>
            <a:r>
              <a:rPr lang="en-US" b="0" i="0" dirty="0">
                <a:solidFill>
                  <a:srgbClr val="242424"/>
                </a:solidFill>
                <a:effectLst/>
                <a:latin typeface="-apple-system"/>
              </a:rPr>
              <a:t> Boxplot for amount feature (Observed lot of outliers)</a:t>
            </a:r>
            <a:br>
              <a:rPr lang="en-US" b="0" i="0" dirty="0">
                <a:solidFill>
                  <a:srgbClr val="242424"/>
                </a:solidFill>
                <a:effectLst/>
                <a:latin typeface="-apple-system"/>
              </a:rPr>
            </a:br>
            <a:endParaRPr lang="en-IN" dirty="0"/>
          </a:p>
        </p:txBody>
      </p:sp>
      <p:sp>
        <p:nvSpPr>
          <p:cNvPr id="3" name="Content Placeholder 2">
            <a:extLst>
              <a:ext uri="{FF2B5EF4-FFF2-40B4-BE49-F238E27FC236}">
                <a16:creationId xmlns:a16="http://schemas.microsoft.com/office/drawing/2014/main" id="{C5A93BF9-DFC2-40D5-956F-2354D854B9C5}"/>
              </a:ext>
            </a:extLst>
          </p:cNvPr>
          <p:cNvSpPr>
            <a:spLocks noGrp="1"/>
          </p:cNvSpPr>
          <p:nvPr>
            <p:ph idx="1"/>
          </p:nvPr>
        </p:nvSpPr>
        <p:spPr>
          <a:xfrm>
            <a:off x="1451579" y="1930400"/>
            <a:ext cx="9603275" cy="3535945"/>
          </a:xfrm>
        </p:spPr>
        <p:txBody>
          <a:bodyPr/>
          <a:lstStyle/>
          <a:p>
            <a:endParaRPr lang="en-IN" dirty="0"/>
          </a:p>
        </p:txBody>
      </p:sp>
      <p:pic>
        <p:nvPicPr>
          <p:cNvPr id="5" name="Picture 4">
            <a:extLst>
              <a:ext uri="{FF2B5EF4-FFF2-40B4-BE49-F238E27FC236}">
                <a16:creationId xmlns:a16="http://schemas.microsoft.com/office/drawing/2014/main" id="{4BA863A0-9E57-40E9-B0F9-B9F76A5B6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30400"/>
            <a:ext cx="9603275" cy="3535945"/>
          </a:xfrm>
          <a:prstGeom prst="rect">
            <a:avLst/>
          </a:prstGeom>
        </p:spPr>
      </p:pic>
    </p:spTree>
    <p:extLst>
      <p:ext uri="{BB962C8B-B14F-4D97-AF65-F5344CB8AC3E}">
        <p14:creationId xmlns:p14="http://schemas.microsoft.com/office/powerpoint/2010/main" val="26996500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1429</TotalTime>
  <Words>1326</Words>
  <Application>Microsoft Office PowerPoint</Application>
  <PresentationFormat>Widescreen</PresentationFormat>
  <Paragraphs>212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Gill Sans MT</vt:lpstr>
      <vt:lpstr>Gill Sans MT (Body)</vt:lpstr>
      <vt:lpstr>Roboto</vt:lpstr>
      <vt:lpstr>Times New Roman</vt:lpstr>
      <vt:lpstr>Gallery</vt:lpstr>
      <vt:lpstr>Detection of Credit card fraud</vt:lpstr>
      <vt:lpstr>Contents</vt:lpstr>
      <vt:lpstr>Introduction</vt:lpstr>
      <vt:lpstr>Problem Definition</vt:lpstr>
      <vt:lpstr>Proposed Solution</vt:lpstr>
      <vt:lpstr>Dataset used</vt:lpstr>
      <vt:lpstr>Evaluation Metrics</vt:lpstr>
      <vt:lpstr>Packages Used</vt:lpstr>
      <vt:lpstr>Exploratory Data analysis -  Plotting Boxplot for amount feature (Observed lot of outliers) </vt:lpstr>
      <vt:lpstr>Plotting histogram for amount feature (Right Skewed histogram) </vt:lpstr>
      <vt:lpstr>Plotting histogram for time feature </vt:lpstr>
      <vt:lpstr>plotting a scatter plot between amount and class feature</vt:lpstr>
      <vt:lpstr>plotting a scatter plot between amount and time feature</vt:lpstr>
      <vt:lpstr>Before performing Under-sampling and over-sampling</vt:lpstr>
      <vt:lpstr>after performing Over-sampling</vt:lpstr>
      <vt:lpstr>Logistic Regression</vt:lpstr>
      <vt:lpstr>K-Nearest Neighbors</vt:lpstr>
      <vt:lpstr>Naïve Bayes </vt:lpstr>
      <vt:lpstr>Decision Tree </vt:lpstr>
      <vt:lpstr>Modelling using UNDER-sampling</vt:lpstr>
      <vt:lpstr>Logistic Regression</vt:lpstr>
      <vt:lpstr>K-Nearest Neighbors</vt:lpstr>
      <vt:lpstr>Naïve Bayes </vt:lpstr>
      <vt:lpstr>Decision Tree </vt:lpstr>
      <vt:lpstr>MODEL SELECTED FOR </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Credit card fraud</dc:title>
  <dc:creator>Chheda, Vaibhav Dhiren</dc:creator>
  <cp:lastModifiedBy>polighosh1@outlook.com</cp:lastModifiedBy>
  <cp:revision>79</cp:revision>
  <dcterms:created xsi:type="dcterms:W3CDTF">2022-04-26T17:52:52Z</dcterms:created>
  <dcterms:modified xsi:type="dcterms:W3CDTF">2022-07-12T00:35:14Z</dcterms:modified>
</cp:coreProperties>
</file>