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78" r:id="rId4"/>
    <p:sldId id="279" r:id="rId5"/>
    <p:sldId id="258" r:id="rId6"/>
    <p:sldId id="259" r:id="rId7"/>
    <p:sldId id="271" r:id="rId8"/>
    <p:sldId id="261" r:id="rId9"/>
    <p:sldId id="272" r:id="rId10"/>
    <p:sldId id="273" r:id="rId11"/>
    <p:sldId id="264" r:id="rId12"/>
    <p:sldId id="277" r:id="rId13"/>
    <p:sldId id="274" r:id="rId14"/>
    <p:sldId id="276" r:id="rId15"/>
    <p:sldId id="280" r:id="rId16"/>
    <p:sldId id="281" r:id="rId17"/>
    <p:sldId id="269" r:id="rId18"/>
    <p:sldId id="270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3AFFE-27DB-455C-BABC-2732A16854AF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476F1-C073-4869-87DC-3A72DDC81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8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476F1-C073-4869-87DC-3A72DDC8130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37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C479-0C2D-4932-9532-D58377F632C4}" type="datetime1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E14-025A-4189-AC1C-B44846D40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8E05-DE92-4C06-A9D9-E3D4C71EB17D}" type="datetime1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E14-025A-4189-AC1C-B44846D40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A30E-5186-4E37-89C5-EDA01B1FDE51}" type="datetime1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E14-025A-4189-AC1C-B44846D40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71AE-5490-4477-B53A-24D3518F46D0}" type="datetime1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E14-025A-4189-AC1C-B44846D40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1B6EC-B802-4129-9881-DA6946C66EF1}" type="datetime1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E14-025A-4189-AC1C-B44846D40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65373-048D-4B4A-86BE-5D0766041520}" type="datetime1">
              <a:rPr lang="ru-RU" smtClean="0"/>
              <a:t>04.06.2018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E14-025A-4189-AC1C-B44846D40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C2EC-5454-45DB-A1CF-258DFC8D1004}" type="datetime1">
              <a:rPr lang="ru-RU" smtClean="0"/>
              <a:t>04.06.2018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E14-025A-4189-AC1C-B44846D40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2C44-53EC-43F9-8A2B-F2636ADC4056}" type="datetime1">
              <a:rPr lang="ru-RU" smtClean="0"/>
              <a:t>04.06.2018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E14-025A-4189-AC1C-B44846D40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45CB-DD83-4F6C-B0C3-DB844B40B5A2}" type="datetime1">
              <a:rPr lang="ru-RU" smtClean="0"/>
              <a:t>04.06.2018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E14-025A-4189-AC1C-B44846D40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C23D-8BC3-4498-9E36-69CAC97580F2}" type="datetime1">
              <a:rPr lang="ru-RU" smtClean="0"/>
              <a:t>04.06.2018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E14-025A-4189-AC1C-B44846D40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FCA-5E6E-4AA8-BA32-868E041992BD}" type="datetime1">
              <a:rPr lang="ru-RU" smtClean="0"/>
              <a:t>04.06.2018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E14-025A-4189-AC1C-B44846D40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3991F-1571-4793-8FCC-2E7071CDB2EB}" type="datetime1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15E14-025A-4189-AC1C-B44846D40A2F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3960440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БЕЛОРУССКИЙ ГОСУДАРСТВЕННЫЙ УНИВЕРСИТЕТ</a:t>
            </a:r>
            <a:b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РАДИОФИЗИКИ И КОМПЬЮТЕРНЫХ ТЕХНОЛОГИЙ</a:t>
            </a:r>
            <a:b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интеллектуальных систем</a:t>
            </a:r>
            <a:br>
              <a:rPr lang="ru-RU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ПОЛИТАЙ</a:t>
            </a:r>
            <a:b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Константин Дмитриевич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Распознавание эмоций в речевом сигнале</a:t>
            </a:r>
            <a:br>
              <a:rPr lang="ru-RU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Дипломная работа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19672" y="4797152"/>
            <a:ext cx="6400800" cy="1080120"/>
          </a:xfrm>
        </p:spPr>
        <p:txBody>
          <a:bodyPr>
            <a:normAutofit/>
          </a:bodyPr>
          <a:lstStyle/>
          <a:p>
            <a:pPr lvl="8" algn="l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lvl="8" algn="l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</a:t>
            </a:r>
          </a:p>
          <a:p>
            <a:pPr lvl="8" algn="l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Щетько Николай Николаевич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95938" y="6237313"/>
            <a:ext cx="12923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8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Минск, 2018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09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95536" y="0"/>
            <a:ext cx="8103005" cy="1700808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Визуализация записей с соответствующими эмоциями в пространстве двух признаков</a:t>
            </a:r>
            <a:br>
              <a:rPr lang="ru-RU" sz="3200" b="1" dirty="0"/>
            </a:br>
            <a:endParaRPr lang="ru-RU" sz="3200" b="1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E14-025A-4189-AC1C-B44846D40A2F}" type="slidenum">
              <a:rPr lang="ru-RU" sz="2400" b="1" smtClean="0">
                <a:solidFill>
                  <a:schemeClr val="tx1"/>
                </a:solidFill>
              </a:rPr>
              <a:t>10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0"/>
            <a:ext cx="7136869" cy="5444622"/>
          </a:xfrm>
        </p:spPr>
      </p:pic>
    </p:spTree>
    <p:extLst>
      <p:ext uri="{BB962C8B-B14F-4D97-AF65-F5344CB8AC3E}">
        <p14:creationId xmlns:p14="http://schemas.microsoft.com/office/powerpoint/2010/main" val="43200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906" y="-27384"/>
            <a:ext cx="7839635" cy="1221101"/>
          </a:xfrm>
        </p:spPr>
        <p:txBody>
          <a:bodyPr/>
          <a:lstStyle/>
          <a:p>
            <a:pPr algn="ctr"/>
            <a:r>
              <a:rPr lang="ru-RU" b="1" dirty="0" smtClean="0"/>
              <a:t>Классификация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280920" cy="3954752"/>
          </a:xfrm>
        </p:spPr>
        <p:txBody>
          <a:bodyPr>
            <a:noAutofit/>
          </a:bodyPr>
          <a:lstStyle/>
          <a:p>
            <a:pPr algn="ctr"/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ближайших соседей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 algn="just">
              <a:buFont typeface="+mj-lt"/>
              <a:buAutoNum type="arabicPeriod"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опорных векторов с линейным ядром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E14-025A-4189-AC1C-B44846D40A2F}" type="slidenum">
              <a:rPr lang="ru-RU" sz="2400" b="1" smtClean="0">
                <a:solidFill>
                  <a:schemeClr val="tx1"/>
                </a:solidFill>
              </a:rPr>
              <a:t>11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67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pPr algn="ctr"/>
            <a:r>
              <a:rPr lang="ru-RU" b="1" dirty="0" smtClean="0"/>
              <a:t>Метод ближайших соседей</a:t>
            </a:r>
            <a:endParaRPr lang="ru-RU" b="1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5" y="1340770"/>
            <a:ext cx="8280920" cy="5400599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оценки скользящего контроля по методу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</a:t>
            </a: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количества  соседей: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Наилучший результат – 69,3%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оличество соседей – 10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452320" y="6381328"/>
            <a:ext cx="1161826" cy="365125"/>
          </a:xfrm>
        </p:spPr>
        <p:txBody>
          <a:bodyPr/>
          <a:lstStyle/>
          <a:p>
            <a:fld id="{87915E14-025A-4189-AC1C-B44846D40A2F}" type="slidenum">
              <a:rPr lang="ru-RU" sz="2400" b="1" smtClean="0">
                <a:solidFill>
                  <a:schemeClr val="tx1"/>
                </a:solidFill>
              </a:rPr>
              <a:t>12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54381"/>
            <a:ext cx="7164288" cy="346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8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343" y="-17899"/>
            <a:ext cx="8784976" cy="128665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/>
              <a:t>Метод ближайших соседей (</a:t>
            </a:r>
            <a:r>
              <a:rPr lang="en-US" sz="3600" b="1" dirty="0" smtClean="0"/>
              <a:t>k = 10)</a:t>
            </a:r>
            <a:endParaRPr lang="ru-RU" sz="3600" b="1" dirty="0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E14-025A-4189-AC1C-B44846D40A2F}" type="slidenum">
              <a:rPr lang="ru-RU" sz="2400" b="1" smtClean="0">
                <a:solidFill>
                  <a:schemeClr val="tx1"/>
                </a:solidFill>
              </a:rPr>
              <a:t>13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185749"/>
              </p:ext>
            </p:extLst>
          </p:nvPr>
        </p:nvGraphicFramePr>
        <p:xfrm>
          <a:off x="251520" y="1628800"/>
          <a:ext cx="8640456" cy="3625200"/>
        </p:xfrm>
        <a:graphic>
          <a:graphicData uri="http://schemas.openxmlformats.org/drawingml/2006/table">
            <a:tbl>
              <a:tblPr firstRow="1" firstCol="1" bandRow="1"/>
              <a:tblGrid>
                <a:gridCol w="1149019"/>
                <a:gridCol w="1803309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1152128"/>
              </a:tblGrid>
              <a:tr h="179705">
                <a:tc rowSpan="2" gridSpan="2"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indent="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Распознанный класс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Полнота, %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03448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96000">
                <a:tc rowSpan="7"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Действительный класс</a:t>
                      </a:r>
                      <a:endParaRPr lang="ru-RU" sz="1800" b="1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Злость (A)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113</a:t>
                      </a:r>
                      <a:endParaRPr lang="ru-RU" sz="18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89,0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Скука (B)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37</a:t>
                      </a:r>
                      <a:endParaRPr lang="ru-RU" sz="18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31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45,7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Отвращение (D)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31</a:t>
                      </a:r>
                      <a:endParaRPr lang="ru-RU" sz="18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67,4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Страх (F)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46</a:t>
                      </a:r>
                      <a:endParaRPr lang="ru-RU" sz="18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66,7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Счастье (H)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34</a:t>
                      </a:r>
                      <a:endParaRPr lang="ru-RU" sz="18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47,9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Грусть (S)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55</a:t>
                      </a:r>
                      <a:endParaRPr lang="ru-RU" sz="18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88,7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Нейтральная (N)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55</a:t>
                      </a:r>
                      <a:endParaRPr lang="ru-RU" sz="18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69,6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 gridSpan="2">
                  <a:txBody>
                    <a:bodyPr/>
                    <a:lstStyle/>
                    <a:p>
                      <a:pPr indent="450215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Точность, %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69,8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61,7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79,5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83,6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58,6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82,1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58,5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69,3</a:t>
                      </a:r>
                      <a:endParaRPr lang="ru-RU" sz="18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85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0"/>
            <a:ext cx="8712968" cy="105273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Метод опорных векторов </a:t>
            </a:r>
            <a:r>
              <a:rPr lang="en-US" sz="3100" b="1" dirty="0" smtClean="0"/>
              <a:t>(C = 0,0278)</a:t>
            </a:r>
            <a:endParaRPr lang="ru-RU" sz="3100" b="1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E14-025A-4189-AC1C-B44846D40A2F}" type="slidenum">
              <a:rPr lang="ru-RU" sz="2400" b="1" smtClean="0">
                <a:solidFill>
                  <a:schemeClr val="tx1"/>
                </a:solidFill>
              </a:rPr>
              <a:t>14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781698"/>
              </p:ext>
            </p:extLst>
          </p:nvPr>
        </p:nvGraphicFramePr>
        <p:xfrm>
          <a:off x="251520" y="1196752"/>
          <a:ext cx="8676992" cy="3918399"/>
        </p:xfrm>
        <a:graphic>
          <a:graphicData uri="http://schemas.openxmlformats.org/drawingml/2006/table">
            <a:tbl>
              <a:tblPr firstRow="1" firstCol="1" bandRow="1"/>
              <a:tblGrid>
                <a:gridCol w="648072"/>
                <a:gridCol w="18002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  <a:gridCol w="1188720"/>
              </a:tblGrid>
              <a:tr h="250133">
                <a:tc rowSpan="2" gridSpan="2">
                  <a:txBody>
                    <a:bodyPr/>
                    <a:lstStyle/>
                    <a:p>
                      <a:pPr indent="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indent="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Распознанный класс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Полнота, %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500266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H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96000">
                <a:tc rowSpan="7">
                  <a:txBody>
                    <a:bodyPr/>
                    <a:lstStyle/>
                    <a:p>
                      <a:pPr indent="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Действительный класс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Злость (A)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108</a:t>
                      </a:r>
                      <a:endParaRPr lang="ru-RU" sz="18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85,0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Скука (B)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51</a:t>
                      </a:r>
                      <a:endParaRPr lang="ru-RU" sz="18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22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63,0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Отвращение (D)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29</a:t>
                      </a:r>
                      <a:endParaRPr lang="ru-RU" sz="18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63,0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Страх (F)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48</a:t>
                      </a:r>
                      <a:endParaRPr lang="ru-RU" sz="18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69,6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Счастье (H)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19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43</a:t>
                      </a:r>
                      <a:endParaRPr lang="ru-RU" sz="18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60,6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Грусть (S)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52</a:t>
                      </a:r>
                      <a:endParaRPr lang="ru-RU" sz="18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83,9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Нейтральная (N)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19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56</a:t>
                      </a:r>
                      <a:endParaRPr lang="ru-RU" sz="18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70,9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00">
                <a:tc gridSpan="2">
                  <a:txBody>
                    <a:bodyPr/>
                    <a:lstStyle/>
                    <a:p>
                      <a:pPr indent="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Точность, %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78,8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61,4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70,7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80,0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63,2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85,2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65,9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72,3</a:t>
                      </a:r>
                      <a:endParaRPr lang="ru-RU" sz="18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 количества признаков на точность классификации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E14-025A-4189-AC1C-B44846D40A2F}" type="slidenum">
              <a:rPr lang="ru-RU" smtClean="0"/>
              <a:t>15</a:t>
            </a:fld>
            <a:endParaRPr lang="ru-RU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5906377" cy="4264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4540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значимые признаки для метода опорных векторов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063847"/>
              </p:ext>
            </p:extLst>
          </p:nvPr>
        </p:nvGraphicFramePr>
        <p:xfrm>
          <a:off x="1691680" y="1700806"/>
          <a:ext cx="5616624" cy="4392492"/>
        </p:xfrm>
        <a:graphic>
          <a:graphicData uri="http://schemas.openxmlformats.org/drawingml/2006/table">
            <a:tbl>
              <a:tblPr firstRow="1" firstCol="1" bandRow="1"/>
              <a:tblGrid>
                <a:gridCol w="839975"/>
                <a:gridCol w="2909289"/>
                <a:gridCol w="1867360"/>
              </a:tblGrid>
              <a:tr h="878498">
                <a:tc>
                  <a:txBody>
                    <a:bodyPr/>
                    <a:lstStyle/>
                    <a:p>
                      <a:pPr indent="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№</a:t>
                      </a:r>
                      <a:endParaRPr lang="ru-RU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Статистический параметр</a:t>
                      </a:r>
                      <a:endParaRPr lang="ru-RU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Номер коэффициента</a:t>
                      </a:r>
                      <a:endParaRPr lang="ru-RU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92833"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Математическое ожидание</a:t>
                      </a:r>
                      <a:endParaRPr lang="ru-RU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33"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33"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33"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ru-RU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665"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Среднеквадратичное отклонение</a:t>
                      </a:r>
                      <a:endParaRPr lang="ru-RU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33"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Минимум</a:t>
                      </a:r>
                      <a:endParaRPr lang="ru-RU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33"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33"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Медиана</a:t>
                      </a:r>
                      <a:endParaRPr lang="ru-RU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833"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ru-RU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665"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ru-RU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E14-025A-4189-AC1C-B44846D40A2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134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196751"/>
          </a:xfrm>
        </p:spPr>
        <p:txBody>
          <a:bodyPr/>
          <a:lstStyle/>
          <a:p>
            <a:pPr algn="ctr"/>
            <a:r>
              <a:rPr lang="ru-RU" b="1" dirty="0" smtClean="0"/>
              <a:t>Заключение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8" y="1124744"/>
            <a:ext cx="8424935" cy="5616623"/>
          </a:xfrm>
        </p:spPr>
        <p:txBody>
          <a:bodyPr>
            <a:noAutofit/>
          </a:bodyPr>
          <a:lstStyle/>
          <a:p>
            <a:pPr algn="just"/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алгоритмов машинного обучения позволяет добиться высокой точности определения эмоций по речи.</a:t>
            </a:r>
          </a:p>
          <a:p>
            <a:pPr algn="just"/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Реализованные алгоритмы позволяют добиться точности определения эмоций, сравнимой с точностью распознавания эмоций из речи людьми.</a:t>
            </a: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реализованных алгоритмов показывает, что алгоритм, использующий метод опорных векторов дает более высокую точность по сравнению с методом ближайших  соседей</a:t>
            </a: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автоматического распознавания эмоций имеет научный и практический интерес и может быть использована в различных сферах науки и технологий, а также в быту.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452320" y="6309320"/>
            <a:ext cx="1161826" cy="365125"/>
          </a:xfrm>
        </p:spPr>
        <p:txBody>
          <a:bodyPr/>
          <a:lstStyle/>
          <a:p>
            <a:fld id="{87915E14-025A-4189-AC1C-B44846D40A2F}" type="slidenum">
              <a:rPr lang="ru-RU" sz="2400" b="1" smtClean="0">
                <a:solidFill>
                  <a:schemeClr val="tx1"/>
                </a:solidFill>
              </a:rPr>
              <a:t>17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7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32856"/>
            <a:ext cx="9144000" cy="1252728"/>
          </a:xfrm>
        </p:spPr>
        <p:txBody>
          <a:bodyPr>
            <a:normAutofit/>
          </a:bodyPr>
          <a:lstStyle/>
          <a:p>
            <a:pPr algn="ctr"/>
            <a:r>
              <a:rPr lang="ru-RU" sz="6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6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3212975"/>
            <a:ext cx="7869891" cy="296398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90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268759"/>
          </a:xfrm>
        </p:spPr>
        <p:txBody>
          <a:bodyPr/>
          <a:lstStyle/>
          <a:p>
            <a:pPr algn="ctr"/>
            <a:r>
              <a:rPr lang="ru-RU" b="1" dirty="0" smtClean="0"/>
              <a:t>Введение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5" y="1700809"/>
            <a:ext cx="8352928" cy="4425356"/>
          </a:xfrm>
        </p:spPr>
        <p:txBody>
          <a:bodyPr>
            <a:noAutofit/>
          </a:bodyPr>
          <a:lstStyle/>
          <a:p>
            <a:pPr algn="just"/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Эмоции играют важную роль в повседневной межличностной коммуникации. Они позволяют выразить свои чувства и предоставляют людям обратную связь.</a:t>
            </a:r>
          </a:p>
          <a:p>
            <a:pPr algn="just"/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создавать системы, более подходящие к потребностям и пожеланиям пользователей, необходимо исследование влияния эмоций на человеческое общение.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E14-025A-4189-AC1C-B44846D40A2F}" type="slidenum">
              <a:rPr lang="ru-RU" sz="2400" b="1" smtClean="0">
                <a:solidFill>
                  <a:schemeClr val="tx1"/>
                </a:solidFill>
              </a:rPr>
              <a:t>2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58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268759"/>
          </a:xfrm>
        </p:spPr>
        <p:txBody>
          <a:bodyPr/>
          <a:lstStyle/>
          <a:p>
            <a:pPr algn="ctr"/>
            <a:r>
              <a:rPr lang="ru-RU" b="1" dirty="0" smtClean="0"/>
              <a:t>Цел</a:t>
            </a:r>
            <a:r>
              <a:rPr lang="ru-RU" b="1" dirty="0"/>
              <a:t>ь</a:t>
            </a:r>
            <a:r>
              <a:rPr lang="ru-RU" b="1" dirty="0" smtClean="0"/>
              <a:t> работы</a:t>
            </a:r>
            <a:endParaRPr lang="ru-RU" b="1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8" y="1412777"/>
            <a:ext cx="8496943" cy="4713388"/>
          </a:xfrm>
        </p:spPr>
        <p:txBody>
          <a:bodyPr>
            <a:noAutofit/>
          </a:bodyPr>
          <a:lstStyle/>
          <a:p>
            <a:endParaRPr lang="ru-RU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классификации образцов речи для определения эмоционального состояния человека.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E14-025A-4189-AC1C-B44846D40A2F}" type="slidenum">
              <a:rPr lang="ru-RU" sz="2400" b="1" smtClean="0">
                <a:solidFill>
                  <a:schemeClr val="tx1"/>
                </a:solidFill>
              </a:rPr>
              <a:t>3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4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58906" y="47659"/>
            <a:ext cx="7839635" cy="1149093"/>
          </a:xfrm>
        </p:spPr>
        <p:txBody>
          <a:bodyPr/>
          <a:lstStyle/>
          <a:p>
            <a:pPr algn="ctr"/>
            <a:r>
              <a:rPr lang="ru-RU" b="1" dirty="0" smtClean="0"/>
              <a:t>Задачи работы</a:t>
            </a:r>
            <a:endParaRPr lang="ru-RU" b="1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8" y="1412777"/>
            <a:ext cx="8424935" cy="4713388"/>
          </a:xfrm>
        </p:spPr>
        <p:txBody>
          <a:bodyPr>
            <a:noAutofit/>
          </a:bodyPr>
          <a:lstStyle/>
          <a:p>
            <a:pPr marL="457200" indent="-457200" algn="just">
              <a:buAutoNum type="arabicParenR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существующих методов распознавания эмоций из речи;</a:t>
            </a:r>
          </a:p>
          <a:p>
            <a:pPr marL="457200" indent="-457200" algn="just">
              <a:buAutoNum type="arabicParenR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подходов и алгоритмов для решения задачи;</a:t>
            </a:r>
          </a:p>
          <a:p>
            <a:pPr marL="457200" indent="-457200" algn="just">
              <a:buAutoNum type="arabicParenR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исходных данных для реализации системы автоматического распознавания эмоций;</a:t>
            </a:r>
          </a:p>
          <a:p>
            <a:pPr marL="457200" indent="-457200" algn="just">
              <a:buAutoNum type="arabicParenR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системы автоматического распознавания эмоций из речи;</a:t>
            </a:r>
          </a:p>
          <a:p>
            <a:pPr marL="457200" indent="-457200" algn="just">
              <a:buAutoNum type="arabicParenR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эффективности и точности различных подходов;</a:t>
            </a:r>
          </a:p>
          <a:p>
            <a:pPr marL="457200" indent="-457200" algn="just">
              <a:buAutoNum type="arabicParenR"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 и анализ способов улучшения качества распознавания эмоций из речевого сигнала.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E14-025A-4189-AC1C-B44846D40A2F}" type="slidenum">
              <a:rPr lang="ru-RU" sz="2400" b="1" smtClean="0">
                <a:solidFill>
                  <a:schemeClr val="tx1"/>
                </a:solidFill>
              </a:rPr>
              <a:t>4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28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268759"/>
          </a:xfrm>
        </p:spPr>
        <p:txBody>
          <a:bodyPr/>
          <a:lstStyle/>
          <a:p>
            <a:pPr algn="ctr"/>
            <a:r>
              <a:rPr lang="ru-RU" b="1" dirty="0" smtClean="0"/>
              <a:t>Актуальность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80919" cy="47133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распознавания эмоций из речи могут быть использованы:</a:t>
            </a:r>
          </a:p>
          <a:p>
            <a:pPr lvl="1"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икторами;</a:t>
            </a:r>
          </a:p>
          <a:p>
            <a:pPr lvl="1"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олл-центрами;</a:t>
            </a:r>
          </a:p>
          <a:p>
            <a:pPr lvl="1"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целях выяснения эмоционального состояния в различных ситуациях;</a:t>
            </a:r>
          </a:p>
          <a:p>
            <a:pPr lvl="1"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интерфейсах человек-машина;</a:t>
            </a:r>
          </a:p>
          <a:p>
            <a:pPr lvl="1"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системах синтеза речи.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E14-025A-4189-AC1C-B44846D40A2F}" type="slidenum">
              <a:rPr lang="ru-RU" sz="2400" b="1" smtClean="0">
                <a:solidFill>
                  <a:schemeClr val="tx1"/>
                </a:solidFill>
              </a:rPr>
              <a:t>5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4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268759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Задача классификации в машинном обучении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Предварительная обработка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Выделение признаков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модели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результатов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E14-025A-4189-AC1C-B44846D40A2F}" type="slidenum">
              <a:rPr lang="ru-RU" sz="2400" b="1" smtClean="0">
                <a:solidFill>
                  <a:schemeClr val="tx1"/>
                </a:solidFill>
              </a:rPr>
              <a:t>6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060848"/>
            <a:ext cx="40576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5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/>
              <a:t>Базы данных эмоциональной речи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84784"/>
            <a:ext cx="8496944" cy="4752528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Berlin Database of Emotional Speech</a:t>
            </a:r>
          </a:p>
          <a:p>
            <a:pPr algn="just"/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535 фраз, произнесенных с 7 различными эмоциями (грусть, счастье, злость, озабоченность, страх, скука, отвращение, а также нейтральная) 10 различными дикторами на немецком языке. </a:t>
            </a:r>
          </a:p>
          <a:p>
            <a:pPr algn="just"/>
            <a:r>
              <a:rPr lang="ru-RU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Фразы, попавшие в базу данных, были отобраны группой слушателей, которые оценивали естественность и правдоподобность эмоций в записях.</a:t>
            </a:r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E14-025A-4189-AC1C-B44846D40A2F}" type="slidenum">
              <a:rPr lang="ru-RU" sz="2400" b="1" smtClean="0">
                <a:solidFill>
                  <a:schemeClr val="tx1"/>
                </a:solidFill>
              </a:rPr>
              <a:t>7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67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8906" y="1"/>
            <a:ext cx="7839635" cy="1268759"/>
          </a:xfrm>
        </p:spPr>
        <p:txBody>
          <a:bodyPr/>
          <a:lstStyle/>
          <a:p>
            <a:pPr algn="ctr"/>
            <a:r>
              <a:rPr lang="ru-RU" b="1" dirty="0" smtClean="0"/>
              <a:t>Выделение признаков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6" y="1196751"/>
            <a:ext cx="8784977" cy="492941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Мел-частотные 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кепстральные</a:t>
            </a: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коэффициенты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(MFCC)</a:t>
            </a:r>
            <a:endParaRPr lang="ru-RU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признаков были выбраны первые 13 мел-частотных кепстральных коэффициентов, для которых были рассчитаны 7 статистических параметров (максимальное и минимальное значение,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математическое ожидание, среднеквадратичное отклонение, медиана, коэффициент асимметрии и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эксцесс).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размерность вектора признаков составила 91.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E14-025A-4189-AC1C-B44846D40A2F}" type="slidenum">
              <a:rPr lang="ru-RU" sz="2400" b="1" smtClean="0">
                <a:solidFill>
                  <a:schemeClr val="tx1"/>
                </a:solidFill>
              </a:rPr>
              <a:t>8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/>
              <a:t>Мел-частотные кепстральные коэффициенты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6289"/>
            <a:ext cx="9144000" cy="4386433"/>
          </a:xfrm>
        </p:spPr>
      </p:pic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5E14-025A-4189-AC1C-B44846D40A2F}" type="slidenum">
              <a:rPr lang="ru-RU" sz="2400" b="1" smtClean="0">
                <a:solidFill>
                  <a:schemeClr val="tx1"/>
                </a:solidFill>
              </a:rPr>
              <a:t>9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7827" y="5733256"/>
            <a:ext cx="6698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первых трех мел-частотных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кепстральных коэффициентов для двух эмоциональных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состояний (счастье и грусть)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67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powerpointstore.com_7</Template>
  <TotalTime>1122</TotalTime>
  <Words>648</Words>
  <Application>Microsoft Office PowerPoint</Application>
  <PresentationFormat>Экран (4:3)</PresentationFormat>
  <Paragraphs>279</Paragraphs>
  <Slides>18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МИНИСТЕРСТВО ОБРАЗОВАНИЯ РЕСПУБЛИКИ БЕЛАРУСЬ БЕЛОРУССКИЙ ГОСУДАРСТВЕННЫЙ УНИВЕРСИТЕТ ФАКУЛЬТЕТ РАДИОФИЗИКИ И КОМПЬЮТЕРНЫХ ТЕХНОЛОГИЙ Кафедра интеллектуальных систем  ПОЛИТАЙ Константин Дмитриевич Распознавание эмоций в речевом сигнале Дипломная работа</vt:lpstr>
      <vt:lpstr>Введение</vt:lpstr>
      <vt:lpstr>Цель работы</vt:lpstr>
      <vt:lpstr>Задачи работы</vt:lpstr>
      <vt:lpstr>Актуальность</vt:lpstr>
      <vt:lpstr>Задача классификации в машинном обучении</vt:lpstr>
      <vt:lpstr>Базы данных эмоциональной речи</vt:lpstr>
      <vt:lpstr>Выделение признаков</vt:lpstr>
      <vt:lpstr>Мел-частотные кепстральные коэффициенты</vt:lpstr>
      <vt:lpstr>Визуализация записей с соответствующими эмоциями в пространстве двух признаков </vt:lpstr>
      <vt:lpstr>Классификация</vt:lpstr>
      <vt:lpstr>Метод ближайших соседей</vt:lpstr>
      <vt:lpstr>Метод ближайших соседей (k = 10)</vt:lpstr>
      <vt:lpstr>Метод опорных векторов (C = 0,0278)</vt:lpstr>
      <vt:lpstr>Влияние количества признаков на точность классификации</vt:lpstr>
      <vt:lpstr>Наиболее значимые признаки для метода опорных векторов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эмоций в речевом сигнале</dc:title>
  <dc:creator>Politay</dc:creator>
  <cp:lastModifiedBy>Politay</cp:lastModifiedBy>
  <cp:revision>98</cp:revision>
  <dcterms:created xsi:type="dcterms:W3CDTF">2017-11-27T21:16:42Z</dcterms:created>
  <dcterms:modified xsi:type="dcterms:W3CDTF">2018-06-04T06:45:34Z</dcterms:modified>
</cp:coreProperties>
</file>