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A7767-EC23-3718-04E2-7FDFD3D93E2F}" v="20" dt="2022-05-26T11:51:25.074"/>
    <p1510:client id="{501DE6FB-74A8-45E8-9317-DDA3D4DCFDC5}" v="367" dt="2022-05-26T11:38:26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54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8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8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0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0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F277EE-C01F-413F-9F3D-DB443CA8F3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8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37p82pdt7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7BF23-22AD-5F61-5957-8C14A795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BIAGIO NELLO SPAZIO</a:t>
            </a:r>
            <a:br>
              <a:rPr lang="en-US" dirty="0"/>
            </a:br>
            <a:r>
              <a:rPr lang="en-US" dirty="0"/>
              <a:t>SOGADADO Space </a:t>
            </a:r>
            <a:r>
              <a:rPr lang="en-US" dirty="0" err="1"/>
              <a:t>Flanger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E8994-1739-CE3F-5127-97FBCBB8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Flanger</a:t>
            </a:r>
            <a:r>
              <a:rPr lang="en-US" dirty="0"/>
              <a:t> floating in space made by the following group of space travelers: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dirty="0"/>
              <a:t>ebastian </a:t>
            </a:r>
            <a:r>
              <a:rPr lang="en-US" err="1"/>
              <a:t>Gafencu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O</a:t>
            </a:r>
            <a:r>
              <a:rPr lang="en-US" dirty="0"/>
              <a:t>livia </a:t>
            </a:r>
            <a:r>
              <a:rPr lang="en-US" err="1"/>
              <a:t>Basedova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G</a:t>
            </a:r>
            <a:r>
              <a:rPr lang="en-US" dirty="0"/>
              <a:t>iorgio Magliocco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dirty="0"/>
              <a:t>rthur </a:t>
            </a:r>
            <a:r>
              <a:rPr lang="en-US" dirty="0" err="1"/>
              <a:t>Soltanpourkhazaei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DADO</a:t>
            </a:r>
            <a:r>
              <a:rPr lang="en-US" dirty="0"/>
              <a:t> Barbieri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68D22D-2D58-4DE8-A4C4-F14E844E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500" y="320675"/>
            <a:ext cx="14592300" cy="822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DCB3-C715-FE0B-D941-2B534C5A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General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870A-6834-BBE3-D19E-C60412CA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 We have decided to implement a </a:t>
            </a:r>
            <a:r>
              <a:rPr lang="en-US" sz="2800" dirty="0" err="1"/>
              <a:t>flanger</a:t>
            </a:r>
            <a:r>
              <a:rPr lang="en-US" sz="2800" dirty="0"/>
              <a:t> plugin and to connect its parameters to the fate and the emotional state of our friend </a:t>
            </a:r>
            <a:r>
              <a:rPr lang="en-US" sz="2800" dirty="0" err="1"/>
              <a:t>Biagio</a:t>
            </a:r>
            <a:r>
              <a:rPr lang="en-US" sz="2800" dirty="0"/>
              <a:t>, floating alone in the </a:t>
            </a:r>
            <a:r>
              <a:rPr lang="en-US" sz="2800" dirty="0" err="1"/>
              <a:t>vasteness</a:t>
            </a:r>
            <a:r>
              <a:rPr lang="en-US" sz="2800" dirty="0"/>
              <a:t> of the interstellar space.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6B0F09B-27EE-8A9E-6EFC-AA0A5A35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340000">
            <a:off x="9978396" y="3490950"/>
            <a:ext cx="555625" cy="1219200"/>
          </a:xfrm>
          <a:prstGeom prst="rect">
            <a:avLst/>
          </a:prstGeom>
        </p:spPr>
      </p:pic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8DD4EB-C1B8-215A-29AC-43F61A61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25" y="4102100"/>
            <a:ext cx="1949450" cy="2133600"/>
          </a:xfrm>
          <a:prstGeom prst="rect">
            <a:avLst/>
          </a:prstGeom>
        </p:spPr>
      </p:pic>
      <p:pic>
        <p:nvPicPr>
          <p:cNvPr id="7" name="Immagine 7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55B1FD6C-6EC5-3701-3EEC-ADD3BC908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498" y="0"/>
            <a:ext cx="1535502" cy="15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4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4AFF-C0B6-9F8F-7486-B5E3379D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3729"/>
            <a:ext cx="5929943" cy="5087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</a:rPr>
              <a:t>    FLANGER EFFECT</a:t>
            </a:r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435096BF-045D-6B08-BAE1-DD21EEC5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6" y="1895365"/>
            <a:ext cx="9126746" cy="4088063"/>
          </a:xfrm>
          <a:prstGeom prst="rect">
            <a:avLst/>
          </a:prstGeom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0548CB-6F13-E1DA-E2FB-22ADFDD3F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9432925" y="1397000"/>
            <a:ext cx="1784350" cy="1943100"/>
          </a:xfrm>
          <a:prstGeom prst="rect">
            <a:avLst/>
          </a:prstGeom>
        </p:spPr>
      </p:pic>
      <p:pic>
        <p:nvPicPr>
          <p:cNvPr id="7" name="Immagine 7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EDF3AB59-5261-FC82-D54A-EC237F7F5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498" y="0"/>
            <a:ext cx="1535502" cy="15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B557-F8D0-C826-B4B3-0E1FDD3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3A92-3059-579D-74BA-1A57A8EC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47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flanger</a:t>
            </a:r>
            <a:r>
              <a:rPr lang="en-US" dirty="0"/>
              <a:t> we have created, the typical implemented parameters have been renamed partially for artistical purposes and are listed below:</a:t>
            </a:r>
          </a:p>
          <a:p>
            <a:pPr marL="0" indent="0">
              <a:buNone/>
            </a:pPr>
            <a:r>
              <a:rPr lang="en-US" dirty="0"/>
              <a:t> -</a:t>
            </a:r>
            <a:r>
              <a:rPr lang="en-US" sz="2400" b="1" dirty="0">
                <a:solidFill>
                  <a:schemeClr val="accent1"/>
                </a:solidFill>
              </a:rPr>
              <a:t>Dry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ea typeface="+mn-lt"/>
                <a:cs typeface="+mn-lt"/>
              </a:rPr>
              <a:t>amout</a:t>
            </a:r>
            <a:r>
              <a:rPr lang="en-US" dirty="0">
                <a:ea typeface="+mn-lt"/>
                <a:cs typeface="+mn-lt"/>
              </a:rPr>
              <a:t> of original signal in the output)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sz="2400" b="1" dirty="0">
                <a:solidFill>
                  <a:schemeClr val="accent1"/>
                </a:solidFill>
              </a:rPr>
              <a:t>Wet</a:t>
            </a:r>
            <a:r>
              <a:rPr lang="en-US" dirty="0"/>
              <a:t>  (</a:t>
            </a:r>
            <a:r>
              <a:rPr lang="en-US" dirty="0">
                <a:ea typeface="+mn-lt"/>
                <a:cs typeface="+mn-lt"/>
              </a:rPr>
              <a:t>amount of processed signal in the output) 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sz="2400" b="1" dirty="0">
                <a:solidFill>
                  <a:schemeClr val="accent1"/>
                </a:solidFill>
              </a:rPr>
              <a:t>Sickness</a:t>
            </a:r>
            <a:r>
              <a:rPr lang="en-US" dirty="0"/>
              <a:t> (</a:t>
            </a:r>
            <a:r>
              <a:rPr lang="en-US" dirty="0">
                <a:ea typeface="+mn-lt"/>
                <a:cs typeface="+mn-lt"/>
              </a:rPr>
              <a:t>the amount of delay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sz="2400" b="1" dirty="0">
                <a:solidFill>
                  <a:schemeClr val="accent1"/>
                </a:solidFill>
              </a:rPr>
              <a:t>Air Pollution </a:t>
            </a:r>
            <a:r>
              <a:rPr lang="en-US" dirty="0">
                <a:ea typeface="+mn-lt"/>
                <a:cs typeface="+mn-lt"/>
              </a:rPr>
              <a:t>(feedback gain)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sz="2400" b="1" dirty="0">
                <a:solidFill>
                  <a:schemeClr val="accent1"/>
                </a:solidFill>
              </a:rPr>
              <a:t>Speed</a:t>
            </a:r>
            <a:r>
              <a:rPr lang="en-US" dirty="0"/>
              <a:t> (</a:t>
            </a:r>
            <a:r>
              <a:rPr lang="en-US" dirty="0">
                <a:ea typeface="+mn-lt"/>
                <a:cs typeface="+mn-lt"/>
              </a:rPr>
              <a:t>the frequency of the LFO)</a:t>
            </a:r>
            <a:endParaRPr lang="en-US" sz="2400" b="1" dirty="0">
              <a:solidFill>
                <a:srgbClr val="90C226"/>
              </a:solidFill>
            </a:endParaRP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sz="2400" b="1" dirty="0">
                <a:solidFill>
                  <a:schemeClr val="accent1"/>
                </a:solidFill>
              </a:rPr>
              <a:t>Distance </a:t>
            </a:r>
            <a:r>
              <a:rPr lang="en-US" dirty="0">
                <a:ea typeface="+mn-lt"/>
                <a:cs typeface="+mn-lt"/>
              </a:rPr>
              <a:t>(the amplitude of the LFO)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7776C8D-85C7-BFF5-52B0-6881A67D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0009"/>
            <a:ext cx="5906218" cy="3199237"/>
          </a:xfrm>
          <a:prstGeom prst="rect">
            <a:avLst/>
          </a:prstGeom>
        </p:spPr>
      </p:pic>
      <p:pic>
        <p:nvPicPr>
          <p:cNvPr id="7" name="Immagine 7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F7E2D7D2-0241-8A3C-230D-9295BBA1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249" y="41049"/>
            <a:ext cx="1535502" cy="15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4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DCB3-C715-FE0B-D941-2B534C5A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3003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870A-6834-BBE3-D19E-C60412CA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181"/>
            <a:ext cx="8596668" cy="46451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Class used for the graphic interface: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</a:t>
            </a:r>
            <a:r>
              <a:rPr lang="en-US" sz="2400" b="1" dirty="0" err="1">
                <a:solidFill>
                  <a:schemeClr val="accent1"/>
                </a:solidFill>
              </a:rPr>
              <a:t>juce</a:t>
            </a:r>
            <a:r>
              <a:rPr lang="en-US" sz="2400" b="1" dirty="0">
                <a:solidFill>
                  <a:schemeClr val="accent1"/>
                </a:solidFill>
              </a:rPr>
              <a:t>::Label </a:t>
            </a:r>
            <a:endParaRPr lang="it-IT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</a:t>
            </a:r>
            <a:r>
              <a:rPr lang="en-US" sz="2400" b="1" dirty="0" err="1">
                <a:solidFill>
                  <a:schemeClr val="accent1"/>
                </a:solidFill>
              </a:rPr>
              <a:t>juce</a:t>
            </a:r>
            <a:r>
              <a:rPr lang="en-US" sz="2400" b="1" dirty="0">
                <a:solidFill>
                  <a:schemeClr val="accent1"/>
                </a:solidFill>
              </a:rPr>
              <a:t>::Slider </a:t>
            </a:r>
            <a:endParaRPr lang="it-IT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</a:t>
            </a:r>
            <a:r>
              <a:rPr lang="en-US" sz="2400" b="1" dirty="0" err="1">
                <a:solidFill>
                  <a:schemeClr val="accent1"/>
                </a:solidFill>
              </a:rPr>
              <a:t>juce</a:t>
            </a:r>
            <a:r>
              <a:rPr lang="en-US" sz="2400" b="1" dirty="0">
                <a:solidFill>
                  <a:schemeClr val="accent1"/>
                </a:solidFill>
              </a:rPr>
              <a:t>::Slider::Listener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</a:t>
            </a:r>
            <a:r>
              <a:rPr lang="en-US" sz="2400" b="1" dirty="0" err="1">
                <a:solidFill>
                  <a:schemeClr val="accent1"/>
                </a:solidFill>
              </a:rPr>
              <a:t>juce</a:t>
            </a:r>
            <a:r>
              <a:rPr lang="en-US" sz="2400" b="1" dirty="0">
                <a:solidFill>
                  <a:schemeClr val="accent1"/>
                </a:solidFill>
              </a:rPr>
              <a:t>::Image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-</a:t>
            </a:r>
            <a:r>
              <a:rPr lang="en-US" sz="2400" b="1" dirty="0" err="1">
                <a:solidFill>
                  <a:schemeClr val="accent1"/>
                </a:solidFill>
                <a:ea typeface="+mn-lt"/>
                <a:cs typeface="+mn-lt"/>
              </a:rPr>
              <a:t>juce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::</a:t>
            </a:r>
            <a:r>
              <a:rPr lang="en-US" sz="2400" b="1" dirty="0" err="1">
                <a:solidFill>
                  <a:schemeClr val="accent1"/>
                </a:solidFill>
                <a:ea typeface="+mn-lt"/>
                <a:cs typeface="+mn-lt"/>
              </a:rPr>
              <a:t>imageCache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8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231A8E-CC33-B5F7-8F9E-470C9551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720000">
            <a:off x="5830917" y="1534783"/>
            <a:ext cx="1047750" cy="1143000"/>
          </a:xfrm>
          <a:prstGeom prst="rect">
            <a:avLst/>
          </a:prstGeom>
        </p:spPr>
      </p:pic>
      <p:pic>
        <p:nvPicPr>
          <p:cNvPr id="19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95EDCF1-A2C7-FABA-EB1B-4F6ED753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000">
            <a:off x="6785340" y="1780730"/>
            <a:ext cx="1637221" cy="1761227"/>
          </a:xfrm>
          <a:prstGeom prst="rect">
            <a:avLst/>
          </a:prstGeom>
        </p:spPr>
      </p:pic>
      <p:pic>
        <p:nvPicPr>
          <p:cNvPr id="21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AD69923-24CA-64AB-15CD-F1992213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60000">
            <a:off x="5227068" y="2814368"/>
            <a:ext cx="1867260" cy="2063150"/>
          </a:xfrm>
          <a:prstGeom prst="rect">
            <a:avLst/>
          </a:prstGeom>
        </p:spPr>
      </p:pic>
      <p:pic>
        <p:nvPicPr>
          <p:cNvPr id="22" name="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8D673C-231B-9EF9-4512-241F8DC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20000">
            <a:off x="6817041" y="779167"/>
            <a:ext cx="918354" cy="1042358"/>
          </a:xfrm>
          <a:prstGeom prst="rect">
            <a:avLst/>
          </a:prstGeom>
        </p:spPr>
      </p:pic>
      <p:pic>
        <p:nvPicPr>
          <p:cNvPr id="23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0ADB07-9A2D-39B0-44D2-A0443E129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60000">
            <a:off x="6585154" y="3915283"/>
            <a:ext cx="2183561" cy="2393830"/>
          </a:xfrm>
          <a:prstGeom prst="rect">
            <a:avLst/>
          </a:prstGeom>
        </p:spPr>
      </p:pic>
      <p:pic>
        <p:nvPicPr>
          <p:cNvPr id="24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041992-0FED-9109-9589-403E4A7CE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900000">
            <a:off x="7640966" y="266752"/>
            <a:ext cx="975863" cy="1056736"/>
          </a:xfrm>
          <a:prstGeom prst="rect">
            <a:avLst/>
          </a:prstGeom>
        </p:spPr>
      </p:pic>
      <p:pic>
        <p:nvPicPr>
          <p:cNvPr id="25" name="Immagine 25">
            <a:extLst>
              <a:ext uri="{FF2B5EF4-FFF2-40B4-BE49-F238E27FC236}">
                <a16:creationId xmlns:a16="http://schemas.microsoft.com/office/drawing/2014/main" id="{E31324B6-D328-897D-89AA-49EAAE64A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820000">
            <a:off x="3682250" y="5218541"/>
            <a:ext cx="802436" cy="1757632"/>
          </a:xfrm>
          <a:prstGeom prst="rect">
            <a:avLst/>
          </a:prstGeom>
        </p:spPr>
      </p:pic>
      <p:pic>
        <p:nvPicPr>
          <p:cNvPr id="26" name="Immagine 26">
            <a:extLst>
              <a:ext uri="{FF2B5EF4-FFF2-40B4-BE49-F238E27FC236}">
                <a16:creationId xmlns:a16="http://schemas.microsoft.com/office/drawing/2014/main" id="{2AE782EE-3C6D-2CC2-1098-31D8FDB5E2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4260000">
            <a:off x="1301701" y="4702629"/>
            <a:ext cx="960586" cy="2131442"/>
          </a:xfrm>
          <a:prstGeom prst="rect">
            <a:avLst/>
          </a:prstGeom>
        </p:spPr>
      </p:pic>
      <p:pic>
        <p:nvPicPr>
          <p:cNvPr id="27" name="Immagine 27">
            <a:extLst>
              <a:ext uri="{FF2B5EF4-FFF2-40B4-BE49-F238E27FC236}">
                <a16:creationId xmlns:a16="http://schemas.microsoft.com/office/drawing/2014/main" id="{B12BC4F6-147C-4906-9082-6060229986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4380000">
            <a:off x="5960839" y="5577277"/>
            <a:ext cx="687417" cy="1527594"/>
          </a:xfrm>
          <a:prstGeom prst="rect">
            <a:avLst/>
          </a:prstGeom>
        </p:spPr>
      </p:pic>
      <p:pic>
        <p:nvPicPr>
          <p:cNvPr id="28" name="Immagine 28">
            <a:extLst>
              <a:ext uri="{FF2B5EF4-FFF2-40B4-BE49-F238E27FC236}">
                <a16:creationId xmlns:a16="http://schemas.microsoft.com/office/drawing/2014/main" id="{BD817884-18D6-1E8B-0923-B251A79AC8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4160000">
            <a:off x="8268329" y="5828222"/>
            <a:ext cx="428625" cy="952500"/>
          </a:xfrm>
          <a:prstGeom prst="rect">
            <a:avLst/>
          </a:prstGeom>
        </p:spPr>
      </p:pic>
      <p:pic>
        <p:nvPicPr>
          <p:cNvPr id="4" name="Immagine 7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8936EE50-9C70-2335-5D44-C027DF74B8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6498" y="0"/>
            <a:ext cx="1535502" cy="15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2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870A-6834-BBE3-D19E-C60412CA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684"/>
            <a:ext cx="5418666" cy="46746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 The animated graphic part with </a:t>
            </a:r>
            <a:r>
              <a:rPr lang="en-US" sz="2800" dirty="0" err="1"/>
              <a:t>Biagio</a:t>
            </a:r>
            <a:r>
              <a:rPr lang="en-US" sz="2800" dirty="0"/>
              <a:t> and his spaceship has been implemented by drawing the background, the character, and the ship on an external graphics editor. The images have been introduced in the cache in </a:t>
            </a:r>
            <a:r>
              <a:rPr lang="en-US" sz="2800" dirty="0" err="1"/>
              <a:t>Projucer</a:t>
            </a:r>
            <a:r>
              <a:rPr lang="en-US" sz="2800" dirty="0"/>
              <a:t> and loaded in the code through the class </a:t>
            </a:r>
            <a:r>
              <a:rPr lang="en-US" sz="2800" i="1" dirty="0" err="1"/>
              <a:t>juce</a:t>
            </a:r>
            <a:r>
              <a:rPr lang="en-US" sz="2800" i="1" dirty="0"/>
              <a:t>::</a:t>
            </a:r>
            <a:r>
              <a:rPr lang="en-US" sz="2800" i="1" dirty="0" err="1"/>
              <a:t>imageCache</a:t>
            </a:r>
            <a:r>
              <a:rPr lang="en-US" sz="2800" dirty="0"/>
              <a:t>.</a:t>
            </a:r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7CB54E82-E5A6-589E-40D1-06AA30FF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45" y="755461"/>
            <a:ext cx="4936066" cy="5347077"/>
          </a:xfrm>
          <a:prstGeom prst="rect">
            <a:avLst/>
          </a:prstGeom>
        </p:spPr>
      </p:pic>
      <p:pic>
        <p:nvPicPr>
          <p:cNvPr id="5" name="Immagine 5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CE477BAA-8B61-9808-9F0E-E66B4696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286"/>
            <a:ext cx="1524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8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DCB3-C715-FE0B-D941-2B534C5A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5529"/>
          </a:xfrm>
        </p:spPr>
        <p:txBody>
          <a:bodyPr/>
          <a:lstStyle/>
          <a:p>
            <a:pPr algn="ctr"/>
            <a:r>
              <a:rPr lang="en-US" sz="3600" dirty="0"/>
              <a:t>Processor</a:t>
            </a:r>
            <a:endParaRPr lang="en-US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5F2B7526-ED52-E319-56ED-C395C0D66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33" y="1314845"/>
            <a:ext cx="9283700" cy="4228310"/>
          </a:xfrm>
        </p:spPr>
      </p:pic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C30E08-0006-EB48-45F0-7A8DF975B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320000">
            <a:off x="9547824" y="773014"/>
            <a:ext cx="2228850" cy="2438400"/>
          </a:xfrm>
          <a:prstGeom prst="rect">
            <a:avLst/>
          </a:prstGeom>
        </p:spPr>
      </p:pic>
      <p:pic>
        <p:nvPicPr>
          <p:cNvPr id="3" name="Immagine 7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071A5C50-DC44-502D-3F94-B65E38AF3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2249" y="5317540"/>
            <a:ext cx="1535502" cy="15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1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EBB42-5A5F-1387-1691-5E8E80F4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future of Biagio: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71CD9-058E-D2B2-0A2F-EECF9B14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0857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LONELINESS: Biagio </a:t>
            </a:r>
            <a:r>
              <a:rPr lang="it-IT" dirty="0" err="1"/>
              <a:t>is</a:t>
            </a:r>
            <a:r>
              <a:rPr lang="it-IT" dirty="0"/>
              <a:t> single –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him</a:t>
            </a:r>
            <a:r>
              <a:rPr lang="it-IT" dirty="0"/>
              <a:t> a </a:t>
            </a:r>
            <a:r>
              <a:rPr lang="it-IT" dirty="0" err="1"/>
              <a:t>companion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stereo </a:t>
            </a:r>
            <a:r>
              <a:rPr lang="it-IT" dirty="0" err="1"/>
              <a:t>flanging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POVERTY: Biagio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unemployed</a:t>
            </a:r>
            <a:r>
              <a:rPr lang="it-IT" dirty="0"/>
              <a:t> – </a:t>
            </a:r>
            <a:r>
              <a:rPr lang="it-IT" dirty="0" err="1"/>
              <a:t>widen</a:t>
            </a:r>
            <a:r>
              <a:rPr lang="it-IT" dirty="0"/>
              <a:t> the range of the </a:t>
            </a:r>
            <a:r>
              <a:rPr lang="it-IT" dirty="0" err="1"/>
              <a:t>parameters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delay and chorus </a:t>
            </a:r>
            <a:r>
              <a:rPr lang="it-IT" dirty="0" err="1"/>
              <a:t>effects</a:t>
            </a:r>
            <a:r>
              <a:rPr lang="it-IT" dirty="0"/>
              <a:t> for the price of one plugin.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MONOTONY: Biagio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repetitive</a:t>
            </a:r>
            <a:r>
              <a:rPr lang="it-IT" dirty="0"/>
              <a:t> life – new </a:t>
            </a:r>
            <a:r>
              <a:rPr lang="it-IT" dirty="0" err="1"/>
              <a:t>waveforms</a:t>
            </a:r>
            <a:r>
              <a:rPr lang="it-IT" dirty="0"/>
              <a:t> for the LFO,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br>
              <a:rPr lang="it-IT" dirty="0"/>
            </a:b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generator (to model the </a:t>
            </a:r>
            <a:r>
              <a:rPr lang="it-IT" dirty="0" err="1"/>
              <a:t>iconic</a:t>
            </a:r>
            <a:r>
              <a:rPr lang="it-IT" dirty="0"/>
              <a:t> finger-on-tape </a:t>
            </a:r>
            <a:r>
              <a:rPr lang="it-IT" dirty="0" err="1"/>
              <a:t>flanging</a:t>
            </a:r>
            <a:r>
              <a:rPr lang="it-IT" dirty="0"/>
              <a:t>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52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81CD7E-77C0-4737-D1E6-646DD76E9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57" y="189548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   Demo Video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471A67-20DA-84B4-8CDB-C97998555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Immagine 2" descr="Immagine che contiene testo&#10;&#10;Descrizione generata automaticamente">
            <a:hlinkClick r:id="rId2"/>
            <a:extLst>
              <a:ext uri="{FF2B5EF4-FFF2-40B4-BE49-F238E27FC236}">
                <a16:creationId xmlns:a16="http://schemas.microsoft.com/office/drawing/2014/main" id="{177B3B53-FBE8-4E57-B91B-CF541E33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51075"/>
            <a:ext cx="102489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936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319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Retrospettivo</vt:lpstr>
      <vt:lpstr>BIAGIO NELLO SPAZIO SOGADADO Space Flanger</vt:lpstr>
      <vt:lpstr>General idea</vt:lpstr>
      <vt:lpstr>Presentazione standard di PowerPoint</vt:lpstr>
      <vt:lpstr>Parameters</vt:lpstr>
      <vt:lpstr>                                    GUI</vt:lpstr>
      <vt:lpstr>Presentazione standard di PowerPoint</vt:lpstr>
      <vt:lpstr>Processor</vt:lpstr>
      <vt:lpstr>The future of Biagio:</vt:lpstr>
      <vt:lpstr>   Demo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SOGADADO PRESENTS The Multi-sound synthesizer </dc:title>
  <dc:creator>Hamidreza Soltanpour</dc:creator>
  <cp:lastModifiedBy>Giorgio Magliocco</cp:lastModifiedBy>
  <cp:revision>160</cp:revision>
  <dcterms:created xsi:type="dcterms:W3CDTF">2022-05-19T07:45:33Z</dcterms:created>
  <dcterms:modified xsi:type="dcterms:W3CDTF">2022-05-27T14:57:42Z</dcterms:modified>
</cp:coreProperties>
</file>