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68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ld Standard TT" panose="020B0604020202020204" charset="0"/>
      <p:regular r:id="rId19"/>
      <p:bold r:id="rId20"/>
      <p: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89"/>
    <p:restoredTop sz="94694"/>
  </p:normalViewPr>
  <p:slideViewPr>
    <p:cSldViewPr snapToGrid="0">
      <p:cViewPr>
        <p:scale>
          <a:sx n="100" d="100"/>
          <a:sy n="100" d="100"/>
        </p:scale>
        <p:origin x="3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16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c3d0b223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c3d0b223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1724f85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a1724f85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1724f857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1724f857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a1724f857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a1724f857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c3d0b22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c3d0b22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c3d0b223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c3d0b223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c3d0b223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c3d0b223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9233ab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9233ab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c3d0b223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c3d0b223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7605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19240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365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87036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04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93077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3424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13232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83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8315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7785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4027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5046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68133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9793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7702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66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881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963261" y="319923"/>
            <a:ext cx="3217471" cy="875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#1: SuperCollider</a:t>
            </a:r>
            <a:br>
              <a:rPr lang="it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 </a:t>
            </a:r>
            <a:r>
              <a:rPr lang="it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</a:t>
            </a:r>
            <a:endParaRPr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07501" y="3960635"/>
            <a:ext cx="7929000" cy="1112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>
                <a:solidFill>
                  <a:schemeClr val="bg1"/>
                </a:solidFill>
              </a:rPr>
              <a:t>Computer Music - Languages and Systems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dirty="0">
                <a:solidFill>
                  <a:schemeClr val="bg1"/>
                </a:solidFill>
              </a:rPr>
              <a:t>Homework 1 - Supercollider</a:t>
            </a:r>
            <a:endParaRPr sz="1400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57AC073-9F6B-CF41-B4C1-386F6600B47D}"/>
              </a:ext>
            </a:extLst>
          </p:cNvPr>
          <p:cNvSpPr txBox="1"/>
          <p:nvPr/>
        </p:nvSpPr>
        <p:spPr>
          <a:xfrm>
            <a:off x="3251196" y="3438582"/>
            <a:ext cx="264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+mj-lt"/>
                <a:cs typeface="Calibri" panose="020F0502020204030204" pitchFamily="34" charset="0"/>
              </a:rPr>
              <a:t>Group: Radical Geeks</a:t>
            </a:r>
          </a:p>
          <a:p>
            <a:pPr algn="ctr"/>
            <a:endParaRPr lang="it-IT" sz="1200">
              <a:latin typeface="+mj-lt"/>
            </a:endParaRPr>
          </a:p>
          <a:p>
            <a:pPr algn="ctr"/>
            <a:r>
              <a:rPr lang="it-IT" sz="1200">
                <a:latin typeface="+mj-lt"/>
              </a:rPr>
              <a:t>Components:</a:t>
            </a:r>
          </a:p>
          <a:p>
            <a:pPr algn="ctr"/>
            <a:r>
              <a:rPr lang="it-IT" sz="1200">
                <a:latin typeface="+mj-lt"/>
              </a:rPr>
              <a:t>Gerardo </a:t>
            </a:r>
            <a:r>
              <a:rPr lang="it-IT" sz="1200" dirty="0">
                <a:latin typeface="+mj-lt"/>
              </a:rPr>
              <a:t>Cicalese (ID: 10776504) </a:t>
            </a:r>
          </a:p>
          <a:p>
            <a:pPr algn="ctr"/>
            <a:r>
              <a:rPr lang="it-IT" sz="1200" dirty="0">
                <a:latin typeface="+mj-lt"/>
              </a:rPr>
              <a:t>Alberto Bollino (ID: 10865248) </a:t>
            </a:r>
          </a:p>
          <a:p>
            <a:pPr algn="ctr"/>
            <a:r>
              <a:rPr lang="it-IT" sz="1200" dirty="0">
                <a:latin typeface="+mj-lt"/>
              </a:rPr>
              <a:t>Umberto </a:t>
            </a:r>
            <a:r>
              <a:rPr lang="it-IT" sz="1200" dirty="0" err="1">
                <a:latin typeface="+mj-lt"/>
              </a:rPr>
              <a:t>Derme</a:t>
            </a:r>
            <a:r>
              <a:rPr lang="it-IT" sz="1200" dirty="0">
                <a:latin typeface="+mj-lt"/>
              </a:rPr>
              <a:t> (ID: 10662564) </a:t>
            </a:r>
          </a:p>
          <a:p>
            <a:pPr algn="ctr"/>
            <a:r>
              <a:rPr lang="it-IT" sz="1200" dirty="0">
                <a:latin typeface="+mj-lt"/>
              </a:rPr>
              <a:t>Giorgio Granello (ID: 10869436)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1AE095-4FA7-F340-9C00-9FAA0078BCB3}"/>
              </a:ext>
            </a:extLst>
          </p:cNvPr>
          <p:cNvSpPr txBox="1"/>
          <p:nvPr/>
        </p:nvSpPr>
        <p:spPr>
          <a:xfrm>
            <a:off x="512700" y="2736330"/>
            <a:ext cx="20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8BBD1-7B39-ACAF-D37B-C0F8E8F3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96" y="1505357"/>
            <a:ext cx="2312203" cy="169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0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1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2" name="Isosceles Triangle 131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4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5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08000" y="457200"/>
            <a:ext cx="2203851" cy="407382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2087846" y="162325"/>
            <a:ext cx="5265057" cy="229893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Our FM synth is designed to be easy to use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 user can play the synth thanks to a midi keyboard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By interacting with the knobs, he can configure the FM parameters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There are also a scope and a frequency scope windows on the right of the GUI, to let the user understand better the sound he’s creating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4B18B6-CA10-EEFE-7A62-560D3D37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27" y="2568575"/>
            <a:ext cx="5265058" cy="23824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1">
            <a:extLst>
              <a:ext uri="{FF2B5EF4-FFF2-40B4-BE49-F238E27FC236}">
                <a16:creationId xmlns:a16="http://schemas.microsoft.com/office/drawing/2014/main" id="{D086A644-7980-344D-A7EC-04356E881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9643" y="37803"/>
            <a:ext cx="5484714" cy="454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6;p21">
            <a:extLst>
              <a:ext uri="{FF2B5EF4-FFF2-40B4-BE49-F238E27FC236}">
                <a16:creationId xmlns:a16="http://schemas.microsoft.com/office/drawing/2014/main" id="{91730FAA-6E3C-FE74-3557-9DFADB9B4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6150" y="2259330"/>
            <a:ext cx="4711700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r>
              <a:rPr lang="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61814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64275" y="697675"/>
            <a:ext cx="5594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64274" y="2968330"/>
            <a:ext cx="8178685" cy="1775120"/>
          </a:xfrm>
          <a:prstGeom prst="rect">
            <a:avLst/>
          </a:prstGeom>
          <a:solidFill>
            <a:schemeClr val="bg1">
              <a:lumMod val="85000"/>
            </a:schemeClr>
          </a:solidFill>
          <a:ln cap="rnd">
            <a:noFill/>
            <a:round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oscillators, 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(the modulator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carrier), described by the equations:</a:t>
            </a:r>
            <a:endParaRPr lang="it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(t)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(ω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t)</a:t>
            </a:r>
            <a:endParaRPr lang="it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</a:t>
            </a:r>
            <a:r>
              <a:rPr lang="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t) 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((ω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A</a:t>
            </a:r>
            <a:r>
              <a:rPr lang="it" sz="18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t)) t)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 can see, the input of the carrier is the output of the modulator, so: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-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(t) = a</a:t>
            </a:r>
            <a:r>
              <a:rPr lang="it-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cos((</a:t>
            </a:r>
            <a:r>
              <a:rPr lang="el-GR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l-GR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it-IT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cos(</a:t>
            </a:r>
            <a:r>
              <a:rPr lang="el-GR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l-GR" sz="1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l-GR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t)) t)</a:t>
            </a:r>
            <a:endParaRPr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815300" y="176136"/>
            <a:ext cx="551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>
                <a:solidFill>
                  <a:schemeClr val="tx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OVERVIEW OF FM SYNTHS</a:t>
            </a:r>
            <a:endParaRPr sz="3000" b="1" dirty="0">
              <a:solidFill>
                <a:schemeClr val="tx1"/>
              </a:solidFill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7DB3C7-91E8-9947-8F38-5F1AB7818634}"/>
              </a:ext>
            </a:extLst>
          </p:cNvPr>
          <p:cNvSpPr txBox="1"/>
          <p:nvPr/>
        </p:nvSpPr>
        <p:spPr>
          <a:xfrm>
            <a:off x="464274" y="1344175"/>
            <a:ext cx="8178685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rnd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Invented 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by John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Chowning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while 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was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experimenting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with vibrato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Stanford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AF74AE8-3DAC-844C-BE5C-824734F08F53}"/>
              </a:ext>
            </a:extLst>
          </p:cNvPr>
          <p:cNvSpPr txBox="1"/>
          <p:nvPr/>
        </p:nvSpPr>
        <p:spPr>
          <a:xfrm>
            <a:off x="464274" y="2416714"/>
            <a:ext cx="2879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FM EQUATION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61402A-E53E-B24A-BD35-2DD701968EE5}"/>
              </a:ext>
            </a:extLst>
          </p:cNvPr>
          <p:cNvSpPr txBox="1"/>
          <p:nvPr/>
        </p:nvSpPr>
        <p:spPr>
          <a:xfrm>
            <a:off x="449485" y="1068574"/>
            <a:ext cx="4122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figure on the top right 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shows what happens to the carrier 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its 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is being swept up and down by a modulator.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00FED9-3950-274E-9F07-CB5FEFAF3FA6}"/>
              </a:ext>
            </a:extLst>
          </p:cNvPr>
          <p:cNvSpPr txBox="1"/>
          <p:nvPr/>
        </p:nvSpPr>
        <p:spPr>
          <a:xfrm>
            <a:off x="373913" y="2771252"/>
            <a:ext cx="4122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figure on the bottom right shows what happens when 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modulator’s frequency approaches, equals, or even exceeds that of </a:t>
            </a:r>
            <a:r>
              <a:rPr lang="it-IT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carrier: </a:t>
            </a:r>
            <a:r>
              <a:rPr lang="it-IT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modulation will become a form of distortion within the individual cycles of the carrier waveform.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4E030FA-B363-F9F7-AFF0-C0321EEC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42" y="95178"/>
            <a:ext cx="4122514" cy="613200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FM IN THE TIME DOMAIN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AFF17F9-5E47-2E57-8FBD-D359786F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76" y="843225"/>
            <a:ext cx="3360711" cy="19280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EA89E38-07DF-E0AD-CF42-BE47C8817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55" y="2856643"/>
            <a:ext cx="3368332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1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56296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FM IN THE FREQUENCY DOMAIN</a:t>
            </a:r>
            <a:endParaRPr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19344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analyze the effect 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of the FM on the </a:t>
            </a: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modulator frequency (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FM generates side bands, that are represented by the following equation: 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1200"/>
              </a:spcBef>
              <a:buNone/>
            </a:pP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" sz="1800" baseline="-25000"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= ω</a:t>
            </a:r>
            <a:r>
              <a:rPr lang="it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 ± nω</a:t>
            </a:r>
            <a:r>
              <a:rPr lang="it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 (n from 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0 to </a:t>
            </a:r>
            <a:r>
              <a:rPr lang="en-US" sz="2800">
                <a:latin typeface="Calibri" panose="020F0502020204030204" pitchFamily="34" charset="0"/>
                <a:cs typeface="Calibri" panose="020F0502020204030204" pitchFamily="34" charset="0"/>
              </a:rPr>
              <a:t>∞</a:t>
            </a: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800" dirty="0">
              <a:solidFill>
                <a:srgbClr val="3E3F3E"/>
              </a:solidFill>
              <a:highlight>
                <a:srgbClr val="FAF9F6"/>
              </a:highlight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" sz="1800" dirty="0">
                <a:solidFill>
                  <a:srgbClr val="3E3F3E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 theory, applying FM to a signal produces an infinite series of side bands. </a:t>
            </a:r>
            <a:endParaRPr sz="1800" dirty="0">
              <a:solidFill>
                <a:srgbClr val="3E3F3E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3E3F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2C476B-CF46-094E-B0FD-F706BF4E3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70" y="3295420"/>
            <a:ext cx="3967259" cy="14030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1448500" y="308442"/>
            <a:ext cx="5976805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 INDEX</a:t>
            </a:r>
            <a:endParaRPr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3695177"/>
            <a:ext cx="8520600" cy="10032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7200" dirty="0">
                <a:latin typeface="Calibri" panose="020F0502020204030204" pitchFamily="34" charset="0"/>
                <a:cs typeface="Calibri" panose="020F0502020204030204" pitchFamily="34" charset="0"/>
              </a:rPr>
              <a:t>Let’s define the C:M Ratio (relative frequencies of carrier and modulator)</a:t>
            </a:r>
            <a:endParaRPr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00" dirty="0">
                <a:latin typeface="Calibri" panose="020F0502020204030204" pitchFamily="34" charset="0"/>
                <a:cs typeface="Calibri" panose="020F0502020204030204" pitchFamily="34" charset="0"/>
              </a:rPr>
              <a:t>Now we can say that the frequencies of the upper side bands lie at C ± M, C ± 2M,  C ± 3M, C ± 4M,...</a:t>
            </a:r>
            <a:endParaRPr sz="7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5BC79B-061B-B94F-977D-BF805674D911}"/>
              </a:ext>
            </a:extLst>
          </p:cNvPr>
          <p:cNvSpPr txBox="1"/>
          <p:nvPr/>
        </p:nvSpPr>
        <p:spPr>
          <a:xfrm>
            <a:off x="311700" y="1058225"/>
            <a:ext cx="8520600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modulation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= ∆ω</a:t>
            </a:r>
            <a:r>
              <a:rPr lang="it-IT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-IT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</a:p>
          <a:p>
            <a:pPr lvl="0">
              <a:spcBef>
                <a:spcPts val="1200"/>
              </a:spcBef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modulation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determines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amplitude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spectrum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output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317182">
              <a:spcBef>
                <a:spcPts val="1200"/>
              </a:spcBef>
              <a:buSzPct val="100000"/>
              <a:buChar char="●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&lt; 0.1 →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sidebands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be the closest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to the carrier frequency</a:t>
            </a:r>
          </a:p>
          <a:p>
            <a:pPr marL="457200" lvl="0" indent="-317182">
              <a:buSzPct val="100000"/>
              <a:buChar char="●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&gt; 5 →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broader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side bands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7DA3F6B-BEBC-A74E-8DF9-8D103CAE95DA}"/>
              </a:ext>
            </a:extLst>
          </p:cNvPr>
          <p:cNvSpPr txBox="1"/>
          <p:nvPr/>
        </p:nvSpPr>
        <p:spPr>
          <a:xfrm>
            <a:off x="1583597" y="3025366"/>
            <a:ext cx="5976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</a:t>
            </a:r>
            <a:r>
              <a:rPr lang="it-IT" sz="2800" b="1" dirty="0">
                <a:latin typeface="Calibri" panose="020F0502020204030204" pitchFamily="34" charset="0"/>
                <a:cs typeface="Calibri" panose="020F0502020204030204" pitchFamily="34" charset="0"/>
              </a:rPr>
              <a:t>RRIER: MODULATOR RATIO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62722" y="830337"/>
            <a:ext cx="8520600" cy="1574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latin typeface="Calibri" panose="020F0502020204030204" pitchFamily="34" charset="0"/>
                <a:cs typeface="Calibri" panose="020F0502020204030204" pitchFamily="34" charset="0"/>
              </a:rPr>
              <a:t>Let’s see all the basic routings (operators connections):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An operator affecting one or more operators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An operator affected by no operator or one or more operators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 dirty="0">
                <a:latin typeface="Calibri" panose="020F0502020204030204" pitchFamily="34" charset="0"/>
                <a:cs typeface="Calibri" panose="020F0502020204030204" pitchFamily="34" charset="0"/>
              </a:rPr>
              <a:t>An operator affected by the output of an operator in the same forward chain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5" name="Google Shape;85;p17"/>
          <p:cNvSpPr txBox="1"/>
          <p:nvPr/>
        </p:nvSpPr>
        <p:spPr>
          <a:xfrm>
            <a:off x="1594800" y="137446"/>
            <a:ext cx="595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000" b="1" dirty="0">
                <a:solidFill>
                  <a:schemeClr val="tx1"/>
                </a:solidFill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FM SYNTH ARCHITECTURES</a:t>
            </a:r>
            <a:endParaRPr sz="3000" b="1" dirty="0">
              <a:solidFill>
                <a:schemeClr val="tx1"/>
              </a:solidFill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832D5D-FA1A-0942-93A4-A1DB671D8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519" y="2465687"/>
            <a:ext cx="1710385" cy="186474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E3D5E30-8ABE-9A4D-9941-212F6A69C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49" y="2529374"/>
            <a:ext cx="1903400" cy="18647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BFBFF66-5F31-8047-B6CF-C700A7995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998" y="3398058"/>
            <a:ext cx="2134768" cy="80186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1F341A-C843-EC4C-BFBB-9C65D906883C}"/>
              </a:ext>
            </a:extLst>
          </p:cNvPr>
          <p:cNvSpPr txBox="1"/>
          <p:nvPr/>
        </p:nvSpPr>
        <p:spPr>
          <a:xfrm>
            <a:off x="456685" y="4391048"/>
            <a:ext cx="209132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An operator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affecting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C3972D-1E73-A346-ABA6-CA0D5686F8CC}"/>
              </a:ext>
            </a:extLst>
          </p:cNvPr>
          <p:cNvSpPr txBox="1"/>
          <p:nvPr/>
        </p:nvSpPr>
        <p:spPr>
          <a:xfrm>
            <a:off x="2929369" y="4391048"/>
            <a:ext cx="218868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An operator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E782A5-FCF4-C24A-8E09-48E44D3E71CB}"/>
              </a:ext>
            </a:extLst>
          </p:cNvPr>
          <p:cNvSpPr txBox="1"/>
          <p:nvPr/>
        </p:nvSpPr>
        <p:spPr>
          <a:xfrm>
            <a:off x="5499414" y="4391048"/>
            <a:ext cx="3093937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An operator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by the output of an operator in the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forward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chain</a:t>
            </a:r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463463" y="949105"/>
            <a:ext cx="8242126" cy="391738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A modulator consists 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of a sinusoidal oscillator with frequency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+ ∆ω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, where: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m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: the unmodulated 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frequency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of oscillation:</a:t>
            </a:r>
          </a:p>
          <a:p>
            <a:pPr marL="114300" indent="0" algn="ctr">
              <a:lnSpc>
                <a:spcPct val="110000"/>
              </a:lnSpc>
              <a:spcBef>
                <a:spcPts val="1200"/>
              </a:spcBef>
              <a:buNone/>
            </a:pP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= (C : M) </a:t>
            </a:r>
            <a:r>
              <a:rPr lang="it" sz="1700" baseline="30000">
                <a:latin typeface="Calibri" panose="020F0502020204030204" pitchFamily="34" charset="0"/>
                <a:cs typeface="Calibri" panose="020F0502020204030204" pitchFamily="34" charset="0"/>
              </a:rPr>
              <a:t>− 1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· f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114300" indent="0" algn="ctr">
              <a:lnSpc>
                <a:spcPct val="170000"/>
              </a:lnSpc>
              <a:spcBef>
                <a:spcPts val="1200"/>
              </a:spcBef>
              <a:buNone/>
            </a:pPr>
            <a:r>
              <a:rPr lang="it-IT" sz="170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here f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corresponds to the 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frequency corresponding to the note currently played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∆ω</a:t>
            </a:r>
            <a:r>
              <a:rPr lang="it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: the frequency sweep</a:t>
            </a:r>
          </a:p>
          <a:p>
            <a:pPr marL="114300" indent="0">
              <a:lnSpc>
                <a:spcPct val="170000"/>
              </a:lnSpc>
              <a:buNone/>
            </a:pP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	  Where f</a:t>
            </a:r>
            <a:r>
              <a:rPr lang="it" sz="1700" baseline="-2500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the input to </a:t>
            </a:r>
            <a:r>
              <a:rPr lang="it" sz="1700">
                <a:latin typeface="Calibri" panose="020F0502020204030204" pitchFamily="34" charset="0"/>
                <a:cs typeface="Calibri" panose="020F0502020204030204" pitchFamily="34" charset="0"/>
              </a:rPr>
              <a:t>the modulator (if present)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Output → mono; is multiplied by a simple percussive envelope (user can change attack and release durations)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Gain →  index β times the center frequency (A</a:t>
            </a:r>
            <a:r>
              <a:rPr lang="it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 = β · ω</a:t>
            </a:r>
            <a:r>
              <a:rPr lang="it" sz="17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it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B40C9B-6E69-0934-BF67-0E083FCA402E}"/>
              </a:ext>
            </a:extLst>
          </p:cNvPr>
          <p:cNvSpPr txBox="1"/>
          <p:nvPr/>
        </p:nvSpPr>
        <p:spPr>
          <a:xfrm>
            <a:off x="3488498" y="277009"/>
            <a:ext cx="2192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MODULATOR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964504"/>
            <a:ext cx="8520600" cy="3764896"/>
          </a:xfrm>
          <a:prstGeom prst="rect">
            <a:avLst/>
          </a:prstGeom>
          <a:solidFill>
            <a:schemeClr val="bg2"/>
          </a:solidFill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alibri" panose="020F0502020204030204" pitchFamily="34" charset="0"/>
                <a:cs typeface="Calibri" panose="020F0502020204030204" pitchFamily="34" charset="0"/>
              </a:rPr>
              <a:t>The carrier is basically an </a:t>
            </a:r>
            <a:r>
              <a:rPr lang="it" sz="2400" dirty="0">
                <a:latin typeface="Calibri" panose="020F0502020204030204" pitchFamily="34" charset="0"/>
                <a:cs typeface="Calibri" panose="020F0502020204030204" pitchFamily="34" charset="0"/>
              </a:rPr>
              <a:t>oscillator</a:t>
            </a:r>
            <a:r>
              <a:rPr lang="it" sz="2400">
                <a:latin typeface="Calibri" panose="020F0502020204030204" pitchFamily="34" charset="0"/>
                <a:cs typeface="Calibri" panose="020F0502020204030204" pitchFamily="34" charset="0"/>
              </a:rPr>
              <a:t>, which waveform </a:t>
            </a:r>
            <a:r>
              <a:rPr lang="it" sz="2400" dirty="0">
                <a:latin typeface="Calibri" panose="020F0502020204030204" pitchFamily="34" charset="0"/>
                <a:cs typeface="Calibri" panose="020F0502020204030204" pitchFamily="34" charset="0"/>
              </a:rPr>
              <a:t>can be: 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 sz="2400">
                <a:latin typeface="Calibri" panose="020F0502020204030204" pitchFamily="34" charset="0"/>
                <a:cs typeface="Calibri" panose="020F0502020204030204" pitchFamily="34" charset="0"/>
              </a:rPr>
              <a:t>Sinusoidal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2400">
                <a:latin typeface="Calibri" panose="020F0502020204030204" pitchFamily="34" charset="0"/>
                <a:cs typeface="Calibri" panose="020F0502020204030204" pitchFamily="34" charset="0"/>
              </a:rPr>
              <a:t>Triangle wave</a:t>
            </a: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2400">
                <a:latin typeface="Calibri" panose="020F0502020204030204" pitchFamily="34" charset="0"/>
                <a:cs typeface="Calibri" panose="020F0502020204030204" pitchFamily="34" charset="0"/>
              </a:rPr>
              <a:t>Sawtooth wave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The user can control the following parameters:</a:t>
            </a:r>
          </a:p>
          <a:p>
            <a:pPr marL="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Frequency</a:t>
            </a:r>
          </a:p>
          <a:p>
            <a:pPr marL="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Envelope</a:t>
            </a:r>
          </a:p>
          <a:p>
            <a:pPr marL="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Panning</a:t>
            </a:r>
          </a:p>
          <a:p>
            <a:pPr marL="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it-IT" sz="240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554B5B-A766-415B-612C-626AE77E46BF}"/>
              </a:ext>
            </a:extLst>
          </p:cNvPr>
          <p:cNvSpPr txBox="1"/>
          <p:nvPr/>
        </p:nvSpPr>
        <p:spPr>
          <a:xfrm>
            <a:off x="2279737" y="152490"/>
            <a:ext cx="4584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" sz="28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CARRIER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102357" y="112298"/>
            <a:ext cx="4939285" cy="75117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000" b="1">
                <a:solidFill>
                  <a:schemeClr val="tx1"/>
                </a:solidFill>
              </a:rPr>
              <a:t>TOPOLOGY (ALGORITHM) OF THE SYNTH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9E8FC4-196D-3F9A-6E50-628D64FCB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737" y="975431"/>
            <a:ext cx="2031065" cy="38142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490621" y="982117"/>
            <a:ext cx="5666339" cy="38075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 user can choose how to connect every operator to each other.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There are two different paths in parallel, each one with two operators.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 output of the two paths is mixed and sent to the carrier.</a:t>
            </a:r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The user has the option of backpropagating the output of the carrier to the input of the modulators.</a:t>
            </a:r>
          </a:p>
          <a:p>
            <a:pPr mar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600"/>
              <a:t>As an example, let’s consider the figure on the left: 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Courier New" panose="02070309020205020404" pitchFamily="49" charset="0"/>
              <a:buChar char="o"/>
            </a:pPr>
            <a:r>
              <a:rPr lang="en-US" sz="1600"/>
              <a:t>Both paths are active</a:t>
            </a:r>
          </a:p>
          <a:p>
            <a:pPr marL="285750" indent="-285750" defTabSz="457200">
              <a:spcBef>
                <a:spcPts val="1000"/>
              </a:spcBef>
              <a:buSzPct val="80000"/>
              <a:buFont typeface="Courier New" panose="02070309020205020404" pitchFamily="49" charset="0"/>
              <a:buChar char="o"/>
            </a:pPr>
            <a:r>
              <a:rPr lang="en-US" sz="1600"/>
              <a:t>On the right path, only the last operator is enabled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136</TotalTime>
  <Words>777</Words>
  <Application>Microsoft Office PowerPoint</Application>
  <PresentationFormat>Presentazione su schermo (16:9)</PresentationFormat>
  <Paragraphs>78</Paragraphs>
  <Slides>12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Calibri</vt:lpstr>
      <vt:lpstr>Trebuchet MS</vt:lpstr>
      <vt:lpstr>Courier New</vt:lpstr>
      <vt:lpstr>Old Standard TT</vt:lpstr>
      <vt:lpstr>Wingdings 3</vt:lpstr>
      <vt:lpstr>Times New Roman</vt:lpstr>
      <vt:lpstr>Arial</vt:lpstr>
      <vt:lpstr>Sfaccettatura</vt:lpstr>
      <vt:lpstr>HW #1: SuperCollider FM Synth</vt:lpstr>
      <vt:lpstr>HISTORY</vt:lpstr>
      <vt:lpstr>FM IN THE TIME DOMAIN</vt:lpstr>
      <vt:lpstr>FM IN THE FREQUENCY DOMAIN</vt:lpstr>
      <vt:lpstr>MODULATION INDEX</vt:lpstr>
      <vt:lpstr>Presentazione standard di PowerPoint</vt:lpstr>
      <vt:lpstr>Presentazione standard di PowerPoint</vt:lpstr>
      <vt:lpstr>Presentazione standard di PowerPoint</vt:lpstr>
      <vt:lpstr>TOPOLOGY (ALGORITHM) OF THE SYNTH</vt:lpstr>
      <vt:lpstr>GUI</vt:lpstr>
      <vt:lpstr>DEMO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 Synth</dc:title>
  <cp:lastModifiedBy>Gerardo</cp:lastModifiedBy>
  <cp:revision>14</cp:revision>
  <dcterms:modified xsi:type="dcterms:W3CDTF">2022-05-19T13:25:16Z</dcterms:modified>
</cp:coreProperties>
</file>