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7" r:id="rId2"/>
    <p:sldId id="266" r:id="rId3"/>
    <p:sldId id="268" r:id="rId4"/>
    <p:sldId id="269" r:id="rId5"/>
    <p:sldId id="259" r:id="rId6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9"/>
    <p:restoredTop sz="76929"/>
  </p:normalViewPr>
  <p:slideViewPr>
    <p:cSldViewPr snapToGrid="0">
      <p:cViewPr varScale="1">
        <p:scale>
          <a:sx n="79" d="100"/>
          <a:sy n="79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4DDE3-4947-0446-A324-A76548455E03}" type="datetimeFigureOut">
              <a:rPr lang="en-IT" smtClean="0"/>
              <a:t>03/06/23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658C7-4453-904F-8654-12101CAD231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5460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Linux Libertine" panose="020005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For the implementation of our music system, we chose to use the first among the suggested possible schemes: u</a:t>
            </a:r>
            <a:r>
              <a:rPr lang="en-US" sz="1800" kern="100" dirty="0">
                <a:effectLst/>
                <a:latin typeface="Linux Libertine" panose="020005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sing Arduino UNO as our control device, we share information to </a:t>
            </a:r>
            <a:r>
              <a:rPr lang="en-US" sz="1800" kern="100" dirty="0" err="1">
                <a:effectLst/>
                <a:latin typeface="Linux Libertine" panose="020005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SuperCollider</a:t>
            </a:r>
            <a:r>
              <a:rPr lang="en-US" sz="1800" kern="100" dirty="0">
                <a:effectLst/>
                <a:latin typeface="Linux Libertine" panose="020005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with serial messages providing the feedback events to Processing (our </a:t>
            </a:r>
            <a:r>
              <a:rPr lang="en-US" sz="1800" i="1" kern="100" dirty="0">
                <a:effectLst/>
                <a:latin typeface="Linux Libertine" panose="020005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graphical feedback unit</a:t>
            </a:r>
            <a:r>
              <a:rPr lang="en-US" sz="1800" kern="100" dirty="0">
                <a:effectLst/>
                <a:latin typeface="Linux Libertine" panose="020005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 with OSC messages. </a:t>
            </a:r>
            <a:endParaRPr lang="en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T" dirty="0"/>
          </a:p>
          <a:p>
            <a:r>
              <a:rPr lang="en-IT" dirty="0"/>
              <a:t>Frequency modulation happens depending on the amount of light caught by the gray scale sensor, resulting in a change of pitch of the playing synth.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658C7-4453-904F-8654-12101CAD231E}" type="slidenum">
              <a:rPr lang="en-IT" smtClean="0"/>
              <a:t>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618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2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yoff</a:t>
            </a:r>
            <a:r>
              <a:rPr lang="en-IT" sz="12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variable used to control the vertical movement of the noise animation;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2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xoffIncrement</a:t>
            </a:r>
            <a:r>
              <a:rPr lang="en-IT" sz="12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and </a:t>
            </a:r>
            <a:r>
              <a:rPr lang="en-IT" sz="12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yoffIncrement</a:t>
            </a:r>
            <a:r>
              <a:rPr lang="en-IT" sz="12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amount by which xoff and yoff variables vary in each frame of the animation;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</a:t>
            </a:r>
            <a:r>
              <a:rPr lang="en-IT" sz="12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evel1</a:t>
            </a:r>
            <a:r>
              <a:rPr lang="en-IT" sz="12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and </a:t>
            </a:r>
            <a:r>
              <a:rPr lang="en-IT" sz="12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level2</a:t>
            </a:r>
            <a:r>
              <a:rPr lang="en-IT" sz="12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used to determine the range of y-values for the shape being drawn.</a:t>
            </a:r>
          </a:p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658C7-4453-904F-8654-12101CAD231E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5637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A6D1-ED01-9C7E-D8CA-D960EB9FD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C6D94-D9A8-CF42-502F-0D84A7E00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8A4E-F04C-E9E3-6AB3-2CEB3490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7E3B-DFE1-864B-B26D-B2CD839676F8}" type="datetimeFigureOut">
              <a:rPr lang="en-IT" smtClean="0"/>
              <a:t>03/06/23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92CE2-0B48-B2DD-6506-DA9DEF7A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F9D16-3AC6-9774-2ABA-11CA1C04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0ADC-BB5F-F24F-9710-021AEEB81FE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7789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3A6E-62D4-6A51-AE2B-940E484B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8CE36-E634-7B33-96C6-E14D321B4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AC543-1C3B-288F-5BBC-756B7530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7E3B-DFE1-864B-B26D-B2CD839676F8}" type="datetimeFigureOut">
              <a:rPr lang="en-IT" smtClean="0"/>
              <a:t>03/06/23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23A78-246F-D642-1F4C-15F46BCE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7924A-74E6-D111-FB5B-5AF39FDC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0ADC-BB5F-F24F-9710-021AEEB81FE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3395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2D874-6BA2-0991-9528-362562811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E7F54-159A-8024-EE00-0DAE046C9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ACA2C-A924-C9E6-6224-41543202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7E3B-DFE1-864B-B26D-B2CD839676F8}" type="datetimeFigureOut">
              <a:rPr lang="en-IT" smtClean="0"/>
              <a:t>03/06/23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ADA63-D555-D78B-1634-89C99548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1645A-1C31-865A-CB36-D56BCB6E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0ADC-BB5F-F24F-9710-021AEEB81FE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8463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F78A-104B-F657-5368-642E357F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8C8F-C5C2-25C2-EDBC-B77584D8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AD2A-5FCA-AE71-DDDC-6340C025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7E3B-DFE1-864B-B26D-B2CD839676F8}" type="datetimeFigureOut">
              <a:rPr lang="en-IT" smtClean="0"/>
              <a:t>03/06/23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275C1-E6FB-8E2F-DB58-6B3D835C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A46D-5C4A-9D27-6930-C5647500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0ADC-BB5F-F24F-9710-021AEEB81FE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5311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AE2F-6D3E-71E9-7BDF-F3E221E55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D82AB-3487-A8AD-4B82-0D96BF88C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122D-56CA-001D-EE8F-37FD8F50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7E3B-DFE1-864B-B26D-B2CD839676F8}" type="datetimeFigureOut">
              <a:rPr lang="en-IT" smtClean="0"/>
              <a:t>03/06/23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8E9E-C0C2-A9FD-A79D-961714E0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CFE46-9325-80B7-546D-E207EE01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0ADC-BB5F-F24F-9710-021AEEB81FE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273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85F8-0D12-6F4B-7713-18137204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A719-EED4-DEE9-742D-107303AED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2689D-DDEE-CCF5-DD79-B5C983B8D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E82A3-B6D3-F813-DDF5-2896A6C7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7E3B-DFE1-864B-B26D-B2CD839676F8}" type="datetimeFigureOut">
              <a:rPr lang="en-IT" smtClean="0"/>
              <a:t>03/06/23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48AD9-F139-AEFF-01B4-1C929819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0550A-0962-109E-0952-1F8F9BAC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0ADC-BB5F-F24F-9710-021AEEB81FE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1749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B146-678A-AEAC-C40E-3132584B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78DDC-4673-F1EE-AE8B-AAE21B4C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BAFAE-E581-5365-9521-3D8A01A74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1E0A2-5EC0-F294-08CE-656ED07B8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A5082-E66B-BB60-F3FE-DD1225881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D5A41-2002-C04C-FC37-95F801D9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7E3B-DFE1-864B-B26D-B2CD839676F8}" type="datetimeFigureOut">
              <a:rPr lang="en-IT" smtClean="0"/>
              <a:t>03/06/23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2957B-7914-2329-0F74-3EF860A6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3E7A2-C71F-3075-BA2D-98BB14DF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0ADC-BB5F-F24F-9710-021AEEB81FE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302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F6B2-F0EB-B0AD-7D82-DAD29DD8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89ED9-1DDF-6036-23BE-EC6CA7DD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7E3B-DFE1-864B-B26D-B2CD839676F8}" type="datetimeFigureOut">
              <a:rPr lang="en-IT" smtClean="0"/>
              <a:t>03/06/23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61EFB-B296-F237-D2E0-0F1FE25B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B3D8F-C30C-C867-1B1E-790CF660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0ADC-BB5F-F24F-9710-021AEEB81FE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5781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FF153-D429-7B1B-99F9-20B5651F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7E3B-DFE1-864B-B26D-B2CD839676F8}" type="datetimeFigureOut">
              <a:rPr lang="en-IT" smtClean="0"/>
              <a:t>03/06/23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01123-FA0E-A436-BBE4-83D7B354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1BF95-7596-CF99-5A08-BEAB5F07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0ADC-BB5F-F24F-9710-021AEEB81FE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2557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8732-13C5-CE5A-D147-0613A2682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2D057-0FBE-18F0-B664-70608813E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EA14B-3F03-D5D9-7256-310E67613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34155-7662-AABD-784B-0D7439A7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7E3B-DFE1-864B-B26D-B2CD839676F8}" type="datetimeFigureOut">
              <a:rPr lang="en-IT" smtClean="0"/>
              <a:t>03/06/23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F52F3-8FB3-ABA1-A1E8-5E6C0426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0F736-33DC-BB02-BA53-147A178C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0ADC-BB5F-F24F-9710-021AEEB81FE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2155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9A3B-69C8-4644-6B77-F01B5F79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5A476-EC91-13B1-023A-1D2E1F091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B9F1A-E22E-BFF6-EC1A-26940263D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7A7AA-951D-F052-52CA-2F767713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7E3B-DFE1-864B-B26D-B2CD839676F8}" type="datetimeFigureOut">
              <a:rPr lang="en-IT" smtClean="0"/>
              <a:t>03/06/23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9DC97-A02C-E56E-F3CC-03C9B6F4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754A5-4E6A-C320-02D6-E960A207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0ADC-BB5F-F24F-9710-021AEEB81FE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5436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7DF16-AE50-03EE-368F-BB1CF0DE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B91B5-F2A0-D244-2A56-D8E60B019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A458A-DFAA-71E5-7322-DB60F5B08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7E3B-DFE1-864B-B26D-B2CD839676F8}" type="datetimeFigureOut">
              <a:rPr lang="en-IT" smtClean="0"/>
              <a:t>03/06/23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F05C1-3E51-C625-5CC8-38AF0FE42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C3401-7B89-92B6-19C7-9E38A23E1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30ADC-BB5F-F24F-9710-021AEEB81FE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7107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2D3969-5162-B2A3-EACD-A74526C04856}"/>
              </a:ext>
            </a:extLst>
          </p:cNvPr>
          <p:cNvCxnSpPr>
            <a:cxnSpLocks/>
          </p:cNvCxnSpPr>
          <p:nvPr/>
        </p:nvCxnSpPr>
        <p:spPr>
          <a:xfrm>
            <a:off x="0" y="5905501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D75A02-FDE6-A61A-33CE-9CF988EA6164}"/>
              </a:ext>
            </a:extLst>
          </p:cNvPr>
          <p:cNvCxnSpPr/>
          <p:nvPr/>
        </p:nvCxnSpPr>
        <p:spPr>
          <a:xfrm>
            <a:off x="1079499" y="-15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426AF6F-32FC-4E97-69F5-9B3974BE9310}"/>
              </a:ext>
            </a:extLst>
          </p:cNvPr>
          <p:cNvSpPr/>
          <p:nvPr/>
        </p:nvSpPr>
        <p:spPr>
          <a:xfrm>
            <a:off x="0" y="-15"/>
            <a:ext cx="2011682" cy="6857985"/>
          </a:xfrm>
          <a:prstGeom prst="rect">
            <a:avLst/>
          </a:prstGeom>
          <a:solidFill>
            <a:schemeClr val="accent1">
              <a:alpha val="261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B3D7CE-30CE-E4C1-169E-1EC6EABAF1A9}"/>
              </a:ext>
            </a:extLst>
          </p:cNvPr>
          <p:cNvSpPr txBox="1"/>
          <p:nvPr/>
        </p:nvSpPr>
        <p:spPr>
          <a:xfrm>
            <a:off x="4882514" y="952498"/>
            <a:ext cx="4438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Politecnico di Milano</a:t>
            </a:r>
          </a:p>
          <a:p>
            <a:pPr algn="ctr"/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Computer Music: Languages and Systems</a:t>
            </a:r>
          </a:p>
          <a:p>
            <a:pPr algn="ctr"/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A.Y. 2022/2023</a:t>
            </a:r>
          </a:p>
          <a:p>
            <a:pPr algn="ctr"/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HW3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81880-8E6A-9F50-93D5-D5CE7FB2FFC5}"/>
              </a:ext>
            </a:extLst>
          </p:cNvPr>
          <p:cNvSpPr txBox="1"/>
          <p:nvPr/>
        </p:nvSpPr>
        <p:spPr>
          <a:xfrm>
            <a:off x="3801943" y="2746460"/>
            <a:ext cx="6599796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T" sz="3200" dirty="0">
                <a:solidFill>
                  <a:schemeClr val="accent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DESIGN AND IMPLEMENTATION OF A COMPUTER MUSIC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EEF4B-F96C-61A8-31D1-779974BDA439}"/>
              </a:ext>
            </a:extLst>
          </p:cNvPr>
          <p:cNvSpPr txBox="1"/>
          <p:nvPr/>
        </p:nvSpPr>
        <p:spPr>
          <a:xfrm>
            <a:off x="5832102" y="4540422"/>
            <a:ext cx="2539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Group #11 – Power Rangers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E80A7-BCA2-2276-2C2E-D1E561BF0DB3}"/>
              </a:ext>
            </a:extLst>
          </p:cNvPr>
          <p:cNvSpPr txBox="1"/>
          <p:nvPr/>
        </p:nvSpPr>
        <p:spPr>
          <a:xfrm>
            <a:off x="10437223" y="6058578"/>
            <a:ext cx="1633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T" sz="12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Emma Coletta</a:t>
            </a:r>
          </a:p>
          <a:p>
            <a:pPr algn="r"/>
            <a:r>
              <a:rPr lang="en-IT" sz="12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Federico Ferreri</a:t>
            </a:r>
          </a:p>
          <a:p>
            <a:pPr algn="r"/>
            <a:r>
              <a:rPr lang="en-IT" sz="12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Lorenzo Previati</a:t>
            </a:r>
          </a:p>
        </p:txBody>
      </p:sp>
    </p:spTree>
    <p:extLst>
      <p:ext uri="{BB962C8B-B14F-4D97-AF65-F5344CB8AC3E}">
        <p14:creationId xmlns:p14="http://schemas.microsoft.com/office/powerpoint/2010/main" val="285496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2D3969-5162-B2A3-EACD-A74526C04856}"/>
              </a:ext>
            </a:extLst>
          </p:cNvPr>
          <p:cNvCxnSpPr>
            <a:cxnSpLocks/>
          </p:cNvCxnSpPr>
          <p:nvPr/>
        </p:nvCxnSpPr>
        <p:spPr>
          <a:xfrm>
            <a:off x="0" y="100692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D75A02-FDE6-A61A-33CE-9CF988EA6164}"/>
              </a:ext>
            </a:extLst>
          </p:cNvPr>
          <p:cNvCxnSpPr/>
          <p:nvPr/>
        </p:nvCxnSpPr>
        <p:spPr>
          <a:xfrm>
            <a:off x="1079499" y="-15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426AF6F-32FC-4E97-69F5-9B3974BE9310}"/>
              </a:ext>
            </a:extLst>
          </p:cNvPr>
          <p:cNvSpPr/>
          <p:nvPr/>
        </p:nvSpPr>
        <p:spPr>
          <a:xfrm>
            <a:off x="0" y="-15"/>
            <a:ext cx="2011682" cy="6857985"/>
          </a:xfrm>
          <a:prstGeom prst="rect">
            <a:avLst/>
          </a:prstGeom>
          <a:solidFill>
            <a:schemeClr val="accent1">
              <a:alpha val="261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EDF1E-8D54-251C-E258-D5BE36FCB36A}"/>
              </a:ext>
            </a:extLst>
          </p:cNvPr>
          <p:cNvSpPr txBox="1"/>
          <p:nvPr/>
        </p:nvSpPr>
        <p:spPr>
          <a:xfrm>
            <a:off x="2272937" y="360557"/>
            <a:ext cx="4052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Introduction and System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86A3BC-3233-8570-BE17-2CC444268D86}"/>
              </a:ext>
            </a:extLst>
          </p:cNvPr>
          <p:cNvSpPr txBox="1"/>
          <p:nvPr/>
        </p:nvSpPr>
        <p:spPr>
          <a:xfrm>
            <a:off x="2272937" y="1232755"/>
            <a:ext cx="8908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Purpose of the final system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frequency modulation of a synthesizer controlled by a gray scale photosensitive sensor.</a:t>
            </a:r>
            <a:endParaRPr lang="en-IT" sz="1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pic>
        <p:nvPicPr>
          <p:cNvPr id="5" name="Picture 4" descr="A picture containing logo, screenshot, circle, design&#10;&#10;Description automatically generated">
            <a:extLst>
              <a:ext uri="{FF2B5EF4-FFF2-40B4-BE49-F238E27FC236}">
                <a16:creationId xmlns:a16="http://schemas.microsoft.com/office/drawing/2014/main" id="{C94489FF-B2A6-5E89-D16C-1C9FD60876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15" y="1766356"/>
            <a:ext cx="3610284" cy="1627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A886D6-A88E-B7AF-F9F8-0DC3994AFE40}"/>
              </a:ext>
            </a:extLst>
          </p:cNvPr>
          <p:cNvSpPr txBox="1"/>
          <p:nvPr/>
        </p:nvSpPr>
        <p:spPr>
          <a:xfrm>
            <a:off x="6662921" y="2135663"/>
            <a:ext cx="36102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Implementation scheme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</a:t>
            </a:r>
          </a:p>
          <a:p>
            <a:endParaRPr lang="en-IT" sz="8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nteraction music system → Arduino Uno;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Computer music unit → Supercollider;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Graphical feedback unit → Processing.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CC3B33-58AE-22F0-F568-39AEE412626B}"/>
              </a:ext>
            </a:extLst>
          </p:cNvPr>
          <p:cNvSpPr txBox="1"/>
          <p:nvPr/>
        </p:nvSpPr>
        <p:spPr>
          <a:xfrm>
            <a:off x="2346415" y="4009376"/>
            <a:ext cx="24705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Tools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</a:t>
            </a:r>
          </a:p>
          <a:p>
            <a:endParaRPr lang="en-IT" sz="8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igital push button;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nalog gray scale sensor;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Arduino UNO board.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E79EEB-D177-102C-6976-6AB3A2F2DB25}"/>
              </a:ext>
            </a:extLst>
          </p:cNvPr>
          <p:cNvSpPr txBox="1"/>
          <p:nvPr/>
        </p:nvSpPr>
        <p:spPr>
          <a:xfrm>
            <a:off x="2272937" y="5266295"/>
            <a:ext cx="97040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The digital push button has the simple task of activating or stopping or synthesizer from playing. If the numerical value representing the activation state is ≠0, the program works on frequency modulation. </a:t>
            </a:r>
          </a:p>
          <a:p>
            <a:endParaRPr lang="en-IT" sz="14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We exploited the ability to measure the intensity of light of the gray scale sensor to decide on which frequency the synthesizer would play.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A9CE0-EA18-8B87-CE87-3E3B4A7C83A3}"/>
              </a:ext>
            </a:extLst>
          </p:cNvPr>
          <p:cNvSpPr txBox="1"/>
          <p:nvPr/>
        </p:nvSpPr>
        <p:spPr>
          <a:xfrm>
            <a:off x="6727041" y="4009376"/>
            <a:ext cx="35461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kern="100" dirty="0">
                <a:effectLst/>
                <a:latin typeface="Linux Libertine" panose="020005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Arduino board settings</a:t>
            </a:r>
            <a:r>
              <a:rPr lang="en-US" sz="1400" kern="100" dirty="0">
                <a:effectLst/>
                <a:latin typeface="Linux Libertine" panose="020005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IT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T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Linux Libertine" panose="02000503000000000000" pitchFamily="2" charset="0"/>
              <a:buChar char="•"/>
            </a:pPr>
            <a:r>
              <a:rPr lang="en-US" sz="1400" kern="100" dirty="0">
                <a:latin typeface="Linux Libertine" panose="020005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400" kern="100" dirty="0">
                <a:effectLst/>
                <a:latin typeface="Linux Libertine" panose="020005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igital push button: charged at 3.3V;</a:t>
            </a:r>
            <a:endParaRPr lang="en-IT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Linux Libertine" panose="02000503000000000000" pitchFamily="2" charset="0"/>
              <a:buChar char="•"/>
            </a:pPr>
            <a:r>
              <a:rPr lang="en-US" sz="1400" kern="100" dirty="0">
                <a:latin typeface="Linux Libertine" panose="020005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400" kern="100" dirty="0">
                <a:effectLst/>
                <a:latin typeface="Linux Libertine" panose="020005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nalog gray scale sensor: charged at 5V. </a:t>
            </a:r>
            <a:endParaRPr lang="en-IT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1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2D3969-5162-B2A3-EACD-A74526C04856}"/>
              </a:ext>
            </a:extLst>
          </p:cNvPr>
          <p:cNvCxnSpPr>
            <a:cxnSpLocks/>
          </p:cNvCxnSpPr>
          <p:nvPr/>
        </p:nvCxnSpPr>
        <p:spPr>
          <a:xfrm>
            <a:off x="0" y="100692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D75A02-FDE6-A61A-33CE-9CF988EA6164}"/>
              </a:ext>
            </a:extLst>
          </p:cNvPr>
          <p:cNvCxnSpPr/>
          <p:nvPr/>
        </p:nvCxnSpPr>
        <p:spPr>
          <a:xfrm>
            <a:off x="1079499" y="-15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426AF6F-32FC-4E97-69F5-9B3974BE9310}"/>
              </a:ext>
            </a:extLst>
          </p:cNvPr>
          <p:cNvSpPr/>
          <p:nvPr/>
        </p:nvSpPr>
        <p:spPr>
          <a:xfrm>
            <a:off x="0" y="-15"/>
            <a:ext cx="2011682" cy="6857985"/>
          </a:xfrm>
          <a:prstGeom prst="rect">
            <a:avLst/>
          </a:prstGeom>
          <a:solidFill>
            <a:schemeClr val="accent1">
              <a:alpha val="261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EDF1E-8D54-251C-E258-D5BE36FCB36A}"/>
              </a:ext>
            </a:extLst>
          </p:cNvPr>
          <p:cNvSpPr txBox="1"/>
          <p:nvPr/>
        </p:nvSpPr>
        <p:spPr>
          <a:xfrm>
            <a:off x="2272937" y="360557"/>
            <a:ext cx="3172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Notes on SuperCollider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2E9C0B-1BBE-C319-6E23-3EAA992EA192}"/>
              </a:ext>
            </a:extLst>
          </p:cNvPr>
          <p:cNvSpPr txBox="1"/>
          <p:nvPr/>
        </p:nvSpPr>
        <p:spPr>
          <a:xfrm>
            <a:off x="2272937" y="1290557"/>
            <a:ext cx="81692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We open the communication with the serial port to which the Arduino Board is connected;</a:t>
            </a:r>
          </a:p>
          <a:p>
            <a:pPr marL="342900" indent="-342900">
              <a:buAutoNum type="arabicPeriod"/>
            </a:pPr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We store in an array the values caught by the gray scale sensor (from Arduino);</a:t>
            </a:r>
          </a:p>
          <a:p>
            <a:pPr marL="342900" indent="-342900">
              <a:buAutoNum type="arabicPeriod"/>
            </a:pPr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Definition of a Synth object (initially not playing);</a:t>
            </a:r>
          </a:p>
          <a:p>
            <a:pPr marL="342900" indent="-342900">
              <a:buAutoNum type="arabicPeriod"/>
            </a:pPr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Creation of a control routine that sets the frequency for the synth.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F7CBF-E478-DE0C-D615-AA5CEAD7B949}"/>
              </a:ext>
            </a:extLst>
          </p:cNvPr>
          <p:cNvSpPr txBox="1"/>
          <p:nvPr/>
        </p:nvSpPr>
        <p:spPr>
          <a:xfrm>
            <a:off x="2306357" y="2651402"/>
            <a:ext cx="3916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Value range caught by the gray scale sensor</a:t>
            </a:r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</a:t>
            </a:r>
          </a:p>
          <a:p>
            <a:endParaRPr lang="en-GB" sz="8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GB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</a:t>
            </a:r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rom 0 to 1024 (max. brightness condition)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98E62-5590-0EAD-77C4-60CD2C61FD24}"/>
              </a:ext>
            </a:extLst>
          </p:cNvPr>
          <p:cNvSpPr txBox="1"/>
          <p:nvPr/>
        </p:nvSpPr>
        <p:spPr>
          <a:xfrm>
            <a:off x="7149271" y="2679939"/>
            <a:ext cx="3292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Chosen frequency modulation range</a:t>
            </a:r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</a:t>
            </a:r>
          </a:p>
          <a:p>
            <a:endParaRPr lang="en-IT" sz="8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GB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</a:t>
            </a:r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rom 440Hz to 880Hz</a:t>
            </a: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E72693E-427A-5438-066D-46570867F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969" y="3904227"/>
            <a:ext cx="2279015" cy="2236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EB7C7-1D94-DDD6-F054-BA6FCBA0A1FE}"/>
              </a:ext>
            </a:extLst>
          </p:cNvPr>
          <p:cNvSpPr txBox="1"/>
          <p:nvPr/>
        </p:nvSpPr>
        <p:spPr>
          <a:xfrm>
            <a:off x="6222814" y="4730074"/>
            <a:ext cx="5225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← function mapping between the values caught by the sensor and a set frequency value for the synth </a:t>
            </a:r>
          </a:p>
        </p:txBody>
      </p:sp>
    </p:spTree>
    <p:extLst>
      <p:ext uri="{BB962C8B-B14F-4D97-AF65-F5344CB8AC3E}">
        <p14:creationId xmlns:p14="http://schemas.microsoft.com/office/powerpoint/2010/main" val="256140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2D3969-5162-B2A3-EACD-A74526C04856}"/>
              </a:ext>
            </a:extLst>
          </p:cNvPr>
          <p:cNvCxnSpPr>
            <a:cxnSpLocks/>
          </p:cNvCxnSpPr>
          <p:nvPr/>
        </p:nvCxnSpPr>
        <p:spPr>
          <a:xfrm>
            <a:off x="0" y="1006929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D75A02-FDE6-A61A-33CE-9CF988EA6164}"/>
              </a:ext>
            </a:extLst>
          </p:cNvPr>
          <p:cNvCxnSpPr/>
          <p:nvPr/>
        </p:nvCxnSpPr>
        <p:spPr>
          <a:xfrm>
            <a:off x="1079499" y="-15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426AF6F-32FC-4E97-69F5-9B3974BE9310}"/>
              </a:ext>
            </a:extLst>
          </p:cNvPr>
          <p:cNvSpPr/>
          <p:nvPr/>
        </p:nvSpPr>
        <p:spPr>
          <a:xfrm>
            <a:off x="0" y="-15"/>
            <a:ext cx="2011682" cy="6857985"/>
          </a:xfrm>
          <a:prstGeom prst="rect">
            <a:avLst/>
          </a:prstGeom>
          <a:solidFill>
            <a:schemeClr val="accent1">
              <a:alpha val="261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155DC-B9AB-D1ED-231D-38416FF65D3D}"/>
              </a:ext>
            </a:extLst>
          </p:cNvPr>
          <p:cNvSpPr txBox="1"/>
          <p:nvPr/>
        </p:nvSpPr>
        <p:spPr>
          <a:xfrm>
            <a:off x="2272937" y="360557"/>
            <a:ext cx="285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Notes on Processing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D567F-2004-F4EB-D6EA-02E12FBF78BE}"/>
              </a:ext>
            </a:extLst>
          </p:cNvPr>
          <p:cNvSpPr txBox="1"/>
          <p:nvPr/>
        </p:nvSpPr>
        <p:spPr>
          <a:xfrm>
            <a:off x="2272937" y="1384832"/>
            <a:ext cx="766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Processing</a:t>
            </a:r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used to create a visual representation of sound exploiting a noise animation.</a:t>
            </a:r>
          </a:p>
        </p:txBody>
      </p:sp>
      <p:pic>
        <p:nvPicPr>
          <p:cNvPr id="7" name="Immagine 1">
            <a:extLst>
              <a:ext uri="{FF2B5EF4-FFF2-40B4-BE49-F238E27FC236}">
                <a16:creationId xmlns:a16="http://schemas.microsoft.com/office/drawing/2014/main" id="{DF4BD4A1-D4D6-8A91-2B47-C08965738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604" y="2063890"/>
            <a:ext cx="5085525" cy="1527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BB02FE-7337-7650-12F9-E22D2D4D5B5A}"/>
              </a:ext>
            </a:extLst>
          </p:cNvPr>
          <p:cNvSpPr txBox="1"/>
          <p:nvPr/>
        </p:nvSpPr>
        <p:spPr>
          <a:xfrm>
            <a:off x="7873366" y="2332884"/>
            <a:ext cx="4147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4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oscEvent()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 event handler for OSC messages;</a:t>
            </a:r>
          </a:p>
          <a:p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It checks for specific OSC address patterns (“/play” and “/stop”) and extracts the frequency value of the synth from</a:t>
            </a:r>
            <a:r>
              <a:rPr lang="en-GB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t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he message, saving it in variable </a:t>
            </a:r>
            <a:r>
              <a:rPr lang="en-IT" sz="14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x</a:t>
            </a:r>
            <a:r>
              <a:rPr lang="en-IT" sz="1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77648-966F-83E5-C044-5DB19C0D7D52}"/>
              </a:ext>
            </a:extLst>
          </p:cNvPr>
          <p:cNvSpPr txBox="1"/>
          <p:nvPr/>
        </p:nvSpPr>
        <p:spPr>
          <a:xfrm>
            <a:off x="2272937" y="4153525"/>
            <a:ext cx="7883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</a:t>
            </a:r>
            <a:r>
              <a:rPr lang="en-IT" sz="16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raw() </a:t>
            </a:r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function → handles the animation of the visual representation of sound.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16450-89C9-355F-8EC8-8CD3335AB3D4}"/>
              </a:ext>
            </a:extLst>
          </p:cNvPr>
          <p:cNvSpPr txBox="1"/>
          <p:nvPr/>
        </p:nvSpPr>
        <p:spPr>
          <a:xfrm>
            <a:off x="2272937" y="4749893"/>
            <a:ext cx="94346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b="1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How the animation works</a:t>
            </a:r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:</a:t>
            </a:r>
          </a:p>
          <a:p>
            <a:endParaRPr lang="en-IT" sz="8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US" sz="1600" kern="100" dirty="0">
                <a:effectLst/>
                <a:latin typeface="Linux Libertine" panose="020005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code checks the value of </a:t>
            </a:r>
            <a:r>
              <a:rPr lang="en-US" sz="1600" u="sng" kern="100" dirty="0">
                <a:effectLst/>
                <a:latin typeface="Linux Libertine" panose="020005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kern="100" dirty="0">
                <a:effectLst/>
                <a:latin typeface="Linux Libertine" panose="020005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to determine the frequency of the sound being played. Based on the frequency value, the </a:t>
            </a:r>
            <a:r>
              <a:rPr lang="en-US" sz="1600" u="sng" kern="100" dirty="0">
                <a:effectLst/>
                <a:latin typeface="Linux Libertine" panose="020005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level1</a:t>
            </a:r>
            <a:r>
              <a:rPr lang="en-US" sz="1600" kern="100" dirty="0">
                <a:effectLst/>
                <a:latin typeface="Linux Libertine" panose="020005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600" u="sng" kern="100" dirty="0">
                <a:effectLst/>
                <a:latin typeface="Linux Libertine" panose="020005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level2</a:t>
            </a:r>
            <a:r>
              <a:rPr lang="en-US" sz="1600" kern="100" dirty="0">
                <a:effectLst/>
                <a:latin typeface="Linux Libertine" panose="020005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variables are set to determine the range of y-values for the shape being drawn. Each frequency corresponds to a different range of y-values.</a:t>
            </a:r>
            <a:endParaRPr lang="en-IT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Another variable, </a:t>
            </a:r>
            <a:r>
              <a:rPr lang="en-IT" sz="16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yoff</a:t>
            </a:r>
            <a:r>
              <a:rPr lang="en-IT" sz="16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, controls the vertical movement of the noise animation.</a:t>
            </a:r>
          </a:p>
        </p:txBody>
      </p:sp>
    </p:spTree>
    <p:extLst>
      <p:ext uri="{BB962C8B-B14F-4D97-AF65-F5344CB8AC3E}">
        <p14:creationId xmlns:p14="http://schemas.microsoft.com/office/powerpoint/2010/main" val="5249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2D3969-5162-B2A3-EACD-A74526C04856}"/>
              </a:ext>
            </a:extLst>
          </p:cNvPr>
          <p:cNvCxnSpPr>
            <a:cxnSpLocks/>
          </p:cNvCxnSpPr>
          <p:nvPr/>
        </p:nvCxnSpPr>
        <p:spPr>
          <a:xfrm>
            <a:off x="0" y="5905501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D75A02-FDE6-A61A-33CE-9CF988EA6164}"/>
              </a:ext>
            </a:extLst>
          </p:cNvPr>
          <p:cNvCxnSpPr/>
          <p:nvPr/>
        </p:nvCxnSpPr>
        <p:spPr>
          <a:xfrm>
            <a:off x="1079499" y="-15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426AF6F-32FC-4E97-69F5-9B3974BE9310}"/>
              </a:ext>
            </a:extLst>
          </p:cNvPr>
          <p:cNvSpPr/>
          <p:nvPr/>
        </p:nvSpPr>
        <p:spPr>
          <a:xfrm>
            <a:off x="0" y="-15"/>
            <a:ext cx="2011682" cy="6857985"/>
          </a:xfrm>
          <a:prstGeom prst="rect">
            <a:avLst/>
          </a:prstGeom>
          <a:solidFill>
            <a:schemeClr val="accent1">
              <a:alpha val="261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036F0-A434-9174-8A84-9DEF17726CD5}"/>
              </a:ext>
            </a:extLst>
          </p:cNvPr>
          <p:cNvSpPr txBox="1"/>
          <p:nvPr/>
        </p:nvSpPr>
        <p:spPr>
          <a:xfrm>
            <a:off x="5784148" y="1549227"/>
            <a:ext cx="154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Thank You.</a:t>
            </a:r>
          </a:p>
        </p:txBody>
      </p:sp>
      <p:pic>
        <p:nvPicPr>
          <p:cNvPr id="10" name="Picture 9" descr="A group of people in clothing&#10;&#10;Description automatically generated with medium confidence">
            <a:extLst>
              <a:ext uri="{FF2B5EF4-FFF2-40B4-BE49-F238E27FC236}">
                <a16:creationId xmlns:a16="http://schemas.microsoft.com/office/drawing/2014/main" id="{E54189DA-EFA3-A113-803E-42D6CCCD0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777" y="2181889"/>
            <a:ext cx="3816851" cy="285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5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570</Words>
  <Application>Microsoft Macintosh PowerPoint</Application>
  <PresentationFormat>Widescreen</PresentationFormat>
  <Paragraphs>58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Linux Libertine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Coletta</dc:creator>
  <cp:lastModifiedBy>Emma Coletta</cp:lastModifiedBy>
  <cp:revision>22</cp:revision>
  <dcterms:created xsi:type="dcterms:W3CDTF">2023-06-03T13:46:05Z</dcterms:created>
  <dcterms:modified xsi:type="dcterms:W3CDTF">2023-06-03T14:51:23Z</dcterms:modified>
</cp:coreProperties>
</file>