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7" r:id="rId2"/>
    <p:sldId id="266" r:id="rId3"/>
    <p:sldId id="268" r:id="rId4"/>
    <p:sldId id="270" r:id="rId5"/>
    <p:sldId id="269" r:id="rId6"/>
    <p:sldId id="271" r:id="rId7"/>
    <p:sldId id="259" r:id="rId8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56"/>
    <p:restoredTop sz="89674"/>
  </p:normalViewPr>
  <p:slideViewPr>
    <p:cSldViewPr snapToGrid="0">
      <p:cViewPr varScale="1">
        <p:scale>
          <a:sx n="99" d="100"/>
          <a:sy n="99" d="100"/>
        </p:scale>
        <p:origin x="1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F4A36-5BFF-ED4D-A2E5-CD17C7FC152D}" type="datetimeFigureOut">
              <a:rPr lang="en-IT" smtClean="0"/>
              <a:t>5/28/23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28747-4BB6-924E-9F86-608D789D9173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08354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b</a:t>
            </a:r>
            <a:r>
              <a:rPr lang="en-IT" sz="12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iquadratic → ratio of 2 quadratic equations</a:t>
            </a:r>
          </a:p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28747-4BB6-924E-9F86-608D789D9173}" type="slidenum">
              <a:rPr lang="en-IT" smtClean="0"/>
              <a:t>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71395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28747-4BB6-924E-9F86-608D789D9173}" type="slidenum">
              <a:rPr lang="en-IT" smtClean="0"/>
              <a:t>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88431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T" dirty="0"/>
              <a:t>Normalisable Range: used to specify the min and max value for each of the 6 coefficients used in the B</a:t>
            </a:r>
            <a:r>
              <a:rPr lang="en-GB" dirty="0" err="1"/>
              <a:t>i</a:t>
            </a:r>
            <a:r>
              <a:rPr lang="en-IT" dirty="0"/>
              <a:t>quad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28747-4BB6-924E-9F86-608D789D9173}" type="slidenum">
              <a:rPr lang="en-IT" smtClean="0"/>
              <a:t>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45863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28747-4BB6-924E-9F86-608D789D9173}" type="slidenum">
              <a:rPr lang="en-IT" smtClean="0"/>
              <a:t>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99223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28747-4BB6-924E-9F86-608D789D9173}" type="slidenum">
              <a:rPr lang="en-IT" smtClean="0"/>
              <a:t>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12018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8233D-D377-CCA2-4974-E16694AE6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A33B78-7302-CC61-8BA4-9EEDBBD22A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2AA17-0E55-936E-B7C4-DDCC6CB40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6317-0621-444C-8866-237795B0467D}" type="datetimeFigureOut">
              <a:rPr lang="en-IT" smtClean="0"/>
              <a:t>5/28/23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8871B-F465-7AB9-5C2D-DDB9C880F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AF12F-6428-AA44-7AA6-D2364DF2E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B636-AA4A-D847-AD1B-820FCD5D767C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82591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A1FDA-4285-6911-9C35-3873F4D07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530D34-4584-D7CE-6068-FA5300CF6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3A594-AE51-3D7F-60C9-DFEFB825D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6317-0621-444C-8866-237795B0467D}" type="datetimeFigureOut">
              <a:rPr lang="en-IT" smtClean="0"/>
              <a:t>5/28/23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0DDA0-3D12-8B52-DBBC-C4E4438D4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54360-8C99-FB39-66FC-2A9E94E3A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B636-AA4A-D847-AD1B-820FCD5D767C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7294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C557D0-0279-F944-943E-792FA5E751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331D95-222E-6B87-9443-365D5095D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EC929-5C30-E577-6CBB-8B8371EE4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6317-0621-444C-8866-237795B0467D}" type="datetimeFigureOut">
              <a:rPr lang="en-IT" smtClean="0"/>
              <a:t>5/28/23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441C6-EC7B-875F-A1C4-98AEC448C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33958-9665-350E-3E3D-23C18227D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B636-AA4A-D847-AD1B-820FCD5D767C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62607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7D2D4-E556-A7C3-2709-691EC2818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ED80C-6736-E47F-59AF-5DA0EF4D2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08308-E5C8-16B8-E7ED-E9026EA37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6317-0621-444C-8866-237795B0467D}" type="datetimeFigureOut">
              <a:rPr lang="en-IT" smtClean="0"/>
              <a:t>5/28/23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C6F3A-1B7F-47E0-7B5C-7221B8B90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AFC32-0F56-CEEE-D93D-118FD942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B636-AA4A-D847-AD1B-820FCD5D767C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29639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5B5AA-1DE4-FD51-51F2-8705BAEC1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143DA-7D69-DF74-E579-8B2CE0CB4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525FA-E0AF-7168-64D7-519293B61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6317-0621-444C-8866-237795B0467D}" type="datetimeFigureOut">
              <a:rPr lang="en-IT" smtClean="0"/>
              <a:t>5/28/23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43101-9D76-99F7-6316-C36730498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3FA63-151D-91D5-429D-4D5E95117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B636-AA4A-D847-AD1B-820FCD5D767C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1020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34601-57E3-722A-8728-001104F71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B0952-BC6F-B994-B843-BC16B69470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DEBDD-83BD-519A-BBC5-CB0C4D0FB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DCC9A-FB90-019D-22F0-C03F249AB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6317-0621-444C-8866-237795B0467D}" type="datetimeFigureOut">
              <a:rPr lang="en-IT" smtClean="0"/>
              <a:t>5/28/23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E7049-535F-0F35-2C39-B3FCCFD3F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E3A9F-4341-556C-2CA2-061776D8E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B636-AA4A-D847-AD1B-820FCD5D767C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08519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D317A-5DDC-9E71-6F43-5E31E17F8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841A8-C4C4-6652-7902-E6AFC8093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24E651-0332-812C-B023-6C5368DB1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69F940-9B0A-7EBD-F527-C6FE56AAA0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2FAD57-0E75-B4EB-7333-FF702AAA3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FBB617-546B-485F-015D-4C49D4093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6317-0621-444C-8866-237795B0467D}" type="datetimeFigureOut">
              <a:rPr lang="en-IT" smtClean="0"/>
              <a:t>5/28/23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BA3D0C-2EB3-6D73-FE64-E9D67C6AB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74D0E9-57CC-4DB2-09CE-12FDAD35F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B636-AA4A-D847-AD1B-820FCD5D767C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65680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7211B-B06C-FC23-EBB9-55C84C884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7B58D6-F684-C822-90DF-9A976AE2F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6317-0621-444C-8866-237795B0467D}" type="datetimeFigureOut">
              <a:rPr lang="en-IT" smtClean="0"/>
              <a:t>5/28/23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1C1699-38BB-B278-11D5-B2ACBDB44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97559A-527D-ED2D-864A-AF6D47B53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B636-AA4A-D847-AD1B-820FCD5D767C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01154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1E6D16-DFC7-D96A-BCE3-CCECD3E8A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6317-0621-444C-8866-237795B0467D}" type="datetimeFigureOut">
              <a:rPr lang="en-IT" smtClean="0"/>
              <a:t>5/28/23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603AF2-FCA8-9D64-B109-5CFE0A509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2D084-10E6-C9B5-1ED4-81BAEC404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B636-AA4A-D847-AD1B-820FCD5D767C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61436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8D807-F8FF-76F7-8568-98FC0E09B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023BB-B111-2F6F-88E3-318194E37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EB88FD-C8E7-27C4-C6EE-DFCC0AF84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CC93B-9952-0AF7-4E48-F3D1B2FE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6317-0621-444C-8866-237795B0467D}" type="datetimeFigureOut">
              <a:rPr lang="en-IT" smtClean="0"/>
              <a:t>5/28/23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3D227-F1C3-7CCA-2A1D-CBF774E1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908F3-F79C-AC29-C863-FDC344B48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B636-AA4A-D847-AD1B-820FCD5D767C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40762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3E56D-60BE-3D84-E56F-E29539AF8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0967EF-98A8-96E4-4049-F8DE46E0C6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903E5-AC31-DBF3-9BE7-C33EEA1C6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558960-1AE8-7342-632A-6622B55A9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6317-0621-444C-8866-237795B0467D}" type="datetimeFigureOut">
              <a:rPr lang="en-IT" smtClean="0"/>
              <a:t>5/28/23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7BDAE-3358-60B4-16B1-988301F29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3A6BD5-223D-5603-B608-59DEC099C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B636-AA4A-D847-AD1B-820FCD5D767C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5014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03D842-1A8A-FC30-DD4A-7A5C133F5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D966D-E063-AE9C-23EB-B50FA27C0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3DA50-B2D8-54DC-927F-EAC9936496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C6317-0621-444C-8866-237795B0467D}" type="datetimeFigureOut">
              <a:rPr lang="en-IT" smtClean="0"/>
              <a:t>5/28/23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2BAA0-8B47-9AC3-0053-0886F73BC4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7C58C-F888-5174-61BE-DCA4804D6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DB636-AA4A-D847-AD1B-820FCD5D767C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96592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32D3969-5162-B2A3-EACD-A74526C04856}"/>
              </a:ext>
            </a:extLst>
          </p:cNvPr>
          <p:cNvCxnSpPr>
            <a:cxnSpLocks/>
          </p:cNvCxnSpPr>
          <p:nvPr/>
        </p:nvCxnSpPr>
        <p:spPr>
          <a:xfrm>
            <a:off x="0" y="5905501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FD75A02-FDE6-A61A-33CE-9CF988EA6164}"/>
              </a:ext>
            </a:extLst>
          </p:cNvPr>
          <p:cNvCxnSpPr/>
          <p:nvPr/>
        </p:nvCxnSpPr>
        <p:spPr>
          <a:xfrm>
            <a:off x="1079499" y="-15"/>
            <a:ext cx="0" cy="6858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426AF6F-32FC-4E97-69F5-9B3974BE9310}"/>
              </a:ext>
            </a:extLst>
          </p:cNvPr>
          <p:cNvSpPr/>
          <p:nvPr/>
        </p:nvSpPr>
        <p:spPr>
          <a:xfrm>
            <a:off x="0" y="-15"/>
            <a:ext cx="2011682" cy="6857985"/>
          </a:xfrm>
          <a:prstGeom prst="rect">
            <a:avLst/>
          </a:prstGeom>
          <a:solidFill>
            <a:schemeClr val="accent1">
              <a:alpha val="2614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B3D7CE-30CE-E4C1-169E-1EC6EABAF1A9}"/>
              </a:ext>
            </a:extLst>
          </p:cNvPr>
          <p:cNvSpPr txBox="1"/>
          <p:nvPr/>
        </p:nvSpPr>
        <p:spPr>
          <a:xfrm>
            <a:off x="4882514" y="952498"/>
            <a:ext cx="44386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16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Politecnico di Milano</a:t>
            </a:r>
          </a:p>
          <a:p>
            <a:pPr algn="ctr"/>
            <a:r>
              <a:rPr lang="en-IT" sz="16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Computer Music: Languages and Systems</a:t>
            </a:r>
          </a:p>
          <a:p>
            <a:pPr algn="ctr"/>
            <a:r>
              <a:rPr lang="en-IT" sz="16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A.Y. 2022/2023</a:t>
            </a:r>
          </a:p>
          <a:p>
            <a:pPr algn="ctr"/>
            <a:r>
              <a:rPr lang="en-IT" sz="16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HW2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481880-8E6A-9F50-93D5-D5CE7FB2FFC5}"/>
              </a:ext>
            </a:extLst>
          </p:cNvPr>
          <p:cNvSpPr txBox="1"/>
          <p:nvPr/>
        </p:nvSpPr>
        <p:spPr>
          <a:xfrm>
            <a:off x="3665644" y="2929122"/>
            <a:ext cx="687239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T" sz="3200" dirty="0">
                <a:solidFill>
                  <a:schemeClr val="accent1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BIQUAD LIMITER PLUG-IN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EEF4B-F96C-61A8-31D1-779974BDA439}"/>
              </a:ext>
            </a:extLst>
          </p:cNvPr>
          <p:cNvSpPr txBox="1"/>
          <p:nvPr/>
        </p:nvSpPr>
        <p:spPr>
          <a:xfrm>
            <a:off x="5832102" y="4540422"/>
            <a:ext cx="2539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6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Group #11 – Power Rangers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CE80A7-BCA2-2276-2C2E-D1E561BF0DB3}"/>
              </a:ext>
            </a:extLst>
          </p:cNvPr>
          <p:cNvSpPr txBox="1"/>
          <p:nvPr/>
        </p:nvSpPr>
        <p:spPr>
          <a:xfrm>
            <a:off x="10437223" y="6058578"/>
            <a:ext cx="1633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T" sz="12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Emma Coletta</a:t>
            </a:r>
          </a:p>
          <a:p>
            <a:pPr algn="r"/>
            <a:r>
              <a:rPr lang="en-IT" sz="12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Federico Ferreri</a:t>
            </a:r>
          </a:p>
          <a:p>
            <a:pPr algn="r"/>
            <a:r>
              <a:rPr lang="en-IT" sz="12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Lorenzo Previati</a:t>
            </a:r>
          </a:p>
        </p:txBody>
      </p:sp>
    </p:spTree>
    <p:extLst>
      <p:ext uri="{BB962C8B-B14F-4D97-AF65-F5344CB8AC3E}">
        <p14:creationId xmlns:p14="http://schemas.microsoft.com/office/powerpoint/2010/main" val="2854962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32D3969-5162-B2A3-EACD-A74526C04856}"/>
              </a:ext>
            </a:extLst>
          </p:cNvPr>
          <p:cNvCxnSpPr>
            <a:cxnSpLocks/>
          </p:cNvCxnSpPr>
          <p:nvPr/>
        </p:nvCxnSpPr>
        <p:spPr>
          <a:xfrm>
            <a:off x="0" y="1006929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FD75A02-FDE6-A61A-33CE-9CF988EA6164}"/>
              </a:ext>
            </a:extLst>
          </p:cNvPr>
          <p:cNvCxnSpPr/>
          <p:nvPr/>
        </p:nvCxnSpPr>
        <p:spPr>
          <a:xfrm>
            <a:off x="1079499" y="-15"/>
            <a:ext cx="0" cy="6858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426AF6F-32FC-4E97-69F5-9B3974BE9310}"/>
              </a:ext>
            </a:extLst>
          </p:cNvPr>
          <p:cNvSpPr/>
          <p:nvPr/>
        </p:nvSpPr>
        <p:spPr>
          <a:xfrm>
            <a:off x="0" y="-15"/>
            <a:ext cx="2011682" cy="6857985"/>
          </a:xfrm>
          <a:prstGeom prst="rect">
            <a:avLst/>
          </a:prstGeom>
          <a:solidFill>
            <a:schemeClr val="accent1">
              <a:alpha val="2614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6EDF1E-8D54-251C-E258-D5BE36FCB36A}"/>
              </a:ext>
            </a:extLst>
          </p:cNvPr>
          <p:cNvSpPr txBox="1"/>
          <p:nvPr/>
        </p:nvSpPr>
        <p:spPr>
          <a:xfrm>
            <a:off x="2272937" y="360557"/>
            <a:ext cx="2837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PLUG-IN DESCRIPTION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F0CA898-82B1-1845-5A59-124618A691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831" y="4334520"/>
            <a:ext cx="1839107" cy="22020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B59127-8FC5-8604-D33F-DAEF8ECC4311}"/>
              </a:ext>
            </a:extLst>
          </p:cNvPr>
          <p:cNvSpPr txBox="1"/>
          <p:nvPr/>
        </p:nvSpPr>
        <p:spPr>
          <a:xfrm>
            <a:off x="2272937" y="1235938"/>
            <a:ext cx="9680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The </a:t>
            </a:r>
            <a:r>
              <a:rPr lang="en-IT" sz="14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BiquadLimiter plug-in </a:t>
            </a: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implements a biquadratic filter with 2 dinamic range limiters, one in front of the feedback section and the other in the final section.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B2EDDC-18F2-F8EA-7E49-8D4BEA07B6BB}"/>
              </a:ext>
            </a:extLst>
          </p:cNvPr>
          <p:cNvSpPr txBox="1"/>
          <p:nvPr/>
        </p:nvSpPr>
        <p:spPr>
          <a:xfrm>
            <a:off x="2316900" y="3960603"/>
            <a:ext cx="1771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4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Graphical Interface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CCB340-1D03-47AF-64DE-5A79307B98C3}"/>
              </a:ext>
            </a:extLst>
          </p:cNvPr>
          <p:cNvSpPr txBox="1"/>
          <p:nvPr/>
        </p:nvSpPr>
        <p:spPr>
          <a:xfrm>
            <a:off x="2307603" y="1894871"/>
            <a:ext cx="5464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4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Digital Biquad Filter</a:t>
            </a: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: 2</a:t>
            </a:r>
            <a:r>
              <a:rPr lang="en-IT" sz="1400" baseline="30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nd</a:t>
            </a: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order recursive linear filter (2 zeros, 2 poles).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C9ADD6-F5AA-B257-B3F6-C4CE4E8F68AC}"/>
              </a:ext>
            </a:extLst>
          </p:cNvPr>
          <p:cNvSpPr txBox="1"/>
          <p:nvPr/>
        </p:nvSpPr>
        <p:spPr>
          <a:xfrm>
            <a:off x="8565779" y="1956873"/>
            <a:ext cx="2505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4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Z-Domain transfer function:</a:t>
            </a:r>
          </a:p>
        </p:txBody>
      </p:sp>
      <p:pic>
        <p:nvPicPr>
          <p:cNvPr id="11" name="Immagine 1">
            <a:extLst>
              <a:ext uri="{FF2B5EF4-FFF2-40B4-BE49-F238E27FC236}">
                <a16:creationId xmlns:a16="http://schemas.microsoft.com/office/drawing/2014/main" id="{D51C8038-CCD1-8E72-A19B-DFDF0ED0D5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779" y="2258540"/>
            <a:ext cx="2210128" cy="5232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13B34EC-1D5F-2A13-94CF-98834A40C173}"/>
              </a:ext>
            </a:extLst>
          </p:cNvPr>
          <p:cNvSpPr txBox="1"/>
          <p:nvPr/>
        </p:nvSpPr>
        <p:spPr>
          <a:xfrm>
            <a:off x="2288358" y="2338361"/>
            <a:ext cx="1345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4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Block scheme </a:t>
            </a:r>
          </a:p>
        </p:txBody>
      </p:sp>
      <p:pic>
        <p:nvPicPr>
          <p:cNvPr id="14" name="Elemento grafico 1">
            <a:extLst>
              <a:ext uri="{FF2B5EF4-FFF2-40B4-BE49-F238E27FC236}">
                <a16:creationId xmlns:a16="http://schemas.microsoft.com/office/drawing/2014/main" id="{988C3024-A077-D56F-4792-5579E2D6385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161" t="2699" r="3217" b="3188"/>
          <a:stretch/>
        </p:blipFill>
        <p:spPr>
          <a:xfrm>
            <a:off x="4162361" y="2338361"/>
            <a:ext cx="3266696" cy="14699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ED11F4F-B6C6-8F2C-DE96-324376B5E900}"/>
              </a:ext>
            </a:extLst>
          </p:cNvPr>
          <p:cNvSpPr txBox="1"/>
          <p:nvPr/>
        </p:nvSpPr>
        <p:spPr>
          <a:xfrm>
            <a:off x="8565779" y="3027757"/>
            <a:ext cx="3174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Implementation presented in this plugin:</a:t>
            </a:r>
          </a:p>
          <a:p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“Direct Form 1”</a:t>
            </a:r>
          </a:p>
        </p:txBody>
      </p:sp>
      <p:pic>
        <p:nvPicPr>
          <p:cNvPr id="17" name="Immagine 6" descr="Immagine che contiene testo, Carattere, calligrafia, bianco&#10;&#10;Descrizione generata automaticamente">
            <a:extLst>
              <a:ext uri="{FF2B5EF4-FFF2-40B4-BE49-F238E27FC236}">
                <a16:creationId xmlns:a16="http://schemas.microsoft.com/office/drawing/2014/main" id="{71904913-E6A0-638A-34BA-EAC08E63582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23"/>
          <a:stretch/>
        </p:blipFill>
        <p:spPr>
          <a:xfrm>
            <a:off x="8703524" y="3568633"/>
            <a:ext cx="2970734" cy="783941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327E56-D1FD-C667-F761-28689E10998A}"/>
              </a:ext>
            </a:extLst>
          </p:cNvPr>
          <p:cNvCxnSpPr/>
          <p:nvPr/>
        </p:nvCxnSpPr>
        <p:spPr>
          <a:xfrm>
            <a:off x="8565779" y="2914650"/>
            <a:ext cx="306424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7FF683-5ED6-2B88-2D46-58B0A659176E}"/>
              </a:ext>
            </a:extLst>
          </p:cNvPr>
          <p:cNvSpPr txBox="1"/>
          <p:nvPr/>
        </p:nvSpPr>
        <p:spPr>
          <a:xfrm>
            <a:off x="4762943" y="4073957"/>
            <a:ext cx="2666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4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Parameters and Display Items: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1B6D4C-E959-A0DC-1B30-C664C3FA1E4D}"/>
              </a:ext>
            </a:extLst>
          </p:cNvPr>
          <p:cNvSpPr txBox="1"/>
          <p:nvPr/>
        </p:nvSpPr>
        <p:spPr>
          <a:xfrm>
            <a:off x="4758355" y="4443736"/>
            <a:ext cx="7195105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b="1" kern="1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In: </a:t>
            </a:r>
            <a:r>
              <a:rPr lang="en-US" sz="1300" kern="1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input gain before the filter unit.</a:t>
            </a:r>
            <a:endParaRPr lang="en-IT" sz="1300" kern="100" dirty="0">
              <a:effectLst/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r>
              <a:rPr lang="en-US" sz="1300" b="1" kern="1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Freq: </a:t>
            </a:r>
            <a:r>
              <a:rPr lang="en-US" sz="1300" kern="1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cutoff frequency of </a:t>
            </a:r>
            <a:r>
              <a:rPr lang="en-US" sz="1300" kern="100" dirty="0" err="1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biquad</a:t>
            </a:r>
            <a:r>
              <a:rPr lang="en-US" sz="1300" kern="1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filter.</a:t>
            </a:r>
            <a:endParaRPr lang="en-IT" sz="1300" kern="100" dirty="0">
              <a:effectLst/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r>
              <a:rPr lang="en-US" sz="1300" b="1" kern="1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Q: </a:t>
            </a:r>
            <a:r>
              <a:rPr lang="en-US" sz="1300" kern="1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The Q of </a:t>
            </a:r>
            <a:r>
              <a:rPr lang="en-US" sz="1300" kern="100" dirty="0" err="1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biquad</a:t>
            </a:r>
            <a:r>
              <a:rPr lang="en-US" sz="1300" kern="1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filter.</a:t>
            </a:r>
            <a:endParaRPr lang="en-IT" sz="1300" kern="100" dirty="0">
              <a:effectLst/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r>
              <a:rPr lang="en-US" sz="1300" b="1" kern="1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Type: </a:t>
            </a:r>
            <a:r>
              <a:rPr lang="en-US" sz="1300" kern="1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combo box to choose filter type. You can select one among LPF (low-pass), BPF (band-pass) and HPF (high-pass).</a:t>
            </a:r>
            <a:endParaRPr lang="en-IT" sz="1300" kern="100" dirty="0">
              <a:effectLst/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r>
              <a:rPr lang="en-US" sz="1300" b="1" kern="1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</a:t>
            </a:r>
            <a:r>
              <a:rPr lang="en-US" sz="1300" b="1" kern="1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0</a:t>
            </a:r>
            <a:r>
              <a:rPr lang="en-US" sz="1300" b="1" kern="1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, ..., b</a:t>
            </a:r>
            <a:r>
              <a:rPr lang="en-US" sz="1300" b="1" kern="1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</a:t>
            </a:r>
            <a:r>
              <a:rPr lang="en-US" sz="1300" b="1" kern="1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: </a:t>
            </a:r>
            <a:r>
              <a:rPr lang="en-US" sz="1300" kern="1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coefficients of the </a:t>
            </a:r>
            <a:r>
              <a:rPr lang="en-US" sz="1300" kern="100" dirty="0" err="1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biquad</a:t>
            </a:r>
            <a:r>
              <a:rPr lang="en-US" sz="1300" kern="1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filter.</a:t>
            </a:r>
            <a:endParaRPr lang="en-IT" sz="1300" kern="100" dirty="0">
              <a:effectLst/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r>
              <a:rPr lang="en-US" sz="1300" b="1" kern="1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Fine: </a:t>
            </a:r>
            <a:r>
              <a:rPr lang="en-US" sz="1300" kern="1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turns on / off the fine adjustment mode of coefficient slider.</a:t>
            </a:r>
            <a:endParaRPr lang="en-IT" sz="1300" kern="100" dirty="0">
              <a:effectLst/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r>
              <a:rPr lang="en-US" sz="1300" b="1" kern="1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Limiter LED: </a:t>
            </a:r>
            <a:r>
              <a:rPr lang="en-US" sz="1300" kern="1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indicates whether the limiter is working or not.</a:t>
            </a:r>
            <a:endParaRPr lang="en-IT" sz="1300" kern="100" dirty="0">
              <a:effectLst/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r>
              <a:rPr lang="en-US" sz="1300" b="1" kern="1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Frequency display: </a:t>
            </a:r>
            <a:r>
              <a:rPr lang="en-US" sz="1300" kern="1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The graph shows the ideal filter frequency response without the effect of the limiter.</a:t>
            </a:r>
            <a:r>
              <a:rPr lang="en-IT" sz="1300" kern="1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en-US" sz="1300" kern="1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The y-axis shows the gain [dB</a:t>
            </a:r>
            <a:r>
              <a:rPr lang="en-US" sz="1300" kern="1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]</a:t>
            </a:r>
            <a:r>
              <a:rPr lang="en-US" sz="1300" kern="1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and the x-axis shows frequencies [Hz</a:t>
            </a:r>
            <a:r>
              <a:rPr lang="en-US" sz="1300" kern="1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]</a:t>
            </a:r>
            <a:r>
              <a:rPr lang="en-US" sz="1300" kern="1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8711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32D3969-5162-B2A3-EACD-A74526C04856}"/>
              </a:ext>
            </a:extLst>
          </p:cNvPr>
          <p:cNvCxnSpPr>
            <a:cxnSpLocks/>
          </p:cNvCxnSpPr>
          <p:nvPr/>
        </p:nvCxnSpPr>
        <p:spPr>
          <a:xfrm>
            <a:off x="0" y="1006929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FD75A02-FDE6-A61A-33CE-9CF988EA6164}"/>
              </a:ext>
            </a:extLst>
          </p:cNvPr>
          <p:cNvCxnSpPr/>
          <p:nvPr/>
        </p:nvCxnSpPr>
        <p:spPr>
          <a:xfrm>
            <a:off x="1079499" y="-15"/>
            <a:ext cx="0" cy="6858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426AF6F-32FC-4E97-69F5-9B3974BE9310}"/>
              </a:ext>
            </a:extLst>
          </p:cNvPr>
          <p:cNvSpPr/>
          <p:nvPr/>
        </p:nvSpPr>
        <p:spPr>
          <a:xfrm>
            <a:off x="12879" y="-15"/>
            <a:ext cx="2011682" cy="6857985"/>
          </a:xfrm>
          <a:prstGeom prst="rect">
            <a:avLst/>
          </a:prstGeom>
          <a:solidFill>
            <a:schemeClr val="accent1">
              <a:alpha val="2614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6EDF1E-8D54-251C-E258-D5BE36FCB36A}"/>
              </a:ext>
            </a:extLst>
          </p:cNvPr>
          <p:cNvSpPr txBox="1"/>
          <p:nvPr/>
        </p:nvSpPr>
        <p:spPr>
          <a:xfrm>
            <a:off x="2272937" y="360557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HOW IT WORKS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1516B7-26A1-A5FB-EBF2-18B98B3F20FA}"/>
              </a:ext>
            </a:extLst>
          </p:cNvPr>
          <p:cNvSpPr txBox="1"/>
          <p:nvPr/>
        </p:nvSpPr>
        <p:spPr>
          <a:xfrm>
            <a:off x="2272937" y="1244391"/>
            <a:ext cx="9882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Core of the plugin: </a:t>
            </a:r>
            <a:r>
              <a:rPr lang="en-IT" sz="14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PluginProcessor</a:t>
            </a: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class → extension of the AudioProcessor class. </a:t>
            </a:r>
          </a:p>
          <a:p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		               It’s responsible for processing incoming audio data and generating the output signal.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DFC9DB-5CF6-945C-C001-B0A41976CCFC}"/>
              </a:ext>
            </a:extLst>
          </p:cNvPr>
          <p:cNvSpPr txBox="1"/>
          <p:nvPr/>
        </p:nvSpPr>
        <p:spPr>
          <a:xfrm>
            <a:off x="2272937" y="2317009"/>
            <a:ext cx="2137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4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General Block Diagram:</a:t>
            </a:r>
          </a:p>
        </p:txBody>
      </p:sp>
      <p:pic>
        <p:nvPicPr>
          <p:cNvPr id="18" name="Immagine 2">
            <a:extLst>
              <a:ext uri="{FF2B5EF4-FFF2-40B4-BE49-F238E27FC236}">
                <a16:creationId xmlns:a16="http://schemas.microsoft.com/office/drawing/2014/main" id="{3EE4633E-041A-685D-D027-9971FA78D1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846" y="2796006"/>
            <a:ext cx="7819016" cy="162821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891BD61-3FD6-E14F-DCE0-6605088E9F07}"/>
              </a:ext>
            </a:extLst>
          </p:cNvPr>
          <p:cNvSpPr txBox="1"/>
          <p:nvPr/>
        </p:nvSpPr>
        <p:spPr>
          <a:xfrm>
            <a:off x="2272937" y="4595445"/>
            <a:ext cx="963770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400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Main used Objects</a:t>
            </a: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:</a:t>
            </a:r>
          </a:p>
          <a:p>
            <a:endParaRPr lang="en-IT" sz="14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sz="14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AudioProcessorValueTreeState</a:t>
            </a: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stores the plugin parameters and keeps their values sinchronized between the user’s </a:t>
            </a:r>
          </a:p>
          <a:p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		       interface and the processing code; </a:t>
            </a:r>
          </a:p>
          <a:p>
            <a:endParaRPr lang="en-IT" sz="1400" b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ds</a:t>
            </a:r>
            <a:r>
              <a:rPr lang="en-IT" sz="14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p::ProcessSpec</a:t>
            </a: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specifies processing specifications for the plugin. Used to inizitialize the processing chain </a:t>
            </a:r>
            <a:r>
              <a:rPr lang="en-IT" sz="140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and </a:t>
            </a:r>
            <a:r>
              <a:rPr lang="it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   		</a:t>
            </a:r>
            <a:r>
              <a:rPr lang="en-IT" sz="140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ensures that </a:t>
            </a: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it’s properly configured for the incoming audio data.</a:t>
            </a:r>
            <a:endParaRPr lang="en-IT" sz="1400" b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672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32D3969-5162-B2A3-EACD-A74526C04856}"/>
              </a:ext>
            </a:extLst>
          </p:cNvPr>
          <p:cNvCxnSpPr>
            <a:cxnSpLocks/>
          </p:cNvCxnSpPr>
          <p:nvPr/>
        </p:nvCxnSpPr>
        <p:spPr>
          <a:xfrm>
            <a:off x="0" y="1006929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FD75A02-FDE6-A61A-33CE-9CF988EA6164}"/>
              </a:ext>
            </a:extLst>
          </p:cNvPr>
          <p:cNvCxnSpPr/>
          <p:nvPr/>
        </p:nvCxnSpPr>
        <p:spPr>
          <a:xfrm>
            <a:off x="1079499" y="-15"/>
            <a:ext cx="0" cy="6858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426AF6F-32FC-4E97-69F5-9B3974BE9310}"/>
              </a:ext>
            </a:extLst>
          </p:cNvPr>
          <p:cNvSpPr/>
          <p:nvPr/>
        </p:nvSpPr>
        <p:spPr>
          <a:xfrm>
            <a:off x="0" y="-15"/>
            <a:ext cx="2011682" cy="6857985"/>
          </a:xfrm>
          <a:prstGeom prst="rect">
            <a:avLst/>
          </a:prstGeom>
          <a:solidFill>
            <a:schemeClr val="accent1">
              <a:alpha val="2614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6EDF1E-8D54-251C-E258-D5BE36FCB36A}"/>
              </a:ext>
            </a:extLst>
          </p:cNvPr>
          <p:cNvSpPr txBox="1"/>
          <p:nvPr/>
        </p:nvSpPr>
        <p:spPr>
          <a:xfrm>
            <a:off x="2158999" y="305020"/>
            <a:ext cx="2624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0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PluginProcessor</a:t>
            </a:r>
            <a:r>
              <a:rPr lang="en-IT" sz="2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class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B646C1-63B2-07D1-E0B7-18A8224ED8C2}"/>
              </a:ext>
            </a:extLst>
          </p:cNvPr>
          <p:cNvSpPr txBox="1"/>
          <p:nvPr/>
        </p:nvSpPr>
        <p:spPr>
          <a:xfrm>
            <a:off x="2158999" y="1195541"/>
            <a:ext cx="9556874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4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BiquadLimiterAudioProcessor</a:t>
            </a: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: audio plugin processor. Its constructor initizalies the following variables:</a:t>
            </a:r>
          </a:p>
          <a:p>
            <a:endParaRPr lang="en-IT" sz="8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800100" lvl="1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parameters</a:t>
            </a:r>
            <a:r>
              <a:rPr lang="en-US" sz="1400" kern="1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: an </a:t>
            </a:r>
            <a:r>
              <a:rPr lang="en-US" sz="1400" b="1" kern="100" dirty="0" err="1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AudioProcessorValueTreeState</a:t>
            </a:r>
            <a:r>
              <a:rPr lang="en-US" sz="1400" kern="1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object that manages the plugin's parameters and their associated listeners;</a:t>
            </a:r>
            <a:endParaRPr lang="en-IT" sz="1400" kern="100" dirty="0">
              <a:effectLst/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800100" lvl="1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400" b="1" kern="100" dirty="0" err="1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defaultCoefficient</a:t>
            </a:r>
            <a:r>
              <a:rPr lang="en-US" sz="1400" kern="1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: an array that contains the default coefficient values for the </a:t>
            </a:r>
            <a:r>
              <a:rPr lang="en-US" sz="1400" kern="100" dirty="0" err="1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biquad</a:t>
            </a:r>
            <a:r>
              <a:rPr lang="en-US" sz="1400" kern="1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filter;</a:t>
            </a:r>
            <a:endParaRPr lang="en-IT" sz="1400" kern="100" dirty="0">
              <a:effectLst/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800100" lvl="1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400" b="1" kern="100" dirty="0" err="1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biquadLimiter</a:t>
            </a:r>
            <a:r>
              <a:rPr lang="en-US" sz="1400" kern="1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: a </a:t>
            </a:r>
            <a:r>
              <a:rPr lang="en-US" sz="1400" kern="100" dirty="0" err="1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BiquadFilter</a:t>
            </a:r>
            <a:r>
              <a:rPr lang="en-US" sz="1400" kern="1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object that implements the </a:t>
            </a:r>
            <a:r>
              <a:rPr lang="en-US" sz="1400" kern="100" dirty="0" err="1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biquad</a:t>
            </a:r>
            <a:r>
              <a:rPr lang="en-US" sz="1400" kern="1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filter using the default coefficient values;</a:t>
            </a:r>
            <a:endParaRPr lang="en-IT" sz="1400" kern="100" dirty="0">
              <a:effectLst/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800100" lvl="1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400" b="1" kern="100" dirty="0" err="1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coefIds</a:t>
            </a:r>
            <a:r>
              <a:rPr lang="en-US" sz="1400" kern="1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: parameter IDs for the coefficients;</a:t>
            </a:r>
            <a:endParaRPr lang="en-IT" sz="1400" kern="100" dirty="0">
              <a:effectLst/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800100" lvl="1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400" b="1" kern="100" dirty="0" err="1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coefNames</a:t>
            </a:r>
            <a:r>
              <a:rPr lang="en-US" sz="1400" kern="1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: parameter names for the coefficients;</a:t>
            </a:r>
            <a:endParaRPr lang="en-IT" sz="1400" kern="100" dirty="0">
              <a:effectLst/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800100" lvl="1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400" b="1" kern="100" dirty="0" err="1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coefValPtrs</a:t>
            </a:r>
            <a:r>
              <a:rPr lang="en-US" sz="1400" kern="1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: an array of pointers to the parameter values for the coefficients;</a:t>
            </a:r>
            <a:endParaRPr lang="en-IT" sz="1400" kern="100" dirty="0">
              <a:effectLst/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800100" lvl="1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400" b="1" kern="100" dirty="0" err="1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isGraphUpToDate</a:t>
            </a:r>
            <a:r>
              <a:rPr lang="en-US" sz="1400" kern="1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: a </a:t>
            </a:r>
            <a:r>
              <a:rPr lang="en-US" sz="1400" kern="100" dirty="0" err="1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boolean</a:t>
            </a:r>
            <a:r>
              <a:rPr lang="en-US" sz="1400" kern="1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flag that indicates whether the filter graph needs to be updated.</a:t>
            </a:r>
            <a:endParaRPr lang="en-IT" sz="1400" kern="100" dirty="0">
              <a:effectLst/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pic>
        <p:nvPicPr>
          <p:cNvPr id="4" name="Immagine 1" descr="Immagine che contiene testo, Carattere, schermata, algebra&#10;&#10;Descrizione generata automaticamente">
            <a:extLst>
              <a:ext uri="{FF2B5EF4-FFF2-40B4-BE49-F238E27FC236}">
                <a16:creationId xmlns:a16="http://schemas.microsoft.com/office/drawing/2014/main" id="{D07179AD-0277-456E-1FBF-EBDA289BC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313" y="3657754"/>
            <a:ext cx="4779488" cy="1514073"/>
          </a:xfrm>
          <a:prstGeom prst="rect">
            <a:avLst/>
          </a:prstGeom>
        </p:spPr>
      </p:pic>
      <p:pic>
        <p:nvPicPr>
          <p:cNvPr id="5" name="Immagine 1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D4A059CD-94C8-1FDF-F580-AA79FA0A8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2944" y="3428977"/>
            <a:ext cx="4362929" cy="14833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777233-80D0-08FF-C5A9-AB8A101233A1}"/>
              </a:ext>
            </a:extLst>
          </p:cNvPr>
          <p:cNvSpPr txBox="1"/>
          <p:nvPr/>
        </p:nvSpPr>
        <p:spPr>
          <a:xfrm>
            <a:off x="2239262" y="5383429"/>
            <a:ext cx="94766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Parameter </a:t>
            </a:r>
            <a:r>
              <a:rPr lang="en-GB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constructor: takes the ID, the name of the parameter, its </a:t>
            </a:r>
            <a:r>
              <a:rPr lang="en-GB" sz="1400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NormalisableRange</a:t>
            </a:r>
            <a:r>
              <a:rPr lang="en-GB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, a default value and a pointer to a function that converts the parameters values to string representation;</a:t>
            </a:r>
            <a:endParaRPr lang="en-GB" sz="1400" b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Parameters</a:t>
            </a:r>
            <a:r>
              <a:rPr lang="en-GB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objects: defined for the filter frequency, Q value, gain and </a:t>
            </a:r>
            <a:r>
              <a:rPr lang="en-GB" sz="1400" b="1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AudioParameterChoice</a:t>
            </a:r>
            <a:r>
              <a:rPr lang="en-GB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object for the parameter;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</a:t>
            </a:r>
            <a:r>
              <a:rPr lang="en-IT" sz="14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reateAn</a:t>
            </a:r>
            <a:r>
              <a:rPr lang="en-GB" sz="1400" b="1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dAddParameter</a:t>
            </a:r>
            <a:r>
              <a:rPr lang="en-GB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method: returns a unique pointer to the created parameter; used to add all 4 parameters to the </a:t>
            </a:r>
            <a:r>
              <a:rPr lang="en-GB" sz="1400" i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parameters</a:t>
            </a:r>
            <a:r>
              <a:rPr lang="en-GB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object.</a:t>
            </a:r>
          </a:p>
        </p:txBody>
      </p:sp>
    </p:spTree>
    <p:extLst>
      <p:ext uri="{BB962C8B-B14F-4D97-AF65-F5344CB8AC3E}">
        <p14:creationId xmlns:p14="http://schemas.microsoft.com/office/powerpoint/2010/main" val="1856314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32D3969-5162-B2A3-EACD-A74526C04856}"/>
              </a:ext>
            </a:extLst>
          </p:cNvPr>
          <p:cNvCxnSpPr>
            <a:cxnSpLocks/>
          </p:cNvCxnSpPr>
          <p:nvPr/>
        </p:nvCxnSpPr>
        <p:spPr>
          <a:xfrm>
            <a:off x="0" y="1006929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FD75A02-FDE6-A61A-33CE-9CF988EA6164}"/>
              </a:ext>
            </a:extLst>
          </p:cNvPr>
          <p:cNvCxnSpPr/>
          <p:nvPr/>
        </p:nvCxnSpPr>
        <p:spPr>
          <a:xfrm>
            <a:off x="1079499" y="-15"/>
            <a:ext cx="0" cy="6858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426AF6F-32FC-4E97-69F5-9B3974BE9310}"/>
              </a:ext>
            </a:extLst>
          </p:cNvPr>
          <p:cNvSpPr/>
          <p:nvPr/>
        </p:nvSpPr>
        <p:spPr>
          <a:xfrm>
            <a:off x="0" y="-15"/>
            <a:ext cx="2011682" cy="6857985"/>
          </a:xfrm>
          <a:prstGeom prst="rect">
            <a:avLst/>
          </a:prstGeom>
          <a:solidFill>
            <a:schemeClr val="accent1">
              <a:alpha val="2614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6EDF1E-8D54-251C-E258-D5BE36FCB36A}"/>
              </a:ext>
            </a:extLst>
          </p:cNvPr>
          <p:cNvSpPr txBox="1"/>
          <p:nvPr/>
        </p:nvSpPr>
        <p:spPr>
          <a:xfrm>
            <a:off x="2183239" y="329920"/>
            <a:ext cx="7420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0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PluginProcessor</a:t>
            </a:r>
            <a:r>
              <a:rPr lang="en-IT" sz="2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class – implemented functions and how they 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7F7D24-87B0-4F39-693D-3FC1F3D75CA6}"/>
              </a:ext>
            </a:extLst>
          </p:cNvPr>
          <p:cNvSpPr txBox="1"/>
          <p:nvPr/>
        </p:nvSpPr>
        <p:spPr>
          <a:xfrm>
            <a:off x="2178899" y="1289930"/>
            <a:ext cx="4772387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6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prepareToPlay →</a:t>
            </a:r>
            <a:r>
              <a:rPr lang="en-IT" sz="16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used to initialize the following items:  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</a:t>
            </a: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he </a:t>
            </a:r>
            <a:r>
              <a:rPr lang="en-IT" sz="1400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processor</a:t>
            </a: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with the given sample rate and buffer size;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</a:t>
            </a: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he </a:t>
            </a:r>
            <a:r>
              <a:rPr lang="en-IT" sz="1400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previousGain</a:t>
            </a: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to the current value of the gain parameter;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</a:t>
            </a: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he </a:t>
            </a:r>
            <a:r>
              <a:rPr lang="en-IT" sz="1400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processing chain </a:t>
            </a: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based on the specifications [sample rate and buffer size]</a:t>
            </a:r>
          </a:p>
          <a:p>
            <a:pPr lvl="4"/>
            <a:endParaRPr lang="en-IT" sz="5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lvl="4"/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It also prepares the </a:t>
            </a:r>
            <a:r>
              <a:rPr lang="en-IT" sz="1400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clipper</a:t>
            </a: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871CF1-F475-22B0-C035-482B6E9779D2}"/>
              </a:ext>
            </a:extLst>
          </p:cNvPr>
          <p:cNvSpPr txBox="1"/>
          <p:nvPr/>
        </p:nvSpPr>
        <p:spPr>
          <a:xfrm>
            <a:off x="2178899" y="3452618"/>
            <a:ext cx="504046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6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processBlock</a:t>
            </a:r>
            <a:r>
              <a:rPr lang="en-IT" sz="16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 </a:t>
            </a:r>
          </a:p>
          <a:p>
            <a:endParaRPr lang="en-IT" sz="6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takes the </a:t>
            </a:r>
            <a:r>
              <a:rPr lang="en-IT" sz="1400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AudioBuffer</a:t>
            </a: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as input;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sets the </a:t>
            </a:r>
            <a:r>
              <a:rPr lang="en-IT" sz="1400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number</a:t>
            </a: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of input and output </a:t>
            </a:r>
            <a:r>
              <a:rPr lang="en-IT" sz="1400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channels</a:t>
            </a: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sets the </a:t>
            </a:r>
            <a:r>
              <a:rPr lang="en-GB" sz="1400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gain</a:t>
            </a:r>
            <a:r>
              <a:rPr lang="en-GB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of the </a:t>
            </a:r>
            <a:r>
              <a:rPr lang="en-GB" sz="1400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AudioBuffer</a:t>
            </a:r>
            <a:r>
              <a:rPr lang="en-GB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choosing one between 2 methods:</a:t>
            </a:r>
          </a:p>
          <a:p>
            <a:pPr marL="742950" lvl="1" indent="-285750">
              <a:buFont typeface="System Font Regular"/>
              <a:buChar char="-"/>
            </a:pPr>
            <a:r>
              <a:rPr lang="en-GB" sz="1400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applyGain</a:t>
            </a:r>
            <a:r>
              <a:rPr lang="en-GB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: if the current gain = previous gain;</a:t>
            </a:r>
          </a:p>
          <a:p>
            <a:pPr marL="742950" lvl="1" indent="-285750">
              <a:buFont typeface="System Font Regular"/>
              <a:buChar char="-"/>
            </a:pPr>
            <a:r>
              <a:rPr lang="en-GB" sz="1400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applyGainRamp</a:t>
            </a:r>
            <a:r>
              <a:rPr lang="en-GB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: if the gain has changed;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updates the </a:t>
            </a:r>
            <a:r>
              <a:rPr lang="en-GB" sz="1400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coefficients</a:t>
            </a:r>
            <a:r>
              <a:rPr lang="en-GB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of the </a:t>
            </a:r>
            <a:r>
              <a:rPr lang="en-GB" sz="1400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biquad</a:t>
            </a:r>
            <a:r>
              <a:rPr lang="en-GB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filter;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applies the </a:t>
            </a:r>
            <a:r>
              <a:rPr lang="en-GB" sz="1400" u="sng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biquad</a:t>
            </a:r>
            <a:r>
              <a:rPr lang="en-GB" sz="1400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limiter</a:t>
            </a:r>
            <a:r>
              <a:rPr lang="en-GB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to the audio buffer for each of the input channels (if inside the range of allowed channels).</a:t>
            </a:r>
          </a:p>
          <a:p>
            <a:endParaRPr lang="en-GB" sz="6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r>
              <a:rPr lang="en-GB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If the buffer, in the end, has any samples: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calls the process method of the clipper to apply the </a:t>
            </a:r>
            <a:r>
              <a:rPr lang="en-GB" sz="1400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clipping</a:t>
            </a:r>
            <a:r>
              <a:rPr lang="en-GB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en-GB" sz="1400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function</a:t>
            </a:r>
            <a:r>
              <a:rPr lang="en-GB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to the data.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586B5C-B523-0E57-F2A9-262C91F89130}"/>
              </a:ext>
            </a:extLst>
          </p:cNvPr>
          <p:cNvSpPr txBox="1"/>
          <p:nvPr/>
        </p:nvSpPr>
        <p:spPr>
          <a:xfrm>
            <a:off x="7268355" y="1283829"/>
            <a:ext cx="461490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6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setBiquadFilterCoef() </a:t>
            </a:r>
            <a:r>
              <a:rPr lang="en-IT" sz="14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→</a:t>
            </a:r>
            <a:r>
              <a:rPr lang="en-IT" sz="16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allows dynamic filtering.</a:t>
            </a:r>
            <a:endParaRPr lang="en-IT" sz="1400" b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endParaRPr lang="en-IT" sz="800" b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r>
              <a:rPr lang="en-GB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</a:t>
            </a: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he function is used to update the filter coefficients of the filter in response to changes in the filter type, frequency or Q values, retrieved from the AudioProcessorValueTreeState object. It also gets the the current filter type (LPF, HPF, BPF).</a:t>
            </a:r>
          </a:p>
          <a:p>
            <a:endParaRPr lang="en-IT" sz="8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Based on the retrieved values, it creates and stores the filter coefficients in an array.</a:t>
            </a:r>
          </a:p>
          <a:p>
            <a:endParaRPr lang="en-IT" sz="14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A4D729-542E-98B8-6008-E34186A6BFBE}"/>
              </a:ext>
            </a:extLst>
          </p:cNvPr>
          <p:cNvSpPr txBox="1"/>
          <p:nvPr/>
        </p:nvSpPr>
        <p:spPr>
          <a:xfrm>
            <a:off x="7268355" y="5035753"/>
            <a:ext cx="480053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6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parameterChange</a:t>
            </a:r>
            <a:r>
              <a:rPr lang="en-IT" sz="16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→ called whenever a parameter in the audio processor is changed. </a:t>
            </a:r>
          </a:p>
          <a:p>
            <a:endParaRPr lang="en-IT" sz="14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If the changed parameter is the frequency, Q value or filter_type, it calls the setBiquadFilterCoef() function to update the filter coefficients according to the new updated values.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160831B-6E09-8828-F3F7-EC11352D5C6C}"/>
              </a:ext>
            </a:extLst>
          </p:cNvPr>
          <p:cNvCxnSpPr/>
          <p:nvPr/>
        </p:nvCxnSpPr>
        <p:spPr>
          <a:xfrm>
            <a:off x="7101137" y="1307302"/>
            <a:ext cx="0" cy="525385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2254360-662B-6C86-0331-EF75DE124371}"/>
              </a:ext>
            </a:extLst>
          </p:cNvPr>
          <p:cNvSpPr txBox="1"/>
          <p:nvPr/>
        </p:nvSpPr>
        <p:spPr>
          <a:xfrm>
            <a:off x="7268355" y="3700814"/>
            <a:ext cx="44174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6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setValueNofyingHost() </a:t>
            </a: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→ used to set the new parameter values and to notify the plugin host of the parameter changes. </a:t>
            </a:r>
          </a:p>
        </p:txBody>
      </p:sp>
    </p:spTree>
    <p:extLst>
      <p:ext uri="{BB962C8B-B14F-4D97-AF65-F5344CB8AC3E}">
        <p14:creationId xmlns:p14="http://schemas.microsoft.com/office/powerpoint/2010/main" val="549405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32D3969-5162-B2A3-EACD-A74526C04856}"/>
              </a:ext>
            </a:extLst>
          </p:cNvPr>
          <p:cNvCxnSpPr>
            <a:cxnSpLocks/>
          </p:cNvCxnSpPr>
          <p:nvPr/>
        </p:nvCxnSpPr>
        <p:spPr>
          <a:xfrm>
            <a:off x="0" y="1006929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FD75A02-FDE6-A61A-33CE-9CF988EA6164}"/>
              </a:ext>
            </a:extLst>
          </p:cNvPr>
          <p:cNvCxnSpPr/>
          <p:nvPr/>
        </p:nvCxnSpPr>
        <p:spPr>
          <a:xfrm>
            <a:off x="1079499" y="-15"/>
            <a:ext cx="0" cy="6858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426AF6F-32FC-4E97-69F5-9B3974BE9310}"/>
              </a:ext>
            </a:extLst>
          </p:cNvPr>
          <p:cNvSpPr/>
          <p:nvPr/>
        </p:nvSpPr>
        <p:spPr>
          <a:xfrm>
            <a:off x="0" y="-15"/>
            <a:ext cx="2011682" cy="6857985"/>
          </a:xfrm>
          <a:prstGeom prst="rect">
            <a:avLst/>
          </a:prstGeom>
          <a:solidFill>
            <a:schemeClr val="accent1">
              <a:alpha val="2614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6EDF1E-8D54-251C-E258-D5BE36FCB36A}"/>
              </a:ext>
            </a:extLst>
          </p:cNvPr>
          <p:cNvSpPr txBox="1"/>
          <p:nvPr/>
        </p:nvSpPr>
        <p:spPr>
          <a:xfrm>
            <a:off x="2272937" y="360557"/>
            <a:ext cx="6425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LIMITER CLASSES – </a:t>
            </a:r>
            <a:r>
              <a:rPr lang="en-IT" sz="20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BiquadLimiterDsp</a:t>
            </a:r>
            <a:r>
              <a:rPr lang="en-IT" sz="2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and </a:t>
            </a:r>
            <a:r>
              <a:rPr lang="en-IT" sz="20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LimiterDsp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C76D2E2-AEE4-0EA9-F964-DB5357F0309D}"/>
              </a:ext>
            </a:extLst>
          </p:cNvPr>
          <p:cNvCxnSpPr>
            <a:cxnSpLocks/>
          </p:cNvCxnSpPr>
          <p:nvPr/>
        </p:nvCxnSpPr>
        <p:spPr>
          <a:xfrm>
            <a:off x="6496058" y="1204332"/>
            <a:ext cx="0" cy="5375341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E512BDD-490A-5036-1F30-E1F1BC78A41B}"/>
              </a:ext>
            </a:extLst>
          </p:cNvPr>
          <p:cNvSpPr txBox="1"/>
          <p:nvPr/>
        </p:nvSpPr>
        <p:spPr>
          <a:xfrm>
            <a:off x="2272937" y="1204332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4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BiquadLimiterDsp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F5C8E0-F032-A290-0FEA-2E715D49E05B}"/>
              </a:ext>
            </a:extLst>
          </p:cNvPr>
          <p:cNvSpPr txBox="1"/>
          <p:nvPr/>
        </p:nvSpPr>
        <p:spPr>
          <a:xfrm>
            <a:off x="6757313" y="1204332"/>
            <a:ext cx="110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4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LimiterDsp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5B6A5F-4321-6C86-530B-C757FC67923B}"/>
              </a:ext>
            </a:extLst>
          </p:cNvPr>
          <p:cNvSpPr txBox="1"/>
          <p:nvPr/>
        </p:nvSpPr>
        <p:spPr>
          <a:xfrm>
            <a:off x="2268624" y="1561673"/>
            <a:ext cx="41208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i</a:t>
            </a: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mplements a digital signal processing algorithm that applies a biquad filter to an audio signal with 2 limiters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0C6751-5AD4-4920-C738-ADC1B106C8BA}"/>
              </a:ext>
            </a:extLst>
          </p:cNvPr>
          <p:cNvSpPr txBox="1"/>
          <p:nvPr/>
        </p:nvSpPr>
        <p:spPr>
          <a:xfrm>
            <a:off x="2252243" y="2715531"/>
            <a:ext cx="39825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Main function</a:t>
            </a:r>
            <a:r>
              <a:rPr lang="en-IT" sz="14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: DoProcess</a:t>
            </a: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processes each audio sample</a:t>
            </a:r>
            <a:r>
              <a:rPr lang="en-IT" sz="14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applying the biquad filter and limiters;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u</a:t>
            </a: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pdates the buffer with the filtered and limited audio signal.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75E5AF-C6A5-9C83-14D5-209C862EA668}"/>
              </a:ext>
            </a:extLst>
          </p:cNvPr>
          <p:cNvSpPr txBox="1"/>
          <p:nvPr/>
        </p:nvSpPr>
        <p:spPr>
          <a:xfrm>
            <a:off x="6757313" y="1561673"/>
            <a:ext cx="527259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Constructed with the following parameters: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kern="1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threshold level in decibels [dB];</a:t>
            </a:r>
            <a:endParaRPr lang="en-IT" sz="1400" kern="100" dirty="0">
              <a:effectLst/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kern="1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knee width in dB, the attack time in seconds;</a:t>
            </a:r>
            <a:endParaRPr lang="en-IT" sz="1400" kern="100" dirty="0">
              <a:effectLst/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kern="1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release time in seconds;</a:t>
            </a:r>
            <a:endParaRPr lang="en-IT" sz="1400" kern="100" dirty="0">
              <a:effectLst/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kern="1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number of audio channels;</a:t>
            </a:r>
            <a:endParaRPr lang="en-IT" sz="1400" kern="100" dirty="0">
              <a:effectLst/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kern="1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 flag indicating whether to use a shared gain across all channels.</a:t>
            </a:r>
            <a:endParaRPr lang="en-IT" sz="1400" kern="100" dirty="0">
              <a:effectLst/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6FAE2E-DE4B-D028-6B47-92E332DA1AAF}"/>
              </a:ext>
            </a:extLst>
          </p:cNvPr>
          <p:cNvSpPr txBox="1"/>
          <p:nvPr/>
        </p:nvSpPr>
        <p:spPr>
          <a:xfrm>
            <a:off x="6757313" y="3059645"/>
            <a:ext cx="52319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Main function: </a:t>
            </a:r>
            <a:r>
              <a:rPr lang="en-IT" sz="14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DoProcessOneSample</a:t>
            </a: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applies limiter effect to a single audio sample;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</a:t>
            </a: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akes as input a sidechain signal;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A39B17-BF01-36C6-DF37-75BD724AC9C3}"/>
              </a:ext>
            </a:extLst>
          </p:cNvPr>
          <p:cNvSpPr txBox="1"/>
          <p:nvPr/>
        </p:nvSpPr>
        <p:spPr>
          <a:xfrm>
            <a:off x="6757313" y="4331358"/>
            <a:ext cx="52319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How does it work?</a:t>
            </a:r>
          </a:p>
          <a:p>
            <a:pPr marL="342900" indent="-342900">
              <a:buFont typeface="+mj-lt"/>
              <a:buAutoNum type="arabicPeriod"/>
            </a:pPr>
            <a:endParaRPr lang="en-GB" sz="14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</a:t>
            </a: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hecks wether the limiter is in </a:t>
            </a:r>
            <a:r>
              <a:rPr lang="en-IT" sz="1400" i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gain share</a:t>
            </a: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mode. </a:t>
            </a:r>
            <a:r>
              <a:rPr lang="en-GB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I</a:t>
            </a: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f it’s enabled, the limiter uses a single shared gain for all channels, ignoring the channel parameter;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</a:t>
            </a: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onverts the sidechain signal from linear to dB value;</a:t>
            </a:r>
          </a:p>
          <a:p>
            <a:pPr marL="342900" indent="-342900">
              <a:buFont typeface="+mj-lt"/>
              <a:buAutoNum type="arabicPeriod"/>
            </a:pP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Calculates the static characteristic of the gain reduction curve;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</a:t>
            </a: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omputation and smoothing out of the gain.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7D3B97-5D6B-DA1E-E7AE-44329B6E2C84}"/>
              </a:ext>
            </a:extLst>
          </p:cNvPr>
          <p:cNvSpPr txBox="1"/>
          <p:nvPr/>
        </p:nvSpPr>
        <p:spPr>
          <a:xfrm>
            <a:off x="2252243" y="4331358"/>
            <a:ext cx="37185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How does it work?</a:t>
            </a:r>
          </a:p>
          <a:p>
            <a:endParaRPr lang="en-IT" sz="14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342900" indent="-342900">
              <a:buAutoNum type="arabicPeriod"/>
            </a:pPr>
            <a:r>
              <a:rPr lang="en-GB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</a:t>
            </a: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alculates </a:t>
            </a:r>
            <a:r>
              <a:rPr lang="en-IT" sz="140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the differen</a:t>
            </a:r>
            <a:r>
              <a:rPr lang="it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</a:t>
            </a:r>
            <a:r>
              <a:rPr lang="en-IT" sz="140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e </a:t>
            </a: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between the smoothed coefficients and the current ones;</a:t>
            </a:r>
          </a:p>
          <a:p>
            <a:pPr marL="342900" indent="-342900">
              <a:buAutoNum type="arabicPeriod"/>
            </a:pPr>
            <a:r>
              <a:rPr lang="en-GB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Updates the current coefficients by a</a:t>
            </a: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dding the previously found difference;</a:t>
            </a:r>
          </a:p>
          <a:p>
            <a:pPr marL="342900" indent="-342900">
              <a:buAutoNum type="arabicPeriod"/>
            </a:pPr>
            <a:r>
              <a:rPr lang="en-GB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</a:t>
            </a: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omputes the output of the filter;</a:t>
            </a:r>
          </a:p>
          <a:p>
            <a:pPr marL="342900" indent="-342900">
              <a:buAutoNum type="arabicPeriod"/>
            </a:pP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Applies the 2 limiters.</a:t>
            </a:r>
            <a:endParaRPr lang="en-IT" sz="1400" dirty="0"/>
          </a:p>
        </p:txBody>
      </p:sp>
    </p:spTree>
    <p:extLst>
      <p:ext uri="{BB962C8B-B14F-4D97-AF65-F5344CB8AC3E}">
        <p14:creationId xmlns:p14="http://schemas.microsoft.com/office/powerpoint/2010/main" val="2276397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32D3969-5162-B2A3-EACD-A74526C04856}"/>
              </a:ext>
            </a:extLst>
          </p:cNvPr>
          <p:cNvCxnSpPr>
            <a:cxnSpLocks/>
          </p:cNvCxnSpPr>
          <p:nvPr/>
        </p:nvCxnSpPr>
        <p:spPr>
          <a:xfrm>
            <a:off x="0" y="5905501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FD75A02-FDE6-A61A-33CE-9CF988EA6164}"/>
              </a:ext>
            </a:extLst>
          </p:cNvPr>
          <p:cNvCxnSpPr/>
          <p:nvPr/>
        </p:nvCxnSpPr>
        <p:spPr>
          <a:xfrm>
            <a:off x="1079499" y="-15"/>
            <a:ext cx="0" cy="6858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426AF6F-32FC-4E97-69F5-9B3974BE9310}"/>
              </a:ext>
            </a:extLst>
          </p:cNvPr>
          <p:cNvSpPr/>
          <p:nvPr/>
        </p:nvSpPr>
        <p:spPr>
          <a:xfrm>
            <a:off x="0" y="-15"/>
            <a:ext cx="2011682" cy="6857985"/>
          </a:xfrm>
          <a:prstGeom prst="rect">
            <a:avLst/>
          </a:prstGeom>
          <a:solidFill>
            <a:schemeClr val="accent1">
              <a:alpha val="2614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D036F0-A434-9174-8A84-9DEF17726CD5}"/>
              </a:ext>
            </a:extLst>
          </p:cNvPr>
          <p:cNvSpPr txBox="1"/>
          <p:nvPr/>
        </p:nvSpPr>
        <p:spPr>
          <a:xfrm>
            <a:off x="5784148" y="1549227"/>
            <a:ext cx="1544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Thank You.</a:t>
            </a:r>
          </a:p>
        </p:txBody>
      </p:sp>
      <p:pic>
        <p:nvPicPr>
          <p:cNvPr id="10" name="Picture 9" descr="A group of people in clothing&#10;&#10;Description automatically generated with medium confidence">
            <a:extLst>
              <a:ext uri="{FF2B5EF4-FFF2-40B4-BE49-F238E27FC236}">
                <a16:creationId xmlns:a16="http://schemas.microsoft.com/office/drawing/2014/main" id="{E54189DA-EFA3-A113-803E-42D6CCCD0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777" y="2181889"/>
            <a:ext cx="3816851" cy="285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257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4287</TotalTime>
  <Words>1089</Words>
  <Application>Microsoft Macintosh PowerPoint</Application>
  <PresentationFormat>Widescreen</PresentationFormat>
  <Paragraphs>113</Paragraphs>
  <Slides>7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Linux Libertine</vt:lpstr>
      <vt:lpstr>Symbol</vt:lpstr>
      <vt:lpstr>System Font Regular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 Coletta</dc:creator>
  <cp:lastModifiedBy>Federico Angelo Luigi Ferreri</cp:lastModifiedBy>
  <cp:revision>65</cp:revision>
  <dcterms:created xsi:type="dcterms:W3CDTF">2023-05-25T11:44:18Z</dcterms:created>
  <dcterms:modified xsi:type="dcterms:W3CDTF">2023-05-28T13:00:50Z</dcterms:modified>
</cp:coreProperties>
</file>