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6" r:id="rId3"/>
    <p:sldId id="268" r:id="rId4"/>
    <p:sldId id="270" r:id="rId5"/>
    <p:sldId id="269" r:id="rId6"/>
    <p:sldId id="271" r:id="rId7"/>
    <p:sldId id="259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89704"/>
  </p:normalViewPr>
  <p:slideViewPr>
    <p:cSldViewPr snapToGrid="0">
      <p:cViewPr varScale="1">
        <p:scale>
          <a:sx n="99" d="100"/>
          <a:sy n="99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F4A36-5BFF-ED4D-A2E5-CD17C7FC152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8747-4BB6-924E-9F86-608D789D917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835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</a:t>
            </a:r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iquadratic → ratio of 2 quadratic equations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39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8843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Normalisable Range: used to specify the min and max value for each of the 6 coefficients used in the B</a:t>
            </a:r>
            <a:r>
              <a:rPr lang="en-GB" dirty="0" err="1"/>
              <a:t>i</a:t>
            </a:r>
            <a:r>
              <a:rPr lang="en-IT" dirty="0"/>
              <a:t>quad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4586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9922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201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233D-D377-CCA2-4974-E16694AE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33B78-7302-CC61-8BA4-9EEDBBD2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AA17-0E55-936E-B7C4-DDCC6CB4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871B-F465-7AB9-5C2D-DDB9C880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F12F-6428-AA44-7AA6-D2364DF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25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1FDA-4285-6911-9C35-3873F4D0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30D34-4584-D7CE-6068-FA5300CF6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A594-AE51-3D7F-60C9-DFEFB825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DDA0-3D12-8B52-DBBC-C4E4438D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4360-8C99-FB39-66FC-2A9E94E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2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557D0-0279-F944-943E-792FA5E75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31D95-222E-6B87-9443-365D5095D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C929-5C30-E577-6CBB-8B8371EE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41C6-EC7B-875F-A1C4-98AEC448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3958-9665-350E-3E3D-23C18227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260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D2D4-E556-A7C3-2709-691EC28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D80C-6736-E47F-59AF-5DA0EF4D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8308-E5C8-16B8-E7ED-E9026EA3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6F3A-1B7F-47E0-7B5C-7221B8B9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FC32-0F56-CEEE-D93D-118FD942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96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B5AA-1DE4-FD51-51F2-8705BAEC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143DA-7D69-DF74-E579-8B2CE0CB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25FA-E0AF-7168-64D7-519293B6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43101-9D76-99F7-6316-C3673049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FA63-151D-91D5-429D-4D5E951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1020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4601-57E3-722A-8728-001104F7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0952-BC6F-B994-B843-BC16B6947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EBDD-83BD-519A-BBC5-CB0C4D0F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CC9A-FB90-019D-22F0-C03F249A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E7049-535F-0F35-2C39-B3FCCFD3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E3A9F-4341-556C-2CA2-061776D8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851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317A-5DDC-9E71-6F43-5E31E17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41A8-C4C4-6652-7902-E6AFC809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4E651-0332-812C-B023-6C5368DB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9F940-9B0A-7EBD-F527-C6FE56AAA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FAD57-0E75-B4EB-7333-FF702AAA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BB617-546B-485F-015D-4C49D409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A3D0C-2EB3-6D73-FE64-E9D67C6A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4D0E9-57CC-4DB2-09CE-12FDAD35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656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211B-B06C-FC23-EBB9-55C84C88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B58D6-F684-C822-90DF-9A976AE2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C1699-38BB-B278-11D5-B2ACBDB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559A-527D-ED2D-864A-AF6D47B5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11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E6D16-DFC7-D96A-BCE3-CCECD3E8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03AF2-FCA8-9D64-B109-5CFE0A50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2D084-10E6-C9B5-1ED4-81BAEC40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14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D807-F8FF-76F7-8568-98FC0E09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23BB-B111-2F6F-88E3-318194E3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B88FD-C8E7-27C4-C6EE-DFCC0AF8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C93B-9952-0AF7-4E48-F3D1B2FE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3D227-F1C3-7CCA-2A1D-CBF774E1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08F3-F79C-AC29-C863-FDC344B4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0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E56D-60BE-3D84-E56F-E29539AF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967EF-98A8-96E4-4049-F8DE46E0C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03E5-AC31-DBF3-9BE7-C33EEA1C6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58960-1AE8-7342-632A-6622B55A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7BDAE-3358-60B4-16B1-988301F2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A6BD5-223D-5603-B608-59DEC09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014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3D842-1A8A-FC30-DD4A-7A5C133F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966D-E063-AE9C-23EB-B50FA27C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DA50-B2D8-54DC-927F-EAC993649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6317-0621-444C-8866-237795B0467D}" type="datetimeFigureOut">
              <a:rPr lang="en-IT" smtClean="0"/>
              <a:t>5/30/23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BAA0-8B47-9AC3-0053-0886F73BC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C58C-F888-5174-61BE-DCA4804D6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659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59055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3D7CE-30CE-E4C1-169E-1EC6EABAF1A9}"/>
              </a:ext>
            </a:extLst>
          </p:cNvPr>
          <p:cNvSpPr txBox="1"/>
          <p:nvPr/>
        </p:nvSpPr>
        <p:spPr>
          <a:xfrm>
            <a:off x="4882514" y="952498"/>
            <a:ext cx="44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Politecnico di Milano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Computer Music: Languages and Systems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A.Y. 2022/2023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HW2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81880-8E6A-9F50-93D5-D5CE7FB2FFC5}"/>
              </a:ext>
            </a:extLst>
          </p:cNvPr>
          <p:cNvSpPr txBox="1"/>
          <p:nvPr/>
        </p:nvSpPr>
        <p:spPr>
          <a:xfrm>
            <a:off x="3665644" y="2929122"/>
            <a:ext cx="68723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T" sz="3200" dirty="0">
                <a:solidFill>
                  <a:schemeClr val="accent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 LIMITER PLUG-IN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EEF4B-F96C-61A8-31D1-779974BDA439}"/>
              </a:ext>
            </a:extLst>
          </p:cNvPr>
          <p:cNvSpPr txBox="1"/>
          <p:nvPr/>
        </p:nvSpPr>
        <p:spPr>
          <a:xfrm>
            <a:off x="5832102" y="4540422"/>
            <a:ext cx="2539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Group #11 – Power Rangers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E80A7-BCA2-2276-2C2E-D1E561BF0DB3}"/>
              </a:ext>
            </a:extLst>
          </p:cNvPr>
          <p:cNvSpPr txBox="1"/>
          <p:nvPr/>
        </p:nvSpPr>
        <p:spPr>
          <a:xfrm>
            <a:off x="10437223" y="6058578"/>
            <a:ext cx="163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Emma Coletta</a:t>
            </a:r>
          </a:p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Federico Ferreri</a:t>
            </a:r>
          </a:p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Lorenzo Previati</a:t>
            </a:r>
          </a:p>
        </p:txBody>
      </p:sp>
    </p:spTree>
    <p:extLst>
      <p:ext uri="{BB962C8B-B14F-4D97-AF65-F5344CB8AC3E}">
        <p14:creationId xmlns:p14="http://schemas.microsoft.com/office/powerpoint/2010/main" val="28549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PLUG-IN DESCRIPTION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0CA898-82B1-1845-5A59-124618A691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31" y="4334520"/>
            <a:ext cx="1839107" cy="2202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B59127-8FC5-8604-D33F-DAEF8ECC4311}"/>
              </a:ext>
            </a:extLst>
          </p:cNvPr>
          <p:cNvSpPr txBox="1"/>
          <p:nvPr/>
        </p:nvSpPr>
        <p:spPr>
          <a:xfrm>
            <a:off x="2272937" y="1235938"/>
            <a:ext cx="96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 plug-in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implements a biquadratic filter with 2 dinamic range limiters, one in front of the feedback section and the other in the final section.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2EDDC-18F2-F8EA-7E49-8D4BEA07B6BB}"/>
              </a:ext>
            </a:extLst>
          </p:cNvPr>
          <p:cNvSpPr txBox="1"/>
          <p:nvPr/>
        </p:nvSpPr>
        <p:spPr>
          <a:xfrm>
            <a:off x="2316900" y="3960603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Graphical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CB340-1D03-47AF-64DE-5A79307B98C3}"/>
              </a:ext>
            </a:extLst>
          </p:cNvPr>
          <p:cNvSpPr txBox="1"/>
          <p:nvPr/>
        </p:nvSpPr>
        <p:spPr>
          <a:xfrm>
            <a:off x="2307603" y="1894871"/>
            <a:ext cx="5464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Digital Biquad Filter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2</a:t>
            </a:r>
            <a:r>
              <a:rPr lang="en-IT" sz="1400" baseline="30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nd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order recursive linear filter (2 zeros, 2 poles).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9ADD6-F5AA-B257-B3F6-C4CE4E8F68AC}"/>
              </a:ext>
            </a:extLst>
          </p:cNvPr>
          <p:cNvSpPr txBox="1"/>
          <p:nvPr/>
        </p:nvSpPr>
        <p:spPr>
          <a:xfrm>
            <a:off x="8565779" y="1956873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Z-Domain transfer function:</a:t>
            </a:r>
          </a:p>
        </p:txBody>
      </p:sp>
      <p:pic>
        <p:nvPicPr>
          <p:cNvPr id="11" name="Immagine 1">
            <a:extLst>
              <a:ext uri="{FF2B5EF4-FFF2-40B4-BE49-F238E27FC236}">
                <a16:creationId xmlns:a16="http://schemas.microsoft.com/office/drawing/2014/main" id="{D51C8038-CCD1-8E72-A19B-DFDF0ED0D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79" y="2258540"/>
            <a:ext cx="2210128" cy="523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3B34EC-1D5F-2A13-94CF-98834A40C173}"/>
              </a:ext>
            </a:extLst>
          </p:cNvPr>
          <p:cNvSpPr txBox="1"/>
          <p:nvPr/>
        </p:nvSpPr>
        <p:spPr>
          <a:xfrm>
            <a:off x="2288358" y="2338361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Block scheme </a:t>
            </a:r>
          </a:p>
        </p:txBody>
      </p:sp>
      <p:pic>
        <p:nvPicPr>
          <p:cNvPr id="14" name="Elemento grafico 1">
            <a:extLst>
              <a:ext uri="{FF2B5EF4-FFF2-40B4-BE49-F238E27FC236}">
                <a16:creationId xmlns:a16="http://schemas.microsoft.com/office/drawing/2014/main" id="{988C3024-A077-D56F-4792-5579E2D638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61" t="2699" r="3217" b="3188"/>
          <a:stretch/>
        </p:blipFill>
        <p:spPr>
          <a:xfrm>
            <a:off x="4162361" y="2338361"/>
            <a:ext cx="3266696" cy="14699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D11F4F-B6C6-8F2C-DE96-324376B5E900}"/>
              </a:ext>
            </a:extLst>
          </p:cNvPr>
          <p:cNvSpPr txBox="1"/>
          <p:nvPr/>
        </p:nvSpPr>
        <p:spPr>
          <a:xfrm>
            <a:off x="8565779" y="3027757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Implementation presented in this plugin:</a:t>
            </a: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“Direct Form 1”</a:t>
            </a:r>
          </a:p>
        </p:txBody>
      </p:sp>
      <p:pic>
        <p:nvPicPr>
          <p:cNvPr id="17" name="Immagine 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1904913-E6A0-638A-34BA-EAC08E63582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3"/>
          <a:stretch/>
        </p:blipFill>
        <p:spPr>
          <a:xfrm>
            <a:off x="8703524" y="3568633"/>
            <a:ext cx="2970734" cy="78394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327E56-D1FD-C667-F761-28689E10998A}"/>
              </a:ext>
            </a:extLst>
          </p:cNvPr>
          <p:cNvCxnSpPr/>
          <p:nvPr/>
        </p:nvCxnSpPr>
        <p:spPr>
          <a:xfrm>
            <a:off x="8565779" y="2914650"/>
            <a:ext cx="306424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7FF683-5ED6-2B88-2D46-58B0A659176E}"/>
              </a:ext>
            </a:extLst>
          </p:cNvPr>
          <p:cNvSpPr txBox="1"/>
          <p:nvPr/>
        </p:nvSpPr>
        <p:spPr>
          <a:xfrm>
            <a:off x="4762943" y="4073957"/>
            <a:ext cx="266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Parameters and Display Items: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B6D4C-E959-A0DC-1B30-C664C3FA1E4D}"/>
              </a:ext>
            </a:extLst>
          </p:cNvPr>
          <p:cNvSpPr txBox="1"/>
          <p:nvPr/>
        </p:nvSpPr>
        <p:spPr>
          <a:xfrm>
            <a:off x="4758355" y="4443736"/>
            <a:ext cx="719510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input gain before the filter unit.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Freq: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cutoff frequency of </a:t>
            </a:r>
            <a:r>
              <a:rPr lang="en-US" sz="13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Q of </a:t>
            </a:r>
            <a:r>
              <a:rPr lang="en-US" sz="13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Type: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combo box to choose filter type. You can select one among LPF (low-pass), BPF (band-pass) and HPF (high-pass).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</a:t>
            </a:r>
            <a:r>
              <a:rPr lang="en-US" sz="1300" b="1" kern="1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</a:t>
            </a:r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..., b</a:t>
            </a:r>
            <a:r>
              <a:rPr lang="en-US" sz="1300" b="1" kern="1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coefficients of the </a:t>
            </a:r>
            <a:r>
              <a:rPr lang="en-US" sz="13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Fine: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turns on / off the fine adjustment mode of coefficient slider.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Limiter LED: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indicates whether the limiter is working or not.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Frequency display: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graph shows the ideal filter frequency response without the effect of the limiter.</a:t>
            </a:r>
            <a:r>
              <a:rPr lang="en-IT" sz="1300" kern="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y-axis shows the gain [dB</a:t>
            </a:r>
            <a:r>
              <a:rPr lang="en-US" sz="1300" kern="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]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and the x-axis shows frequencies [Hz</a:t>
            </a:r>
            <a:r>
              <a:rPr lang="en-US" sz="1300" kern="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]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71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12879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HOW IT 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516B7-26A1-A5FB-EBF2-18B98B3F20FA}"/>
              </a:ext>
            </a:extLst>
          </p:cNvPr>
          <p:cNvSpPr txBox="1"/>
          <p:nvPr/>
        </p:nvSpPr>
        <p:spPr>
          <a:xfrm>
            <a:off x="2272937" y="1244391"/>
            <a:ext cx="988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Core of the plugin: 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PluginProcessor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class → extension of the AudioProcessor class. </a:t>
            </a: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		               It’s responsible for processing incoming audio data and generating the output signal.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FC9DB-5CF6-945C-C001-B0A41976CCFC}"/>
              </a:ext>
            </a:extLst>
          </p:cNvPr>
          <p:cNvSpPr txBox="1"/>
          <p:nvPr/>
        </p:nvSpPr>
        <p:spPr>
          <a:xfrm>
            <a:off x="2272937" y="2317009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General Block Diagram:</a:t>
            </a:r>
          </a:p>
        </p:txBody>
      </p:sp>
      <p:pic>
        <p:nvPicPr>
          <p:cNvPr id="18" name="Immagine 2">
            <a:extLst>
              <a:ext uri="{FF2B5EF4-FFF2-40B4-BE49-F238E27FC236}">
                <a16:creationId xmlns:a16="http://schemas.microsoft.com/office/drawing/2014/main" id="{3EE4633E-041A-685D-D027-9971FA78D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46" y="2796006"/>
            <a:ext cx="7819016" cy="16282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91BD61-3FD6-E14F-DCE0-6605088E9F07}"/>
              </a:ext>
            </a:extLst>
          </p:cNvPr>
          <p:cNvSpPr txBox="1"/>
          <p:nvPr/>
        </p:nvSpPr>
        <p:spPr>
          <a:xfrm>
            <a:off x="2272937" y="4595445"/>
            <a:ext cx="96377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Main used Objects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AudioProcessorValueTreeState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stores the plugin parameters and keeps their values sinchronized between the user’s </a:t>
            </a: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		       interface and the processing code; </a:t>
            </a:r>
          </a:p>
          <a:p>
            <a:endParaRPr lang="en-IT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ds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p::ProcessSpec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specifies processing specifications for the plugin. Used to inizitialize the processing chain </a:t>
            </a:r>
            <a:r>
              <a:rPr lang="en-IT" sz="14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and </a:t>
            </a:r>
            <a:r>
              <a:rPr lang="it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		</a:t>
            </a:r>
            <a:r>
              <a:rPr lang="en-IT" sz="14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ensures that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it’s properly configured for the incoming audio data.</a:t>
            </a:r>
            <a:endParaRPr lang="en-IT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7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158999" y="305020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PluginProcessor</a:t>
            </a:r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646C1-63B2-07D1-E0B7-18A8224ED8C2}"/>
              </a:ext>
            </a:extLst>
          </p:cNvPr>
          <p:cNvSpPr txBox="1"/>
          <p:nvPr/>
        </p:nvSpPr>
        <p:spPr>
          <a:xfrm>
            <a:off x="2158999" y="1195541"/>
            <a:ext cx="955687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BiquadLimiterAudioProcessor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audio plugin processor. Its constructor initizalies the following variables:</a:t>
            </a:r>
          </a:p>
          <a:p>
            <a:endParaRPr lang="en-IT" sz="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parameters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an </a:t>
            </a: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AudioProcessorValueTreeState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 that manages the plugin's parameters and their associated listeners;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defaultCoefficient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an array that contains the default coefficient values for the </a:t>
            </a:r>
            <a:r>
              <a:rPr lang="en-US" sz="14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 </a:t>
            </a:r>
            <a:r>
              <a:rPr lang="en-US" sz="14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BiquadFilter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 that implements the </a:t>
            </a:r>
            <a:r>
              <a:rPr lang="en-US" sz="14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 using the default coefficient values;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coefIds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parameter IDs for the coefficients;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coefNames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parameter names for the coefficients;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coefValPtrs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an array of pointers to the parameter values for the coefficients;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isGraphUpToDate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 </a:t>
            </a:r>
            <a:r>
              <a:rPr lang="en-US" sz="14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boolean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flag that indicates whether the filter graph needs to be updated.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4" name="Immagine 1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D07179AD-0277-456E-1FBF-EBDA289B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13" y="3657754"/>
            <a:ext cx="4779488" cy="1514073"/>
          </a:xfrm>
          <a:prstGeom prst="rect">
            <a:avLst/>
          </a:prstGeom>
        </p:spPr>
      </p:pic>
      <p:pic>
        <p:nvPicPr>
          <p:cNvPr id="5" name="Immagine 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4A059CD-94C8-1FDF-F580-AA79FA0A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44" y="3428977"/>
            <a:ext cx="4362929" cy="1483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777233-80D0-08FF-C5A9-AB8A101233A1}"/>
              </a:ext>
            </a:extLst>
          </p:cNvPr>
          <p:cNvSpPr txBox="1"/>
          <p:nvPr/>
        </p:nvSpPr>
        <p:spPr>
          <a:xfrm>
            <a:off x="2239262" y="5383429"/>
            <a:ext cx="94766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 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constructor: takes the ID, the name of the parameter, its </a:t>
            </a: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NormalisableRange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a default value and a pointer to a function that converts the parameters values to string representation;</a:t>
            </a:r>
            <a:endParaRPr lang="en-GB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Parameters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objects: defined for the filter frequency, Q value, gain and </a:t>
            </a:r>
            <a:r>
              <a:rPr lang="en-GB" sz="1400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AudioParameterChoice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 for the parameter;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reateAn</a:t>
            </a:r>
            <a:r>
              <a:rPr lang="en-GB" sz="1400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dAddParameter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method: returns a unique pointer to the created parameter; used to add all 4 parameters to the </a:t>
            </a:r>
            <a:r>
              <a:rPr lang="en-GB" sz="14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parameters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85631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183239" y="329920"/>
            <a:ext cx="742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PluginProcessor</a:t>
            </a:r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class – implemented functions and how they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F7D24-87B0-4F39-693D-3FC1F3D75CA6}"/>
              </a:ext>
            </a:extLst>
          </p:cNvPr>
          <p:cNvSpPr txBox="1"/>
          <p:nvPr/>
        </p:nvSpPr>
        <p:spPr>
          <a:xfrm>
            <a:off x="2178899" y="1289930"/>
            <a:ext cx="477238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prepareToPlay →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used to initialize the following items: 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processor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with the given sample rate and buffer size;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previousGain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to the current value of the gain parameter;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processing chain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based on the specifications [sample rate and buffer size]</a:t>
            </a:r>
          </a:p>
          <a:p>
            <a:pPr lvl="4"/>
            <a:endParaRPr lang="en-IT" sz="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lvl="4"/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It also prepares the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clipper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71CF1-F475-22B0-C035-482B6E9779D2}"/>
              </a:ext>
            </a:extLst>
          </p:cNvPr>
          <p:cNvSpPr txBox="1"/>
          <p:nvPr/>
        </p:nvSpPr>
        <p:spPr>
          <a:xfrm>
            <a:off x="2178899" y="3452618"/>
            <a:ext cx="50404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processBlock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</a:t>
            </a:r>
          </a:p>
          <a:p>
            <a:endParaRPr lang="en-IT" sz="6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takes the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AudioBuffer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as input;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sets the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number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of input and output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channels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sets the 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gain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of the </a:t>
            </a: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AudioBuffer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choosing one between 2 methods:</a:t>
            </a:r>
          </a:p>
          <a:p>
            <a:pPr marL="742950" lvl="1" indent="-285750">
              <a:buFont typeface="System Font Regular"/>
              <a:buChar char="-"/>
            </a:pP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applyGain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if the current gain = previous gain;</a:t>
            </a:r>
          </a:p>
          <a:p>
            <a:pPr marL="742950" lvl="1" indent="-285750">
              <a:buFont typeface="System Font Regular"/>
              <a:buChar char="-"/>
            </a:pP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applyGainRamp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if the gain has changed;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updates the 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coefficients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of the </a:t>
            </a: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applies the </a:t>
            </a:r>
            <a:r>
              <a:rPr lang="en-GB" sz="1400" u="sng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limiter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to the audio buffer for each of the input channels (if inside the range of allowed channels).</a:t>
            </a:r>
          </a:p>
          <a:p>
            <a:endParaRPr lang="en-GB" sz="6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If the buffer, in the end, has any samples: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calls the process method of the clipper to apply the 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clipping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function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to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86B5C-B523-0E57-F2A9-262C91F89130}"/>
              </a:ext>
            </a:extLst>
          </p:cNvPr>
          <p:cNvSpPr txBox="1"/>
          <p:nvPr/>
        </p:nvSpPr>
        <p:spPr>
          <a:xfrm>
            <a:off x="7268355" y="1283829"/>
            <a:ext cx="46149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setBiquadFilterCoef() 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→</a:t>
            </a:r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allows dynamic filtering.</a:t>
            </a:r>
            <a:endParaRPr lang="en-IT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IT" sz="8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function is used to update the filter coefficients of the filter in response to changes in the filter type, frequency or Q values, retrieved from the AudioProcessorValueTreeState object. It also gets the the current filter type (LPF, HPF, BPF).</a:t>
            </a:r>
          </a:p>
          <a:p>
            <a:endParaRPr lang="en-IT" sz="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Based on the retrieved values, it creates and stores the filter coefficients in an array.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4D729-542E-98B8-6008-E34186A6BFBE}"/>
              </a:ext>
            </a:extLst>
          </p:cNvPr>
          <p:cNvSpPr txBox="1"/>
          <p:nvPr/>
        </p:nvSpPr>
        <p:spPr>
          <a:xfrm>
            <a:off x="7268355" y="5035753"/>
            <a:ext cx="48005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parameterChange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→ called whenever a parameter in the audio processor is changed. 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If the changed parameter is the frequency, Q value or filter_type, it calls the setBiquadFilterCoef() function to update the filter coefficients according to the new updated values.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60831B-6E09-8828-F3F7-EC11352D5C6C}"/>
              </a:ext>
            </a:extLst>
          </p:cNvPr>
          <p:cNvCxnSpPr/>
          <p:nvPr/>
        </p:nvCxnSpPr>
        <p:spPr>
          <a:xfrm>
            <a:off x="7101137" y="1307302"/>
            <a:ext cx="0" cy="52538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254360-662B-6C86-0331-EF75DE124371}"/>
              </a:ext>
            </a:extLst>
          </p:cNvPr>
          <p:cNvSpPr txBox="1"/>
          <p:nvPr/>
        </p:nvSpPr>
        <p:spPr>
          <a:xfrm>
            <a:off x="7268355" y="3700814"/>
            <a:ext cx="4417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setValueNofyingHost()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→ used to set the new parameter values and to notify the plugin host of the parameter changes. </a:t>
            </a:r>
          </a:p>
        </p:txBody>
      </p:sp>
    </p:spTree>
    <p:extLst>
      <p:ext uri="{BB962C8B-B14F-4D97-AF65-F5344CB8AC3E}">
        <p14:creationId xmlns:p14="http://schemas.microsoft.com/office/powerpoint/2010/main" val="5494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6425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LIMITER CLASSES – </a:t>
            </a:r>
            <a:r>
              <a:rPr lang="en-IT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BiquadLimiterDsp</a:t>
            </a:r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and </a:t>
            </a:r>
            <a:r>
              <a:rPr lang="en-IT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LimiterDsp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76D2E2-AEE4-0EA9-F964-DB5357F0309D}"/>
              </a:ext>
            </a:extLst>
          </p:cNvPr>
          <p:cNvCxnSpPr>
            <a:cxnSpLocks/>
          </p:cNvCxnSpPr>
          <p:nvPr/>
        </p:nvCxnSpPr>
        <p:spPr>
          <a:xfrm>
            <a:off x="6496058" y="1204332"/>
            <a:ext cx="0" cy="537534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512BDD-490A-5036-1F30-E1F1BC78A41B}"/>
              </a:ext>
            </a:extLst>
          </p:cNvPr>
          <p:cNvSpPr txBox="1"/>
          <p:nvPr/>
        </p:nvSpPr>
        <p:spPr>
          <a:xfrm>
            <a:off x="2272937" y="120433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BiquadLimiterDsp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5C8E0-F032-A290-0FEA-2E715D49E05B}"/>
              </a:ext>
            </a:extLst>
          </p:cNvPr>
          <p:cNvSpPr txBox="1"/>
          <p:nvPr/>
        </p:nvSpPr>
        <p:spPr>
          <a:xfrm>
            <a:off x="6757313" y="1204332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LimiterDsp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B6A5F-4321-6C86-530B-C757FC67923B}"/>
              </a:ext>
            </a:extLst>
          </p:cNvPr>
          <p:cNvSpPr txBox="1"/>
          <p:nvPr/>
        </p:nvSpPr>
        <p:spPr>
          <a:xfrm>
            <a:off x="2268624" y="1561673"/>
            <a:ext cx="4120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mplements a digital signal processing algorithm that applies a biquad filter to an audio signal with 2 limiters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C6751-5AD4-4920-C738-ADC1B106C8BA}"/>
              </a:ext>
            </a:extLst>
          </p:cNvPr>
          <p:cNvSpPr txBox="1"/>
          <p:nvPr/>
        </p:nvSpPr>
        <p:spPr>
          <a:xfrm>
            <a:off x="2252243" y="2715531"/>
            <a:ext cx="39825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Main function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DoProcess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processes each audio sample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applying the biquad filter and limiters;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pdates the buffer with the filtered and limited audio signal.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5E5AF-C6A5-9C83-14D5-209C862EA668}"/>
              </a:ext>
            </a:extLst>
          </p:cNvPr>
          <p:cNvSpPr txBox="1"/>
          <p:nvPr/>
        </p:nvSpPr>
        <p:spPr>
          <a:xfrm>
            <a:off x="6757313" y="1561673"/>
            <a:ext cx="54388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Constructed with the following parameters: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threshold level in decibels [dB];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knee width in dB;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release time in </a:t>
            </a:r>
            <a:r>
              <a:rPr lang="en-US" sz="1400" kern="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seconds, the attack time in seconds 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number of audio channels;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 flag indicating whether to use a shared gain across all channels.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FAE2E-DE4B-D028-6B47-92E332DA1AAF}"/>
              </a:ext>
            </a:extLst>
          </p:cNvPr>
          <p:cNvSpPr txBox="1"/>
          <p:nvPr/>
        </p:nvSpPr>
        <p:spPr>
          <a:xfrm>
            <a:off x="6757313" y="3059645"/>
            <a:ext cx="52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Main function: 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DoProcessOneSample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applies limiter effect to a single audio sample;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akes as input a sidechain signal;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39B17-BF01-36C6-DF37-75BD724AC9C3}"/>
              </a:ext>
            </a:extLst>
          </p:cNvPr>
          <p:cNvSpPr txBox="1"/>
          <p:nvPr/>
        </p:nvSpPr>
        <p:spPr>
          <a:xfrm>
            <a:off x="6757313" y="4331358"/>
            <a:ext cx="5231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How does it work?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hecks wether the limiter is in </a:t>
            </a:r>
            <a:r>
              <a:rPr lang="en-IT" sz="14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gain share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mode. 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it’s enabled, the limiter uses a single shared gain for all channels, ignoring the channel parameter;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onverts the sidechain signal from linear to dB value;</a:t>
            </a:r>
          </a:p>
          <a:p>
            <a:pPr marL="342900" indent="-342900">
              <a:buFont typeface="+mj-lt"/>
              <a:buAutoNum type="arabicPeriod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Calculates the static characteristic of the gain reduction curve;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omputation and smoothing out of the gain.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D3B97-5D6B-DA1E-E7AE-44329B6E2C84}"/>
              </a:ext>
            </a:extLst>
          </p:cNvPr>
          <p:cNvSpPr txBox="1"/>
          <p:nvPr/>
        </p:nvSpPr>
        <p:spPr>
          <a:xfrm>
            <a:off x="2252243" y="4331358"/>
            <a:ext cx="3718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How does it work?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alculates </a:t>
            </a:r>
            <a:r>
              <a:rPr lang="en-IT" sz="14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differen</a:t>
            </a:r>
            <a:r>
              <a:rPr lang="it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between the smoothed coefficients and the current ones;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Updates the current coefficients by a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dding the previously found difference;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omputes the output of the filter;</a:t>
            </a:r>
          </a:p>
          <a:p>
            <a:pPr marL="342900" indent="-342900">
              <a:buAutoNum type="arabicPeriod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Applies the 2 limiters.</a:t>
            </a: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227639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59055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36F0-A434-9174-8A84-9DEF17726CD5}"/>
              </a:ext>
            </a:extLst>
          </p:cNvPr>
          <p:cNvSpPr txBox="1"/>
          <p:nvPr/>
        </p:nvSpPr>
        <p:spPr>
          <a:xfrm>
            <a:off x="5784148" y="1549227"/>
            <a:ext cx="154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Thank You.</a:t>
            </a:r>
          </a:p>
        </p:txBody>
      </p:sp>
      <p:pic>
        <p:nvPicPr>
          <p:cNvPr id="10" name="Picture 9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E54189DA-EFA3-A113-803E-42D6CCCD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77" y="2181889"/>
            <a:ext cx="3816851" cy="28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5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1089</Words>
  <Application>Microsoft Macintosh PowerPoint</Application>
  <PresentationFormat>Widescreen</PresentationFormat>
  <Paragraphs>113</Paragraphs>
  <Slides>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Linux Libertine</vt:lpstr>
      <vt:lpstr>Symbol</vt:lpstr>
      <vt:lpstr>System Font Regular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Coletta</dc:creator>
  <cp:lastModifiedBy>Federico Angelo Luigi Ferreri</cp:lastModifiedBy>
  <cp:revision>66</cp:revision>
  <dcterms:created xsi:type="dcterms:W3CDTF">2023-05-25T11:44:18Z</dcterms:created>
  <dcterms:modified xsi:type="dcterms:W3CDTF">2023-05-30T12:47:03Z</dcterms:modified>
</cp:coreProperties>
</file>