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3"/>
    <p:sldId id="257" r:id="rId4"/>
    <p:sldId id="273" r:id="rId5"/>
    <p:sldId id="292" r:id="rId6"/>
    <p:sldId id="274" r:id="rId7"/>
    <p:sldId id="280" r:id="rId8"/>
    <p:sldId id="291" r:id="rId9"/>
    <p:sldId id="293" r:id="rId10"/>
    <p:sldId id="288" r:id="rId11"/>
    <p:sldId id="281" r:id="rId12"/>
    <p:sldId id="287" r:id="rId13"/>
  </p:sldIdLst>
  <p:sldSz cx="9144000" cy="6858000" type="screen4x3"/>
  <p:notesSz cx="6858000" cy="9144000"/>
  <p:custDataLst>
    <p:tags r:id="rId17"/>
  </p:custDataLst>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F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65" autoAdjust="0"/>
    <p:restoredTop sz="94660"/>
  </p:normalViewPr>
  <p:slideViewPr>
    <p:cSldViewPr snapToGrid="0" snapToObjects="1" showGuides="1">
      <p:cViewPr varScale="1">
        <p:scale>
          <a:sx n="107" d="100"/>
          <a:sy n="107" d="100"/>
        </p:scale>
        <p:origin x="228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2.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68" name="Rettangolo 167"/>
          <p:cNvSpPr/>
          <p:nvPr userDrawn="1"/>
        </p:nvSpPr>
        <p:spPr>
          <a:xfrm>
            <a:off x="0" y="3832224"/>
            <a:ext cx="9144000" cy="3025775"/>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69" name="Gruppo 168"/>
          <p:cNvGrpSpPr/>
          <p:nvPr userDrawn="1"/>
        </p:nvGrpSpPr>
        <p:grpSpPr>
          <a:xfrm>
            <a:off x="48007" y="3816351"/>
            <a:ext cx="9036647" cy="180000"/>
            <a:chOff x="1218340" y="275867"/>
            <a:chExt cx="17715122" cy="567843"/>
          </a:xfrm>
        </p:grpSpPr>
        <p:cxnSp>
          <p:nvCxnSpPr>
            <p:cNvPr id="170" name="Connettore 1 169"/>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3" name="Connettore 1 252"/>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4" name="Connettore 1 253"/>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5" name="Connettore 1 254"/>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6" name="Connettore 1 255"/>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7" name="Connettore 1 256"/>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8" name="Connettore 1 257"/>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9" name="Connettore 1 258"/>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0" name="Connettore 1 259"/>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1" name="Connettore 1 260"/>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2" name="Connettore 1 261"/>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3" name="Connettore 1 262"/>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4" name="Connettore 1 263"/>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5" name="Connettore 1 264"/>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6" name="Connettore 1 265"/>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7" name="Connettore 1 266"/>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8" name="Connettore 1 267"/>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9" name="Connettore 1 268"/>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0" name="Connettore 1 269"/>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1" name="Connettore 1 270"/>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2" name="Connettore 1 271"/>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3" name="Connettore 1 272"/>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4" name="Connettore 1 273"/>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5" name="Connettore 1 274"/>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6" name="Connettore 1 275"/>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7" name="Connettore 1 276"/>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8" name="Connettore 1 277"/>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9" name="Connettore 1 278"/>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0" name="Connettore 1 279"/>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1" name="Connettore 1 280"/>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2" name="Connettore 1 281"/>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3" name="Connettore 1 282"/>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4" name="Connettore 1 283"/>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5" name="Connettore 1 284"/>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6" name="Connettore 1 285"/>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7" name="Connettore 1 286"/>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8" name="Connettore 1 287"/>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9" name="Connettore 1 288"/>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 name="Titolo 1"/>
          <p:cNvSpPr>
            <a:spLocks noGrp="1"/>
          </p:cNvSpPr>
          <p:nvPr>
            <p:ph type="ctrTitle" hasCustomPrompt="1"/>
          </p:nvPr>
        </p:nvSpPr>
        <p:spPr>
          <a:xfrm>
            <a:off x="641534" y="4149725"/>
            <a:ext cx="7772400" cy="968375"/>
          </a:xfrm>
        </p:spPr>
        <p:txBody>
          <a:bodyPr>
            <a:normAutofit/>
          </a:bodyPr>
          <a:lstStyle>
            <a:lvl1pPr>
              <a:defRPr sz="3600"/>
            </a:lvl1pPr>
          </a:lstStyle>
          <a:p>
            <a:r>
              <a:rPr lang="it-IT" dirty="0"/>
              <a:t>Fare clic per modificare lo stile del titolo</a:t>
            </a:r>
            <a:endParaRPr lang="it-IT" dirty="0"/>
          </a:p>
        </p:txBody>
      </p:sp>
      <p:sp>
        <p:nvSpPr>
          <p:cNvPr id="3" name="Sottotitolo 2"/>
          <p:cNvSpPr>
            <a:spLocks noGrp="1"/>
          </p:cNvSpPr>
          <p:nvPr>
            <p:ph type="subTitle" idx="1" hasCustomPrompt="1"/>
          </p:nvPr>
        </p:nvSpPr>
        <p:spPr>
          <a:xfrm>
            <a:off x="641534" y="5260975"/>
            <a:ext cx="7772400" cy="13335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Fare clic per modificare lo stile del sottotitolo dello schema</a:t>
            </a:r>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a:t>
            </a:r>
            <a:endParaRPr lang="it-IT"/>
          </a:p>
        </p:txBody>
      </p:sp>
      <p:sp>
        <p:nvSpPr>
          <p:cNvPr id="3" name="Segnaposto testo verticale 2"/>
          <p:cNvSpPr>
            <a:spLocks noGrp="1"/>
          </p:cNvSpPr>
          <p:nvPr>
            <p:ph type="body" orient="vert" idx="1" hasCustomPrompt="1"/>
          </p:nvPr>
        </p:nvSpPr>
        <p:spPr/>
        <p:txBody>
          <a:bodyPr vert="eaVert"/>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6629400" y="274638"/>
            <a:ext cx="2057400" cy="5851525"/>
          </a:xfrm>
        </p:spPr>
        <p:txBody>
          <a:bodyPr vert="eaVert"/>
          <a:lstStyle/>
          <a:p>
            <a:r>
              <a:rPr lang="it-IT"/>
              <a:t>Fare clic per modificare lo stile del titolo</a:t>
            </a:r>
            <a:endParaRPr lang="it-IT"/>
          </a:p>
        </p:txBody>
      </p:sp>
      <p:sp>
        <p:nvSpPr>
          <p:cNvPr id="3" name="Segnaposto testo verticale 2"/>
          <p:cNvSpPr>
            <a:spLocks noGrp="1"/>
          </p:cNvSpPr>
          <p:nvPr>
            <p:ph type="body" orient="vert" idx="1" hasCustomPrompt="1"/>
          </p:nvPr>
        </p:nvSpPr>
        <p:spPr>
          <a:xfrm>
            <a:off x="457200" y="274638"/>
            <a:ext cx="6019800" cy="5851525"/>
          </a:xfrm>
        </p:spPr>
        <p:txBody>
          <a:bodyPr vert="eaVert"/>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53" name="Rettangolo 252"/>
          <p:cNvSpPr/>
          <p:nvPr userDrawn="1"/>
        </p:nvSpPr>
        <p:spPr>
          <a:xfrm>
            <a:off x="0" y="1"/>
            <a:ext cx="9144000" cy="1269904"/>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Titolo 1"/>
          <p:cNvSpPr>
            <a:spLocks noGrp="1"/>
          </p:cNvSpPr>
          <p:nvPr>
            <p:ph type="title" hasCustomPrompt="1"/>
          </p:nvPr>
        </p:nvSpPr>
        <p:spPr/>
        <p:txBody>
          <a:bodyPr>
            <a:normAutofit/>
          </a:bodyPr>
          <a:lstStyle>
            <a:lvl1pPr>
              <a:defRPr sz="2800"/>
            </a:lvl1pPr>
          </a:lstStyle>
          <a:p>
            <a:r>
              <a:rPr lang="it-IT" dirty="0"/>
              <a:t>Fare clic per modificare lo stile del titolo</a:t>
            </a:r>
            <a:endParaRPr lang="it-IT" dirty="0"/>
          </a:p>
        </p:txBody>
      </p:sp>
      <p:sp>
        <p:nvSpPr>
          <p:cNvPr id="3" name="Segnaposto contenuto 2"/>
          <p:cNvSpPr>
            <a:spLocks noGrp="1"/>
          </p:cNvSpPr>
          <p:nvPr>
            <p:ph idx="1" hasCustomPrompt="1"/>
          </p:nvPr>
        </p:nvSpPr>
        <p:spPr>
          <a:xfrm>
            <a:off x="457200" y="1600200"/>
            <a:ext cx="8323726" cy="4525963"/>
          </a:xfrm>
        </p:spPr>
        <p:txBody>
          <a:bodyPr/>
          <a:lstStyle/>
          <a:p>
            <a:pPr lvl="0"/>
            <a:r>
              <a:rPr lang="it-IT" dirty="0"/>
              <a:t>Fare clic per modificare stili del testo dello schema</a:t>
            </a:r>
            <a:endParaRPr lang="it-IT" dirty="0"/>
          </a:p>
          <a:p>
            <a:pPr lvl="1"/>
            <a:r>
              <a:rPr lang="it-IT" dirty="0"/>
              <a:t>Secondo livello</a:t>
            </a:r>
            <a:endParaRPr lang="it-IT" dirty="0"/>
          </a:p>
          <a:p>
            <a:pPr lvl="2"/>
            <a:r>
              <a:rPr lang="it-IT" dirty="0"/>
              <a:t>Terzo livello</a:t>
            </a:r>
            <a:endParaRPr lang="it-IT" dirty="0"/>
          </a:p>
          <a:p>
            <a:pPr lvl="3"/>
            <a:r>
              <a:rPr lang="it-IT" dirty="0"/>
              <a:t>Quarto livello</a:t>
            </a:r>
            <a:endParaRPr lang="it-IT" dirty="0"/>
          </a:p>
          <a:p>
            <a:pPr lvl="4"/>
            <a:r>
              <a:rPr lang="it-IT" dirty="0"/>
              <a:t>Quinto livello</a:t>
            </a:r>
            <a:endParaRPr lang="it-IT" dirty="0"/>
          </a:p>
        </p:txBody>
      </p:sp>
      <p:sp>
        <p:nvSpPr>
          <p:cNvPr id="129" name="Rettangolo 128"/>
          <p:cNvSpPr/>
          <p:nvPr userDrawn="1"/>
        </p:nvSpPr>
        <p:spPr>
          <a:xfrm>
            <a:off x="0" y="6126162"/>
            <a:ext cx="9144000" cy="731837"/>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grpSp>
        <p:nvGrpSpPr>
          <p:cNvPr id="132" name="Gruppo 131"/>
          <p:cNvGrpSpPr/>
          <p:nvPr userDrawn="1"/>
        </p:nvGrpSpPr>
        <p:grpSpPr>
          <a:xfrm>
            <a:off x="48007" y="1089904"/>
            <a:ext cx="9036647" cy="180000"/>
            <a:chOff x="1218340" y="275867"/>
            <a:chExt cx="17715122" cy="567843"/>
          </a:xfrm>
        </p:grpSpPr>
        <p:cxnSp>
          <p:nvCxnSpPr>
            <p:cNvPr id="133" name="Connettore 1 132"/>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139"/>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140"/>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141"/>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142"/>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143"/>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144"/>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145"/>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146"/>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147"/>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148"/>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149"/>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150"/>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151"/>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152"/>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153"/>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154"/>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155"/>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156"/>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157"/>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158"/>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159"/>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160"/>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161"/>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162"/>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163"/>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164"/>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165"/>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166"/>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Connettore 1 167"/>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Connettore 1 168"/>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0" name="Connettore 1 169"/>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54" name="Picture 2" descr="Y:\IMMAGINE _COORDINATA_2014\PPT\modello1\loghi_PNG\03_Polimi_logotipo_bandiera-1rig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4898" y="6346378"/>
            <a:ext cx="2780124" cy="2893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722313" y="4406900"/>
            <a:ext cx="7772400" cy="1362075"/>
          </a:xfrm>
        </p:spPr>
        <p:txBody>
          <a:bodyPr anchor="t"/>
          <a:lstStyle>
            <a:lvl1pPr algn="l">
              <a:defRPr sz="4000" b="1" cap="all"/>
            </a:lvl1pPr>
          </a:lstStyle>
          <a:p>
            <a:r>
              <a:rPr lang="it-IT"/>
              <a:t>Fare clic per modificare lo stile del titolo</a:t>
            </a:r>
            <a:endParaRPr lang="it-IT"/>
          </a:p>
        </p:txBody>
      </p:sp>
      <p:sp>
        <p:nvSpPr>
          <p:cNvPr id="3" name="Segnaposto testo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endParaRPr lang="it-IT"/>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a:t>
            </a:r>
            <a:endParaRPr lang="it-IT"/>
          </a:p>
        </p:txBody>
      </p:sp>
      <p:sp>
        <p:nvSpPr>
          <p:cNvPr id="3" name="Segnaposto contenuto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contenuto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lvl1pPr>
              <a:defRPr/>
            </a:lvl1pPr>
          </a:lstStyle>
          <a:p>
            <a:r>
              <a:rPr lang="it-IT"/>
              <a:t>Fare clic per modificare lo stile del titolo</a:t>
            </a:r>
            <a:endParaRPr lang="it-IT"/>
          </a:p>
        </p:txBody>
      </p:sp>
      <p:sp>
        <p:nvSpPr>
          <p:cNvPr id="3" name="Segnaposto testo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endParaRPr lang="it-IT"/>
          </a:p>
        </p:txBody>
      </p:sp>
      <p:sp>
        <p:nvSpPr>
          <p:cNvPr id="4" name="Segnaposto contenuto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5" name="Segnaposto testo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endParaRPr lang="it-IT"/>
          </a:p>
        </p:txBody>
      </p:sp>
      <p:sp>
        <p:nvSpPr>
          <p:cNvPr id="6" name="Segnaposto contenuto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a:t>
            </a:r>
            <a:endParaRPr lang="it-IT"/>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457200" y="273050"/>
            <a:ext cx="3008313" cy="1162050"/>
          </a:xfrm>
        </p:spPr>
        <p:txBody>
          <a:bodyPr anchor="b"/>
          <a:lstStyle>
            <a:lvl1pPr algn="l">
              <a:defRPr sz="2000" b="1"/>
            </a:lvl1pPr>
          </a:lstStyle>
          <a:p>
            <a:r>
              <a:rPr lang="it-IT"/>
              <a:t>Fare clic per modificare lo stile del titolo</a:t>
            </a:r>
            <a:endParaRPr lang="it-IT"/>
          </a:p>
        </p:txBody>
      </p:sp>
      <p:sp>
        <p:nvSpPr>
          <p:cNvPr id="3" name="Segnaposto contenuto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testo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endParaRPr lang="it-IT"/>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1792288" y="4800600"/>
            <a:ext cx="5486400" cy="566738"/>
          </a:xfrm>
        </p:spPr>
        <p:txBody>
          <a:bodyPr anchor="b"/>
          <a:lstStyle>
            <a:lvl1pPr algn="l">
              <a:defRPr sz="2000" b="1"/>
            </a:lvl1pPr>
          </a:lstStyle>
          <a:p>
            <a:r>
              <a:rPr lang="it-IT"/>
              <a:t>Fare clic per modificare lo stile del titolo</a:t>
            </a:r>
            <a:endParaRPr lang="it-IT"/>
          </a:p>
        </p:txBody>
      </p:sp>
      <p:sp>
        <p:nvSpPr>
          <p:cNvPr id="3" name="Segnaposto immagine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it-IT"/>
          </a:p>
        </p:txBody>
      </p:sp>
      <p:sp>
        <p:nvSpPr>
          <p:cNvPr id="4" name="Segnaposto testo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endParaRPr lang="it-IT"/>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288521" y="139166"/>
            <a:ext cx="8581043" cy="840400"/>
          </a:xfrm>
          <a:prstGeom prst="rect">
            <a:avLst/>
          </a:prstGeom>
        </p:spPr>
        <p:txBody>
          <a:bodyPr vert="horz" lIns="91440" tIns="45720" rIns="91440" bIns="45720" rtlCol="0" anchor="t" anchorCtr="0">
            <a:normAutofit/>
          </a:bodyPr>
          <a:lstStyle/>
          <a:p>
            <a:r>
              <a:rPr lang="it-IT" dirty="0"/>
              <a:t>Fare clic per modificare stile</a:t>
            </a:r>
            <a:endParaRPr lang="it-IT" dirty="0"/>
          </a:p>
        </p:txBody>
      </p:sp>
      <p:sp>
        <p:nvSpPr>
          <p:cNvPr id="3" name="Segnaposto testo 2"/>
          <p:cNvSpPr>
            <a:spLocks noGrp="1"/>
          </p:cNvSpPr>
          <p:nvPr>
            <p:ph type="body" idx="1"/>
          </p:nvPr>
        </p:nvSpPr>
        <p:spPr>
          <a:xfrm>
            <a:off x="457200" y="1600200"/>
            <a:ext cx="8143452" cy="4525963"/>
          </a:xfrm>
          <a:prstGeom prst="rect">
            <a:avLst/>
          </a:prstGeom>
        </p:spPr>
        <p:txBody>
          <a:bodyPr vert="horz" lIns="91440" tIns="45720" rIns="91440" bIns="45720" rtlCol="0">
            <a:normAutofit/>
          </a:bodyPr>
          <a:lstStyle/>
          <a:p>
            <a:pPr lvl="0"/>
            <a:r>
              <a:rPr lang="it-IT" dirty="0"/>
              <a:t>Fare clic per modificare gli stili del testo dello schema</a:t>
            </a:r>
            <a:endParaRPr lang="it-IT" dirty="0"/>
          </a:p>
          <a:p>
            <a:pPr lvl="1"/>
            <a:r>
              <a:rPr lang="it-IT" dirty="0"/>
              <a:t>Secondo livello</a:t>
            </a:r>
            <a:endParaRPr lang="it-IT" dirty="0"/>
          </a:p>
          <a:p>
            <a:pPr lvl="2"/>
            <a:r>
              <a:rPr lang="it-IT" dirty="0"/>
              <a:t>Terzo livello</a:t>
            </a:r>
            <a:endParaRPr lang="it-IT" dirty="0"/>
          </a:p>
          <a:p>
            <a:pPr lvl="3"/>
            <a:r>
              <a:rPr lang="it-IT" dirty="0"/>
              <a:t>Quarto livello</a:t>
            </a:r>
            <a:endParaRPr lang="it-IT" dirty="0"/>
          </a:p>
          <a:p>
            <a:pPr lvl="4"/>
            <a:r>
              <a:rPr lang="it-IT" dirty="0"/>
              <a:t>Quinto livello</a:t>
            </a:r>
            <a:endParaRPr lang="it-I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indent="0" algn="l" defTabSz="457200" rtl="0" eaLnBrk="1" latinLnBrk="0" hangingPunct="1">
        <a:spcBef>
          <a:spcPct val="0"/>
        </a:spcBef>
        <a:buNone/>
        <a:defRPr sz="2200" b="1" kern="1200">
          <a:solidFill>
            <a:schemeClr val="bg1"/>
          </a:solidFill>
          <a:latin typeface="Arial" panose="020B0604020202020204"/>
          <a:ea typeface="+mj-ea"/>
          <a:cs typeface="Arial" panose="020B0604020202020204"/>
        </a:defRPr>
      </a:lvl1pPr>
    </p:titleStyle>
    <p:bodyStyle>
      <a:lvl1pPr marL="0" indent="0" algn="l" defTabSz="457200" rtl="0" eaLnBrk="1" latinLnBrk="0" hangingPunct="1">
        <a:spcBef>
          <a:spcPct val="20000"/>
        </a:spcBef>
        <a:buFont typeface="Wingdings" panose="05000000000000000000" pitchFamily="2" charset="2"/>
        <a:buNone/>
        <a:defRPr sz="2200" kern="1200">
          <a:solidFill>
            <a:schemeClr val="tx1"/>
          </a:solidFill>
          <a:latin typeface="Arial" panose="020B0604020202020204"/>
          <a:ea typeface="+mn-ea"/>
          <a:cs typeface="Arial" panose="020B0604020202020204"/>
        </a:defRPr>
      </a:lvl1pPr>
      <a:lvl2pPr marL="742950" indent="-285750" algn="l" defTabSz="457200" rtl="0" eaLnBrk="1" latinLnBrk="0" hangingPunct="1">
        <a:spcBef>
          <a:spcPct val="20000"/>
        </a:spcBef>
        <a:buFont typeface="Arial" panose="020B0604020202020204"/>
        <a:buChar char="–"/>
        <a:defRPr sz="2200" kern="1200">
          <a:solidFill>
            <a:schemeClr val="tx1"/>
          </a:solidFill>
          <a:latin typeface="Arial" panose="020B0604020202020204"/>
          <a:ea typeface="+mn-ea"/>
          <a:cs typeface="Arial" panose="020B0604020202020204"/>
        </a:defRPr>
      </a:lvl2pPr>
      <a:lvl3pPr marL="1143000" indent="-228600" algn="l" defTabSz="457200" rtl="0" eaLnBrk="1" latinLnBrk="0" hangingPunct="1">
        <a:spcBef>
          <a:spcPct val="20000"/>
        </a:spcBef>
        <a:buFont typeface="Arial" panose="020B0604020202020204"/>
        <a:buChar char="•"/>
        <a:defRPr sz="2200" kern="1200">
          <a:solidFill>
            <a:schemeClr val="tx1"/>
          </a:solidFill>
          <a:latin typeface="Arial" panose="020B0604020202020204"/>
          <a:ea typeface="+mn-ea"/>
          <a:cs typeface="Arial" panose="020B0604020202020204"/>
        </a:defRPr>
      </a:lvl3pPr>
      <a:lvl4pPr marL="1600200" indent="-228600" algn="l" defTabSz="457200" rtl="0" eaLnBrk="1" latinLnBrk="0" hangingPunct="1">
        <a:spcBef>
          <a:spcPct val="20000"/>
        </a:spcBef>
        <a:buFont typeface="Arial" panose="020B0604020202020204"/>
        <a:buChar char="–"/>
        <a:defRPr sz="2200" kern="1200">
          <a:solidFill>
            <a:schemeClr val="tx1"/>
          </a:solidFill>
          <a:latin typeface="Arial" panose="020B0604020202020204"/>
          <a:ea typeface="+mn-ea"/>
          <a:cs typeface="Arial" panose="020B0604020202020204"/>
        </a:defRPr>
      </a:lvl4pPr>
      <a:lvl5pPr marL="2057400" indent="-228600" algn="l" defTabSz="457200" rtl="0" eaLnBrk="1" latinLnBrk="0" hangingPunct="1">
        <a:spcBef>
          <a:spcPct val="20000"/>
        </a:spcBef>
        <a:buFont typeface="Arial" panose="020B0604020202020204"/>
        <a:buChar char="»"/>
        <a:defRPr sz="2200" kern="1200">
          <a:solidFill>
            <a:schemeClr val="tx1"/>
          </a:solidFill>
          <a:latin typeface="Arial" panose="020B0604020202020204"/>
          <a:ea typeface="+mn-ea"/>
          <a:cs typeface="Arial" panose="020B06040202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idx="4294967295"/>
          </p:nvPr>
        </p:nvSpPr>
        <p:spPr>
          <a:xfrm>
            <a:off x="641534" y="4149725"/>
            <a:ext cx="7772400" cy="968375"/>
          </a:xfrm>
        </p:spPr>
        <p:txBody>
          <a:bodyPr>
            <a:noAutofit/>
          </a:bodyPr>
          <a:lstStyle/>
          <a:p>
            <a:pPr algn="ctr"/>
            <a:r>
              <a:rPr lang="it-IT" sz="2800" dirty="0"/>
              <a:t>Firma convenzione </a:t>
            </a:r>
            <a:br>
              <a:rPr lang="it-IT" sz="2800" dirty="0"/>
            </a:br>
            <a:r>
              <a:rPr lang="it-IT" sz="2800" dirty="0"/>
              <a:t>Politecnico di Milano e Veneranda Fabbrica del Duomo di Milano</a:t>
            </a:r>
            <a:endParaRPr lang="it-IT" sz="2800" dirty="0"/>
          </a:p>
        </p:txBody>
      </p:sp>
      <p:sp>
        <p:nvSpPr>
          <p:cNvPr id="11" name="Sottotitolo 10"/>
          <p:cNvSpPr>
            <a:spLocks noGrp="1"/>
          </p:cNvSpPr>
          <p:nvPr>
            <p:ph type="subTitle" idx="4294967295"/>
          </p:nvPr>
        </p:nvSpPr>
        <p:spPr>
          <a:xfrm>
            <a:off x="641534" y="5743574"/>
            <a:ext cx="7772400" cy="708025"/>
          </a:xfrm>
        </p:spPr>
        <p:txBody>
          <a:bodyPr>
            <a:normAutofit fontScale="92500" lnSpcReduction="10000"/>
          </a:bodyPr>
          <a:lstStyle/>
          <a:p>
            <a:pPr algn="ctr"/>
            <a:r>
              <a:rPr lang="it-IT" b="1" dirty="0">
                <a:solidFill>
                  <a:schemeClr val="bg1"/>
                </a:solidFill>
              </a:rPr>
              <a:t>Aula Magna – Rettorato</a:t>
            </a:r>
            <a:endParaRPr lang="it-IT" b="1" dirty="0">
              <a:solidFill>
                <a:schemeClr val="bg1"/>
              </a:solidFill>
            </a:endParaRPr>
          </a:p>
          <a:p>
            <a:pPr algn="ctr"/>
            <a:r>
              <a:rPr lang="it-IT" b="1" dirty="0">
                <a:solidFill>
                  <a:schemeClr val="bg1"/>
                </a:solidFill>
              </a:rPr>
              <a:t>Mercoledì 27 maggio 2015</a:t>
            </a:r>
            <a:endParaRPr lang="it-IT" b="1" dirty="0">
              <a:solidFill>
                <a:schemeClr val="bg1"/>
              </a:solidFill>
            </a:endParaRPr>
          </a:p>
          <a:p>
            <a:endParaRPr lang="it-IT" dirty="0"/>
          </a:p>
        </p:txBody>
      </p:sp>
      <p:pic>
        <p:nvPicPr>
          <p:cNvPr id="4" name="Immagin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3836" y="1663827"/>
            <a:ext cx="3084576" cy="1301496"/>
          </a:xfrm>
          <a:prstGeom prst="rect">
            <a:avLst/>
          </a:prstGeom>
        </p:spPr>
      </p:pic>
      <p:sp>
        <p:nvSpPr>
          <p:cNvPr id="7" name="Rettangolo 6"/>
          <p:cNvSpPr/>
          <p:nvPr/>
        </p:nvSpPr>
        <p:spPr>
          <a:xfrm>
            <a:off x="0" y="3832224"/>
            <a:ext cx="9144000" cy="3025776"/>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8" name="Gruppo 7"/>
          <p:cNvGrpSpPr/>
          <p:nvPr/>
        </p:nvGrpSpPr>
        <p:grpSpPr>
          <a:xfrm>
            <a:off x="48007" y="3816351"/>
            <a:ext cx="9036647" cy="180000"/>
            <a:chOff x="1218340" y="275867"/>
            <a:chExt cx="17715122" cy="567843"/>
          </a:xfrm>
        </p:grpSpPr>
        <p:cxnSp>
          <p:nvCxnSpPr>
            <p:cNvPr id="9" name="Connettore 1 8"/>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Connettore 1 9"/>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Connettore 1 11"/>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Connettore 1 12"/>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Connettore 1 13"/>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Connettore 1 14"/>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Connettore 1 15"/>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Connettore 1 16"/>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Connettore 1 17"/>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Connettore 1 18"/>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Connettore 1 19"/>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Connettore 1 20"/>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 name="Connettore 1 21"/>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 name="Connettore 1 22"/>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 name="Connettore 1 23"/>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Connettore 1 24"/>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Connettore 1 25"/>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Connettore 1 26"/>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Connettore 1 27"/>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Connettore 1 28"/>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Connettore 1 29"/>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Connettore 1 30"/>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Connettore 1 31"/>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Connettore 1 33"/>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Connettore 1 34"/>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Connettore 1 36"/>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 name="Connettore 1 37"/>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9" name="Connettore 1 38"/>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 name="Connettore 1 39"/>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Connettore 1 40"/>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 name="Connettore 1 42"/>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Connettore 1 43"/>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6" name="Connettore 1 45"/>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7" name="Connettore 1 46"/>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 name="Connettore 1 48"/>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0" name="Connettore 1 49"/>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2" name="Connettore 1 51"/>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3" name="Connettore 1 52"/>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5" name="Connettore 1 54"/>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6" name="Connettore 1 55"/>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8" name="Connettore 1 57"/>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9" name="Connettore 1 58"/>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0" name="Connettore 1 59"/>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 name="Connettore 1 60"/>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2" name="Connettore 1 61"/>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3" name="Connettore 1 62"/>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4" name="Connettore 1 63"/>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5" name="Connettore 1 64"/>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Connettore 1 65"/>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Connettore 1 66"/>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Connettore 1 67"/>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Connettore 1 68"/>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Connettore 1 69"/>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Connettore 1 70"/>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Connettore 1 71"/>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Connettore 1 72"/>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Connettore 1 73"/>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Connettore 1 74"/>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Connettore 1 75"/>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Connettore 1 76"/>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Connettore 1 77"/>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Connettore 1 78"/>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Connettore 1 79"/>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Connettore 1 80"/>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Connettore 1 81"/>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Connettore 1 82"/>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Connettore 1 83"/>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Connettore 1 84"/>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Connettore 1 85"/>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Connettore 1 86"/>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8" name="Connettore 1 87"/>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9" name="Connettore 1 88"/>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0" name="Connettore 1 89"/>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1" name="Connettore 1 90"/>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2" name="Connettore 1 91"/>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3" name="Connettore 1 92"/>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4" name="Connettore 1 93"/>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5" name="Connettore 1 94"/>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6" name="Connettore 1 95"/>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7" name="Connettore 1 96"/>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8" name="Connettore 1 97"/>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9" name="Connettore 1 98"/>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0" name="Connettore 1 99"/>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1" name="Connettore 1 100"/>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2" name="Connettore 1 101"/>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3" name="Connettore 1 102"/>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4" name="Connettore 1 103"/>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5" name="Connettore 1 104"/>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6" name="Connettore 1 105"/>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7" name="Connettore 1 106"/>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8" name="Connettore 1 107"/>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9" name="Connettore 1 108"/>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0" name="Connettore 1 109"/>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1" name="Connettore 1 110"/>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2" name="Connettore 1 111"/>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3" name="Connettore 1 112"/>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4" name="Connettore 1 113"/>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5" name="Connettore 1 114"/>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6" name="Connettore 1 115"/>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7" name="Connettore 1 116"/>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8" name="Connettore 1 117"/>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9" name="Connettore 1 118"/>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0" name="Connettore 1 119"/>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1" name="Connettore 1 120"/>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2" name="Connettore 1 121"/>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3" name="Connettore 1 122"/>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4" name="Connettore 1 123"/>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5" name="Connettore 1 124"/>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6" name="Connettore 1 125"/>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7" name="Connettore 1 126"/>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8" name="Connettore 1 127"/>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9" name="Connettore 1 128"/>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30" name="Titolo 1"/>
          <p:cNvSpPr txBox="1"/>
          <p:nvPr/>
        </p:nvSpPr>
        <p:spPr>
          <a:xfrm>
            <a:off x="649789" y="4149725"/>
            <a:ext cx="7772400" cy="968375"/>
          </a:xfrm>
          <a:prstGeom prst="rect">
            <a:avLst/>
          </a:prstGeom>
        </p:spPr>
        <p:txBody>
          <a:bodyPr>
            <a:normAutofit/>
          </a:bodyPr>
          <a:lstStyle>
            <a:lvl1pPr marL="0" indent="0" algn="l" defTabSz="457200" rtl="0" eaLnBrk="1" latinLnBrk="0" hangingPunct="1">
              <a:spcBef>
                <a:spcPct val="0"/>
              </a:spcBef>
              <a:buNone/>
              <a:defRPr sz="3600" b="1" kern="1200">
                <a:solidFill>
                  <a:schemeClr val="bg1"/>
                </a:solidFill>
                <a:latin typeface="Arial" panose="020B0604020202020204"/>
                <a:ea typeface="+mj-ea"/>
                <a:cs typeface="Arial" panose="020B0604020202020204"/>
              </a:defRPr>
            </a:lvl1pPr>
          </a:lstStyle>
          <a:p>
            <a:pPr algn="ctr"/>
            <a:r>
              <a:rPr lang="en-US" altLang="it-IT" sz="2800"/>
              <a:t>Homework #3 Joystick Controller</a:t>
            </a:r>
            <a:endParaRPr lang="en-US" altLang="it-IT" sz="2800"/>
          </a:p>
        </p:txBody>
      </p:sp>
      <p:sp>
        <p:nvSpPr>
          <p:cNvPr id="131" name="Sottotitolo 2"/>
          <p:cNvSpPr txBox="1"/>
          <p:nvPr/>
        </p:nvSpPr>
        <p:spPr>
          <a:xfrm>
            <a:off x="641534" y="5060951"/>
            <a:ext cx="7772400" cy="1333500"/>
          </a:xfrm>
          <a:prstGeom prst="rect">
            <a:avLst/>
          </a:prstGeom>
        </p:spPr>
        <p:txBody>
          <a:bodyPr/>
          <a:lstStyle>
            <a:lvl1pPr marL="0" indent="0" algn="l" defTabSz="457200" rtl="0" eaLnBrk="1" latinLnBrk="0" hangingPunct="1">
              <a:spcBef>
                <a:spcPct val="20000"/>
              </a:spcBef>
              <a:buFont typeface="Wingdings" panose="05000000000000000000" pitchFamily="2" charset="2"/>
              <a:buNone/>
              <a:defRPr sz="2200" kern="1200">
                <a:solidFill>
                  <a:schemeClr val="tx1">
                    <a:tint val="75000"/>
                  </a:schemeClr>
                </a:solidFill>
                <a:latin typeface="Arial" panose="020B0604020202020204"/>
                <a:ea typeface="+mn-ea"/>
                <a:cs typeface="Arial" panose="020B0604020202020204"/>
              </a:defRPr>
            </a:lvl1pPr>
            <a:lvl2pPr marL="457200" indent="0" algn="ctr" defTabSz="457200" rtl="0" eaLnBrk="1" latinLnBrk="0" hangingPunct="1">
              <a:spcBef>
                <a:spcPct val="20000"/>
              </a:spcBef>
              <a:buFont typeface="Arial" panose="020B0604020202020204"/>
              <a:buNone/>
              <a:defRPr sz="2200" kern="1200">
                <a:solidFill>
                  <a:schemeClr val="tx1">
                    <a:tint val="75000"/>
                  </a:schemeClr>
                </a:solidFill>
                <a:latin typeface="Arial" panose="020B0604020202020204"/>
                <a:ea typeface="+mn-ea"/>
                <a:cs typeface="Arial" panose="020B0604020202020204"/>
              </a:defRPr>
            </a:lvl2pPr>
            <a:lvl3pPr marL="914400" indent="0" algn="ctr" defTabSz="457200" rtl="0" eaLnBrk="1" latinLnBrk="0" hangingPunct="1">
              <a:spcBef>
                <a:spcPct val="20000"/>
              </a:spcBef>
              <a:buFont typeface="Arial" panose="020B0604020202020204"/>
              <a:buNone/>
              <a:defRPr sz="2200" kern="1200">
                <a:solidFill>
                  <a:schemeClr val="tx1">
                    <a:tint val="75000"/>
                  </a:schemeClr>
                </a:solidFill>
                <a:latin typeface="Arial" panose="020B0604020202020204"/>
                <a:ea typeface="+mn-ea"/>
                <a:cs typeface="Arial" panose="020B0604020202020204"/>
              </a:defRPr>
            </a:lvl3pPr>
            <a:lvl4pPr marL="1371600" indent="0" algn="ctr" defTabSz="457200" rtl="0" eaLnBrk="1" latinLnBrk="0" hangingPunct="1">
              <a:spcBef>
                <a:spcPct val="20000"/>
              </a:spcBef>
              <a:buFont typeface="Arial" panose="020B0604020202020204"/>
              <a:buNone/>
              <a:defRPr sz="2200" kern="1200">
                <a:solidFill>
                  <a:schemeClr val="tx1">
                    <a:tint val="75000"/>
                  </a:schemeClr>
                </a:solidFill>
                <a:latin typeface="Arial" panose="020B0604020202020204"/>
                <a:ea typeface="+mn-ea"/>
                <a:cs typeface="Arial" panose="020B0604020202020204"/>
              </a:defRPr>
            </a:lvl4pPr>
            <a:lvl5pPr marL="1828800" indent="0" algn="ctr" defTabSz="457200" rtl="0" eaLnBrk="1" latinLnBrk="0" hangingPunct="1">
              <a:spcBef>
                <a:spcPct val="20000"/>
              </a:spcBef>
              <a:buFont typeface="Arial" panose="020B0604020202020204"/>
              <a:buNone/>
              <a:defRPr sz="2200" kern="1200">
                <a:solidFill>
                  <a:schemeClr val="tx1">
                    <a:tint val="75000"/>
                  </a:schemeClr>
                </a:solidFill>
                <a:latin typeface="Arial" panose="020B0604020202020204"/>
                <a:ea typeface="+mn-ea"/>
                <a:cs typeface="Arial" panose="020B0604020202020204"/>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en-US" altLang="zh-CN" dirty="0">
                <a:solidFill>
                  <a:schemeClr val="bg1"/>
                </a:solidFill>
              </a:rPr>
              <a:t>Group 12: 0.5 Musicians</a:t>
            </a:r>
            <a:endParaRPr lang="en-US" altLang="zh-CN" dirty="0">
              <a:solidFill>
                <a:schemeClr val="bg1"/>
              </a:solidFill>
            </a:endParaRPr>
          </a:p>
          <a:p>
            <a:r>
              <a:rPr lang="it-IT" sz="1200" dirty="0">
                <a:solidFill>
                  <a:schemeClr val="bg1"/>
                </a:solidFill>
              </a:rPr>
              <a:t>Stepanov Maksim</a:t>
            </a:r>
            <a:endParaRPr lang="it-IT" sz="1200" dirty="0">
              <a:solidFill>
                <a:schemeClr val="bg1"/>
              </a:solidFill>
            </a:endParaRPr>
          </a:p>
          <a:p>
            <a:r>
              <a:rPr lang="it-IT" sz="1200" dirty="0" err="1">
                <a:solidFill>
                  <a:schemeClr val="bg1"/>
                </a:solidFill>
              </a:rPr>
              <a:t>Jian</a:t>
            </a:r>
            <a:r>
              <a:rPr lang="it-IT" sz="1200" dirty="0">
                <a:solidFill>
                  <a:schemeClr val="bg1"/>
                </a:solidFill>
              </a:rPr>
              <a:t> Zhou</a:t>
            </a:r>
            <a:endParaRPr lang="it-IT" sz="1200" dirty="0">
              <a:solidFill>
                <a:schemeClr val="bg1"/>
              </a:solidFill>
            </a:endParaRPr>
          </a:p>
          <a:p>
            <a:r>
              <a:rPr lang="en-US" sz="1200" dirty="0">
                <a:solidFill>
                  <a:schemeClr val="bg1"/>
                </a:solidFill>
              </a:rPr>
              <a:t>Baichen Li</a:t>
            </a:r>
            <a:endParaRPr lang="en-US" sz="1200" dirty="0">
              <a:solidFill>
                <a:schemeClr val="bg1"/>
              </a:solidFill>
            </a:endParaRPr>
          </a:p>
          <a:p>
            <a:r>
              <a:rPr lang="it-IT" sz="1200" dirty="0" err="1">
                <a:solidFill>
                  <a:schemeClr val="bg1"/>
                </a:solidFill>
              </a:rPr>
              <a:t>Yueqian</a:t>
            </a:r>
            <a:r>
              <a:rPr lang="it-IT" sz="1200" dirty="0">
                <a:solidFill>
                  <a:schemeClr val="bg1"/>
                </a:solidFill>
              </a:rPr>
              <a:t> </a:t>
            </a:r>
            <a:r>
              <a:rPr lang="it-IT" sz="1200" dirty="0" err="1">
                <a:solidFill>
                  <a:schemeClr val="bg1"/>
                </a:solidFill>
              </a:rPr>
              <a:t>Wu</a:t>
            </a:r>
            <a:endParaRPr lang="it-IT" sz="1200" dirty="0">
              <a:solidFill>
                <a:schemeClr val="bg1"/>
              </a:solidFill>
            </a:endParaRPr>
          </a:p>
          <a:p>
            <a:r>
              <a:rPr lang="it-IT" sz="1200" dirty="0" err="1">
                <a:solidFill>
                  <a:schemeClr val="bg1"/>
                </a:solidFill>
              </a:rPr>
              <a:t>Wenjia</a:t>
            </a:r>
            <a:r>
              <a:rPr lang="it-IT" sz="1200" dirty="0">
                <a:solidFill>
                  <a:schemeClr val="bg1"/>
                </a:solidFill>
              </a:rPr>
              <a:t> </a:t>
            </a:r>
            <a:r>
              <a:rPr lang="it-IT" sz="1200" dirty="0" err="1">
                <a:solidFill>
                  <a:schemeClr val="bg1"/>
                </a:solidFill>
              </a:rPr>
              <a:t>Luo</a:t>
            </a:r>
            <a:endParaRPr lang="it-IT" sz="1200" dirty="0">
              <a:solidFill>
                <a:schemeClr val="bg1"/>
              </a:solidFill>
            </a:endParaRPr>
          </a:p>
        </p:txBody>
      </p:sp>
      <p:sp>
        <p:nvSpPr>
          <p:cNvPr id="2" name="CasellaDiTesto 1"/>
          <p:cNvSpPr txBox="1"/>
          <p:nvPr/>
        </p:nvSpPr>
        <p:spPr>
          <a:xfrm>
            <a:off x="5021974" y="1918398"/>
            <a:ext cx="3720983" cy="923330"/>
          </a:xfrm>
          <a:prstGeom prst="rect">
            <a:avLst/>
          </a:prstGeom>
          <a:noFill/>
        </p:spPr>
        <p:txBody>
          <a:bodyPr wrap="square" rtlCol="0">
            <a:spAutoFit/>
          </a:bodyPr>
          <a:lstStyle/>
          <a:p>
            <a:r>
              <a:rPr lang="it-IT" sz="3600" dirty="0"/>
              <a:t>CMLS 2022/23</a:t>
            </a:r>
            <a:endParaRPr lang="it-IT" sz="3600" dirty="0"/>
          </a:p>
          <a:p>
            <a:endParaRPr lang="it-I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Further Improvements</a:t>
            </a:r>
            <a:endParaRPr lang="en-US" altLang="zh-CN"/>
          </a:p>
        </p:txBody>
      </p:sp>
      <p:sp>
        <p:nvSpPr>
          <p:cNvPr id="5" name="文本框 4"/>
          <p:cNvSpPr txBox="1"/>
          <p:nvPr/>
        </p:nvSpPr>
        <p:spPr>
          <a:xfrm>
            <a:off x="444500" y="1734820"/>
            <a:ext cx="8115935" cy="3344545"/>
          </a:xfrm>
          <a:prstGeom prst="rect">
            <a:avLst/>
          </a:prstGeom>
          <a:noFill/>
        </p:spPr>
        <p:txBody>
          <a:bodyPr wrap="square" rtlCol="0" anchor="t">
            <a:noAutofit/>
          </a:bodyPr>
          <a:p>
            <a:pPr marL="285750" indent="-285750">
              <a:buFont typeface="Arial" panose="020B0604020202020204" pitchFamily="34" charset="0"/>
              <a:buChar char="•"/>
            </a:pPr>
            <a:r>
              <a:rPr lang="zh-CN" altLang="en-US"/>
              <a:t>Incorporate more effectors, thereby expanding the selection of available effectors for users.</a:t>
            </a:r>
            <a:endParaRPr lang="zh-CN" altLang="en-US"/>
          </a:p>
          <a:p>
            <a:endParaRPr lang="zh-CN" altLang="en-US"/>
          </a:p>
          <a:p>
            <a:pPr marL="285750" indent="-285750">
              <a:buFont typeface="Arial" panose="020B0604020202020204" pitchFamily="34" charset="0"/>
              <a:buChar char="•"/>
            </a:pPr>
            <a:r>
              <a:rPr lang="zh-CN" altLang="en-US"/>
              <a:t>Implement a feature that enables users to custom-define their desired effectors.</a:t>
            </a:r>
            <a:endParaRPr lang="zh-CN" altLang="en-US"/>
          </a:p>
          <a:p>
            <a:endParaRPr lang="zh-CN" altLang="en-US"/>
          </a:p>
          <a:p>
            <a:pPr marL="285750" indent="-285750">
              <a:buFont typeface="Arial" panose="020B0604020202020204" pitchFamily="34" charset="0"/>
              <a:buChar char="•"/>
            </a:pPr>
            <a:r>
              <a:rPr lang="zh-CN" altLang="en-US"/>
              <a:t>Explore sound synthesis capabilities to enhance the potential for a broader range of sound variations.</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idx="4294967295"/>
          </p:nvPr>
        </p:nvSpPr>
        <p:spPr>
          <a:xfrm>
            <a:off x="641534" y="4149725"/>
            <a:ext cx="7772400" cy="968375"/>
          </a:xfrm>
        </p:spPr>
        <p:txBody>
          <a:bodyPr>
            <a:noAutofit/>
          </a:bodyPr>
          <a:lstStyle/>
          <a:p>
            <a:pPr algn="ctr"/>
            <a:r>
              <a:rPr lang="it-IT" sz="2800" dirty="0"/>
              <a:t>Firma convenzione </a:t>
            </a:r>
            <a:br>
              <a:rPr lang="it-IT" sz="2800" dirty="0"/>
            </a:br>
            <a:r>
              <a:rPr lang="it-IT" sz="2800" dirty="0"/>
              <a:t>Politecnico di Milano e Veneranda Fabbrica del Duomo di Milano</a:t>
            </a:r>
            <a:endParaRPr lang="it-IT" sz="2800" dirty="0"/>
          </a:p>
        </p:txBody>
      </p:sp>
      <p:sp>
        <p:nvSpPr>
          <p:cNvPr id="11" name="Sottotitolo 10"/>
          <p:cNvSpPr>
            <a:spLocks noGrp="1"/>
          </p:cNvSpPr>
          <p:nvPr>
            <p:ph type="subTitle" idx="4294967295"/>
          </p:nvPr>
        </p:nvSpPr>
        <p:spPr>
          <a:xfrm>
            <a:off x="641534" y="5743574"/>
            <a:ext cx="7772400" cy="708025"/>
          </a:xfrm>
        </p:spPr>
        <p:txBody>
          <a:bodyPr>
            <a:normAutofit fontScale="92500" lnSpcReduction="10000"/>
          </a:bodyPr>
          <a:lstStyle/>
          <a:p>
            <a:pPr algn="ctr"/>
            <a:r>
              <a:rPr lang="it-IT" b="1" dirty="0">
                <a:solidFill>
                  <a:schemeClr val="bg1"/>
                </a:solidFill>
              </a:rPr>
              <a:t>Aula Magna – Rettorato</a:t>
            </a:r>
            <a:endParaRPr lang="it-IT" b="1" dirty="0">
              <a:solidFill>
                <a:schemeClr val="bg1"/>
              </a:solidFill>
            </a:endParaRPr>
          </a:p>
          <a:p>
            <a:pPr algn="ctr"/>
            <a:r>
              <a:rPr lang="it-IT" b="1" dirty="0">
                <a:solidFill>
                  <a:schemeClr val="bg1"/>
                </a:solidFill>
              </a:rPr>
              <a:t>Mercoledì 27 maggio 2015</a:t>
            </a:r>
            <a:endParaRPr lang="it-IT" b="1" dirty="0">
              <a:solidFill>
                <a:schemeClr val="bg1"/>
              </a:solidFill>
            </a:endParaRPr>
          </a:p>
          <a:p>
            <a:endParaRPr lang="it-IT" dirty="0"/>
          </a:p>
        </p:txBody>
      </p:sp>
      <p:sp>
        <p:nvSpPr>
          <p:cNvPr id="7" name="Rettangolo 6"/>
          <p:cNvSpPr/>
          <p:nvPr/>
        </p:nvSpPr>
        <p:spPr>
          <a:xfrm>
            <a:off x="0" y="3832224"/>
            <a:ext cx="9144000" cy="3025776"/>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8" name="Gruppo 7"/>
          <p:cNvGrpSpPr/>
          <p:nvPr/>
        </p:nvGrpSpPr>
        <p:grpSpPr>
          <a:xfrm>
            <a:off x="48007" y="3816351"/>
            <a:ext cx="9036647" cy="180000"/>
            <a:chOff x="1218340" y="275867"/>
            <a:chExt cx="17715122" cy="567843"/>
          </a:xfrm>
        </p:grpSpPr>
        <p:cxnSp>
          <p:nvCxnSpPr>
            <p:cNvPr id="9" name="Connettore 1 8"/>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Connettore 1 9"/>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Connettore 1 11"/>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Connettore 1 12"/>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Connettore 1 13"/>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Connettore 1 14"/>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Connettore 1 15"/>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Connettore 1 16"/>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Connettore 1 17"/>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Connettore 1 18"/>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Connettore 1 19"/>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Connettore 1 20"/>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 name="Connettore 1 21"/>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 name="Connettore 1 22"/>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 name="Connettore 1 23"/>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Connettore 1 24"/>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Connettore 1 25"/>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Connettore 1 26"/>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Connettore 1 27"/>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Connettore 1 28"/>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Connettore 1 29"/>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Connettore 1 30"/>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Connettore 1 31"/>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Connettore 1 33"/>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Connettore 1 34"/>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Connettore 1 36"/>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 name="Connettore 1 37"/>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9" name="Connettore 1 38"/>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 name="Connettore 1 39"/>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Connettore 1 40"/>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 name="Connettore 1 42"/>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Connettore 1 43"/>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6" name="Connettore 1 45"/>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7" name="Connettore 1 46"/>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 name="Connettore 1 48"/>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0" name="Connettore 1 49"/>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2" name="Connettore 1 51"/>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3" name="Connettore 1 52"/>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5" name="Connettore 1 54"/>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6" name="Connettore 1 55"/>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8" name="Connettore 1 57"/>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9" name="Connettore 1 58"/>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0" name="Connettore 1 59"/>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 name="Connettore 1 60"/>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2" name="Connettore 1 61"/>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3" name="Connettore 1 62"/>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4" name="Connettore 1 63"/>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5" name="Connettore 1 64"/>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Connettore 1 65"/>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Connettore 1 66"/>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Connettore 1 67"/>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Connettore 1 68"/>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Connettore 1 69"/>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Connettore 1 70"/>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Connettore 1 71"/>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Connettore 1 72"/>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Connettore 1 73"/>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Connettore 1 74"/>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Connettore 1 75"/>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Connettore 1 76"/>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Connettore 1 77"/>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Connettore 1 78"/>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Connettore 1 79"/>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Connettore 1 80"/>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Connettore 1 81"/>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Connettore 1 82"/>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Connettore 1 83"/>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Connettore 1 84"/>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Connettore 1 85"/>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Connettore 1 86"/>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8" name="Connettore 1 87"/>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9" name="Connettore 1 88"/>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0" name="Connettore 1 89"/>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1" name="Connettore 1 90"/>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2" name="Connettore 1 91"/>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3" name="Connettore 1 92"/>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4" name="Connettore 1 93"/>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5" name="Connettore 1 94"/>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6" name="Connettore 1 95"/>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7" name="Connettore 1 96"/>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8" name="Connettore 1 97"/>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9" name="Connettore 1 98"/>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0" name="Connettore 1 99"/>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1" name="Connettore 1 100"/>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2" name="Connettore 1 101"/>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3" name="Connettore 1 102"/>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4" name="Connettore 1 103"/>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5" name="Connettore 1 104"/>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6" name="Connettore 1 105"/>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7" name="Connettore 1 106"/>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8" name="Connettore 1 107"/>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9" name="Connettore 1 108"/>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0" name="Connettore 1 109"/>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1" name="Connettore 1 110"/>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2" name="Connettore 1 111"/>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3" name="Connettore 1 112"/>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4" name="Connettore 1 113"/>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5" name="Connettore 1 114"/>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6" name="Connettore 1 115"/>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7" name="Connettore 1 116"/>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8" name="Connettore 1 117"/>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9" name="Connettore 1 118"/>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0" name="Connettore 1 119"/>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1" name="Connettore 1 120"/>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2" name="Connettore 1 121"/>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3" name="Connettore 1 122"/>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4" name="Connettore 1 123"/>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5" name="Connettore 1 124"/>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6" name="Connettore 1 125"/>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7" name="Connettore 1 126"/>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8" name="Connettore 1 127"/>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9" name="Connettore 1 128"/>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30" name="Titolo 1"/>
          <p:cNvSpPr txBox="1"/>
          <p:nvPr/>
        </p:nvSpPr>
        <p:spPr>
          <a:xfrm>
            <a:off x="641534" y="4149725"/>
            <a:ext cx="7772400" cy="968375"/>
          </a:xfrm>
          <a:prstGeom prst="rect">
            <a:avLst/>
          </a:prstGeom>
        </p:spPr>
        <p:txBody>
          <a:bodyPr>
            <a:normAutofit/>
          </a:bodyPr>
          <a:lstStyle>
            <a:lvl1pPr marL="0" indent="0" algn="l" defTabSz="457200" rtl="0" eaLnBrk="1" latinLnBrk="0" hangingPunct="1">
              <a:spcBef>
                <a:spcPct val="0"/>
              </a:spcBef>
              <a:buNone/>
              <a:defRPr sz="3600" b="1" kern="1200">
                <a:solidFill>
                  <a:schemeClr val="bg1"/>
                </a:solidFill>
                <a:latin typeface="Arial" panose="020B0604020202020204"/>
                <a:ea typeface="+mj-ea"/>
                <a:cs typeface="Arial" panose="020B0604020202020204"/>
              </a:defRPr>
            </a:lvl1pPr>
          </a:lstStyle>
          <a:p>
            <a:pPr algn="ctr"/>
            <a:r>
              <a:rPr lang="it-IT" sz="2800"/>
              <a:t>Analysis of ATLAS-06-Synthesizer</a:t>
            </a:r>
            <a:endParaRPr lang="it-IT" sz="2800"/>
          </a:p>
        </p:txBody>
      </p:sp>
      <p:sp>
        <p:nvSpPr>
          <p:cNvPr id="131" name="Sottotitolo 2"/>
          <p:cNvSpPr txBox="1"/>
          <p:nvPr/>
        </p:nvSpPr>
        <p:spPr>
          <a:xfrm>
            <a:off x="641534" y="5060951"/>
            <a:ext cx="7772400" cy="1333500"/>
          </a:xfrm>
          <a:prstGeom prst="rect">
            <a:avLst/>
          </a:prstGeom>
        </p:spPr>
        <p:txBody>
          <a:bodyPr/>
          <a:lstStyle>
            <a:lvl1pPr marL="0" indent="0" algn="l" defTabSz="457200" rtl="0" eaLnBrk="1" latinLnBrk="0" hangingPunct="1">
              <a:spcBef>
                <a:spcPct val="20000"/>
              </a:spcBef>
              <a:buFont typeface="Wingdings" panose="05000000000000000000" pitchFamily="2" charset="2"/>
              <a:buNone/>
              <a:defRPr sz="2200" kern="1200">
                <a:solidFill>
                  <a:schemeClr val="tx1">
                    <a:tint val="75000"/>
                  </a:schemeClr>
                </a:solidFill>
                <a:latin typeface="Arial" panose="020B0604020202020204"/>
                <a:ea typeface="+mn-ea"/>
                <a:cs typeface="Arial" panose="020B0604020202020204"/>
              </a:defRPr>
            </a:lvl1pPr>
            <a:lvl2pPr marL="457200" indent="0" algn="ctr" defTabSz="457200" rtl="0" eaLnBrk="1" latinLnBrk="0" hangingPunct="1">
              <a:spcBef>
                <a:spcPct val="20000"/>
              </a:spcBef>
              <a:buFont typeface="Arial" panose="020B0604020202020204"/>
              <a:buNone/>
              <a:defRPr sz="2200" kern="1200">
                <a:solidFill>
                  <a:schemeClr val="tx1">
                    <a:tint val="75000"/>
                  </a:schemeClr>
                </a:solidFill>
                <a:latin typeface="Arial" panose="020B0604020202020204"/>
                <a:ea typeface="+mn-ea"/>
                <a:cs typeface="Arial" panose="020B0604020202020204"/>
              </a:defRPr>
            </a:lvl2pPr>
            <a:lvl3pPr marL="914400" indent="0" algn="ctr" defTabSz="457200" rtl="0" eaLnBrk="1" latinLnBrk="0" hangingPunct="1">
              <a:spcBef>
                <a:spcPct val="20000"/>
              </a:spcBef>
              <a:buFont typeface="Arial" panose="020B0604020202020204"/>
              <a:buNone/>
              <a:defRPr sz="2200" kern="1200">
                <a:solidFill>
                  <a:schemeClr val="tx1">
                    <a:tint val="75000"/>
                  </a:schemeClr>
                </a:solidFill>
                <a:latin typeface="Arial" panose="020B0604020202020204"/>
                <a:ea typeface="+mn-ea"/>
                <a:cs typeface="Arial" panose="020B0604020202020204"/>
              </a:defRPr>
            </a:lvl3pPr>
            <a:lvl4pPr marL="1371600" indent="0" algn="ctr" defTabSz="457200" rtl="0" eaLnBrk="1" latinLnBrk="0" hangingPunct="1">
              <a:spcBef>
                <a:spcPct val="20000"/>
              </a:spcBef>
              <a:buFont typeface="Arial" panose="020B0604020202020204"/>
              <a:buNone/>
              <a:defRPr sz="2200" kern="1200">
                <a:solidFill>
                  <a:schemeClr val="tx1">
                    <a:tint val="75000"/>
                  </a:schemeClr>
                </a:solidFill>
                <a:latin typeface="Arial" panose="020B0604020202020204"/>
                <a:ea typeface="+mn-ea"/>
                <a:cs typeface="Arial" panose="020B0604020202020204"/>
              </a:defRPr>
            </a:lvl4pPr>
            <a:lvl5pPr marL="1828800" indent="0" algn="ctr" defTabSz="457200" rtl="0" eaLnBrk="1" latinLnBrk="0" hangingPunct="1">
              <a:spcBef>
                <a:spcPct val="20000"/>
              </a:spcBef>
              <a:buFont typeface="Arial" panose="020B0604020202020204"/>
              <a:buNone/>
              <a:defRPr sz="2200" kern="1200">
                <a:solidFill>
                  <a:schemeClr val="tx1">
                    <a:tint val="75000"/>
                  </a:schemeClr>
                </a:solidFill>
                <a:latin typeface="Arial" panose="020B0604020202020204"/>
                <a:ea typeface="+mn-ea"/>
                <a:cs typeface="Arial" panose="020B0604020202020204"/>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en-US" altLang="zh-CN" dirty="0">
                <a:solidFill>
                  <a:schemeClr val="bg1"/>
                </a:solidFill>
              </a:rPr>
              <a:t>Group 12: 0.5 Musicians</a:t>
            </a:r>
            <a:endParaRPr lang="en-US" altLang="zh-CN" dirty="0">
              <a:solidFill>
                <a:schemeClr val="bg1"/>
              </a:solidFill>
            </a:endParaRPr>
          </a:p>
          <a:p>
            <a:r>
              <a:rPr lang="it-IT" sz="1200" dirty="0">
                <a:solidFill>
                  <a:schemeClr val="bg1"/>
                </a:solidFill>
              </a:rPr>
              <a:t>Stepanov Maksim</a:t>
            </a:r>
            <a:endParaRPr lang="it-IT" sz="1200" dirty="0">
              <a:solidFill>
                <a:schemeClr val="bg1"/>
              </a:solidFill>
            </a:endParaRPr>
          </a:p>
          <a:p>
            <a:r>
              <a:rPr lang="it-IT" sz="1200" dirty="0" err="1">
                <a:solidFill>
                  <a:schemeClr val="bg1"/>
                </a:solidFill>
              </a:rPr>
              <a:t>Jian</a:t>
            </a:r>
            <a:r>
              <a:rPr lang="it-IT" sz="1200" dirty="0">
                <a:solidFill>
                  <a:schemeClr val="bg1"/>
                </a:solidFill>
              </a:rPr>
              <a:t> Zhou</a:t>
            </a:r>
            <a:endParaRPr lang="it-IT" sz="1200" dirty="0">
              <a:solidFill>
                <a:schemeClr val="bg1"/>
              </a:solidFill>
            </a:endParaRPr>
          </a:p>
          <a:p>
            <a:r>
              <a:rPr lang="en-US" sz="1200" dirty="0">
                <a:solidFill>
                  <a:schemeClr val="bg1"/>
                </a:solidFill>
              </a:rPr>
              <a:t>Baichen Li</a:t>
            </a:r>
            <a:endParaRPr lang="en-US" sz="1200" dirty="0">
              <a:solidFill>
                <a:schemeClr val="bg1"/>
              </a:solidFill>
            </a:endParaRPr>
          </a:p>
          <a:p>
            <a:r>
              <a:rPr lang="it-IT" sz="1200" dirty="0" err="1">
                <a:solidFill>
                  <a:schemeClr val="bg1"/>
                </a:solidFill>
              </a:rPr>
              <a:t>Yueqian</a:t>
            </a:r>
            <a:r>
              <a:rPr lang="it-IT" sz="1200" dirty="0">
                <a:solidFill>
                  <a:schemeClr val="bg1"/>
                </a:solidFill>
              </a:rPr>
              <a:t> </a:t>
            </a:r>
            <a:r>
              <a:rPr lang="it-IT" sz="1200" dirty="0" err="1">
                <a:solidFill>
                  <a:schemeClr val="bg1"/>
                </a:solidFill>
              </a:rPr>
              <a:t>Wu</a:t>
            </a:r>
            <a:endParaRPr lang="it-IT" sz="1200" dirty="0">
              <a:solidFill>
                <a:schemeClr val="bg1"/>
              </a:solidFill>
            </a:endParaRPr>
          </a:p>
          <a:p>
            <a:r>
              <a:rPr lang="it-IT" sz="1200" dirty="0" err="1">
                <a:solidFill>
                  <a:schemeClr val="bg1"/>
                </a:solidFill>
              </a:rPr>
              <a:t>Wenjia</a:t>
            </a:r>
            <a:r>
              <a:rPr lang="it-IT" sz="1200" dirty="0">
                <a:solidFill>
                  <a:schemeClr val="bg1"/>
                </a:solidFill>
              </a:rPr>
              <a:t> </a:t>
            </a:r>
            <a:r>
              <a:rPr lang="it-IT" sz="1200" dirty="0" err="1">
                <a:solidFill>
                  <a:schemeClr val="bg1"/>
                </a:solidFill>
              </a:rPr>
              <a:t>Luo</a:t>
            </a:r>
            <a:endParaRPr lang="it-IT" sz="1200" dirty="0">
              <a:solidFill>
                <a:schemeClr val="bg1"/>
              </a:solidFill>
            </a:endParaRPr>
          </a:p>
        </p:txBody>
      </p:sp>
      <p:sp>
        <p:nvSpPr>
          <p:cNvPr id="2" name="CasellaDiTesto 1"/>
          <p:cNvSpPr txBox="1"/>
          <p:nvPr/>
        </p:nvSpPr>
        <p:spPr>
          <a:xfrm>
            <a:off x="274955" y="1677670"/>
            <a:ext cx="8505825" cy="1517015"/>
          </a:xfrm>
          <a:prstGeom prst="rect">
            <a:avLst/>
          </a:prstGeom>
          <a:noFill/>
        </p:spPr>
        <p:txBody>
          <a:bodyPr wrap="square" rtlCol="0">
            <a:noAutofit/>
          </a:bodyPr>
          <a:lstStyle/>
          <a:p>
            <a:pPr algn="ctr"/>
            <a:r>
              <a:rPr lang="it-IT" sz="4400" dirty="0"/>
              <a:t>Thank you for your attention</a:t>
            </a:r>
            <a:r>
              <a:rPr lang="zh-CN" altLang="it-IT" sz="4400" dirty="0"/>
              <a:t>！</a:t>
            </a:r>
            <a:endParaRPr lang="zh-CN" altLang="it-IT"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a:t>Introduction</a:t>
            </a:r>
            <a:r>
              <a:rPr lang="en-US" altLang="it-IT" sz="2800" dirty="0"/>
              <a:t> </a:t>
            </a:r>
            <a:endParaRPr lang="en-US" altLang="it-IT" sz="2800" dirty="0"/>
          </a:p>
        </p:txBody>
      </p:sp>
      <p:sp>
        <p:nvSpPr>
          <p:cNvPr id="3" name="Segnaposto contenuto 2"/>
          <p:cNvSpPr>
            <a:spLocks noGrp="1"/>
          </p:cNvSpPr>
          <p:nvPr>
            <p:ph idx="1"/>
          </p:nvPr>
        </p:nvSpPr>
        <p:spPr>
          <a:xfrm>
            <a:off x="288290" y="1617980"/>
            <a:ext cx="8624570" cy="1866265"/>
          </a:xfrm>
        </p:spPr>
        <p:txBody>
          <a:bodyPr>
            <a:normAutofit fontScale="90000" lnSpcReduction="20000"/>
          </a:bodyPr>
          <a:lstStyle/>
          <a:p>
            <a:pPr indent="457200"/>
            <a:r>
              <a:rPr lang="en-US" sz="1800" dirty="0"/>
              <a:t>The aim of this project was to design and implement an easy-to-operate multi-effect controller. </a:t>
            </a:r>
            <a:endParaRPr lang="en-US" sz="1800" dirty="0"/>
          </a:p>
          <a:p>
            <a:pPr marL="285750" indent="-285750">
              <a:buFont typeface="Arial" panose="020B0604020202020204" pitchFamily="34" charset="0"/>
              <a:buChar char="•"/>
            </a:pPr>
            <a:r>
              <a:rPr lang="en-US" sz="1800" dirty="0"/>
              <a:t>Controlling the Joystick to generate diffenrent effects</a:t>
            </a:r>
            <a:endParaRPr lang="en-US" sz="1800" dirty="0"/>
          </a:p>
          <a:p>
            <a:pPr lvl="1">
              <a:buFont typeface="Wingdings" panose="05000000000000000000" charset="0"/>
              <a:buChar char="Ø"/>
            </a:pPr>
            <a:r>
              <a:rPr lang="en-US" sz="1800" dirty="0"/>
              <a:t>Instruments</a:t>
            </a:r>
            <a:endParaRPr lang="en-US" sz="1800" dirty="0"/>
          </a:p>
          <a:p>
            <a:pPr lvl="1">
              <a:buFont typeface="Wingdings" panose="05000000000000000000" charset="0"/>
              <a:buChar char="Ø"/>
            </a:pPr>
            <a:r>
              <a:rPr lang="en-US" sz="1800" dirty="0"/>
              <a:t>Recordings</a:t>
            </a:r>
            <a:endParaRPr lang="en-US" sz="1800" dirty="0"/>
          </a:p>
          <a:p>
            <a:pPr lvl="1">
              <a:buFont typeface="Wingdings" panose="05000000000000000000" charset="0"/>
              <a:buChar char="Ø"/>
            </a:pPr>
            <a:r>
              <a:rPr lang="en-US" sz="1800" dirty="0"/>
              <a:t>White noise</a:t>
            </a:r>
            <a:endParaRPr lang="en-US" sz="1800" dirty="0"/>
          </a:p>
          <a:p>
            <a:pPr marL="285750" indent="-285750">
              <a:buFont typeface="Arial" panose="020B0604020202020204" pitchFamily="34" charset="0"/>
              <a:buChar char="•"/>
            </a:pPr>
            <a:r>
              <a:rPr lang="en-US" sz="1800" dirty="0"/>
              <a:t>A graphical interface that reflects the sound effects visually</a:t>
            </a:r>
            <a:endParaRPr lang="en-US" sz="1800" dirty="0"/>
          </a:p>
        </p:txBody>
      </p:sp>
      <p:sp>
        <p:nvSpPr>
          <p:cNvPr id="4" name="文本框 3"/>
          <p:cNvSpPr txBox="1"/>
          <p:nvPr/>
        </p:nvSpPr>
        <p:spPr>
          <a:xfrm>
            <a:off x="2496185" y="368935"/>
            <a:ext cx="3048000" cy="368300"/>
          </a:xfrm>
          <a:prstGeom prst="rect">
            <a:avLst/>
          </a:prstGeom>
          <a:noFill/>
        </p:spPr>
        <p:txBody>
          <a:bodyPr wrap="square" rtlCol="0">
            <a:spAutoFit/>
          </a:bodyPr>
          <a:p>
            <a:endParaRPr lang="zh-CN" altLang="en-US"/>
          </a:p>
        </p:txBody>
      </p:sp>
      <p:sp>
        <p:nvSpPr>
          <p:cNvPr id="5" name="文本框 4"/>
          <p:cNvSpPr txBox="1"/>
          <p:nvPr/>
        </p:nvSpPr>
        <p:spPr>
          <a:xfrm>
            <a:off x="399415" y="3669030"/>
            <a:ext cx="3048000" cy="368300"/>
          </a:xfrm>
          <a:prstGeom prst="rect">
            <a:avLst/>
          </a:prstGeom>
          <a:noFill/>
        </p:spPr>
        <p:txBody>
          <a:bodyPr wrap="square" rtlCol="0">
            <a:spAutoFit/>
          </a:bodyPr>
          <a:p>
            <a:r>
              <a:rPr lang="en-US" altLang="zh-CN" b="1"/>
              <a:t>Possible uses:</a:t>
            </a:r>
            <a:endParaRPr lang="en-US" altLang="zh-CN" b="1"/>
          </a:p>
        </p:txBody>
      </p:sp>
      <p:sp>
        <p:nvSpPr>
          <p:cNvPr id="6" name="文本框 5"/>
          <p:cNvSpPr txBox="1"/>
          <p:nvPr/>
        </p:nvSpPr>
        <p:spPr>
          <a:xfrm>
            <a:off x="399415" y="4122420"/>
            <a:ext cx="4998085" cy="922020"/>
          </a:xfrm>
          <a:prstGeom prst="rect">
            <a:avLst/>
          </a:prstGeom>
          <a:noFill/>
        </p:spPr>
        <p:txBody>
          <a:bodyPr wrap="square" rtlCol="0">
            <a:spAutoFit/>
          </a:bodyPr>
          <a:p>
            <a:pPr marL="285750" indent="-285750">
              <a:buFont typeface="Arial" panose="020B0604020202020204" pitchFamily="34" charset="0"/>
              <a:buChar char="•"/>
            </a:pPr>
            <a:r>
              <a:rPr lang="zh-CN" altLang="en-US"/>
              <a:t>Simplifying the equipment for live performances</a:t>
            </a:r>
            <a:endParaRPr lang="zh-CN" altLang="en-US"/>
          </a:p>
          <a:p>
            <a:pPr marL="285750" indent="-285750">
              <a:buFont typeface="Arial" panose="020B0604020202020204" pitchFamily="34" charset="0"/>
              <a:buChar char="•"/>
            </a:pPr>
            <a:r>
              <a:rPr lang="zh-CN" altLang="en-US"/>
              <a:t>Integration with audio playback devices</a:t>
            </a:r>
            <a:endParaRPr lang="zh-CN" altLang="en-US"/>
          </a:p>
          <a:p>
            <a:pPr marL="285750" indent="-285750">
              <a:buFont typeface="Arial" panose="020B0604020202020204" pitchFamily="34" charset="0"/>
              <a:buChar char="•"/>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Overall Structure</a:t>
            </a:r>
            <a:endParaRPr lang="en-US" altLang="zh-CN"/>
          </a:p>
        </p:txBody>
      </p:sp>
      <p:pic>
        <p:nvPicPr>
          <p:cNvPr id="100" name="图片 99"/>
          <p:cNvPicPr/>
          <p:nvPr>
            <p:custDataLst>
              <p:tags r:id="rId1"/>
            </p:custDataLst>
          </p:nvPr>
        </p:nvPicPr>
        <p:blipFill>
          <a:blip r:embed="rId2"/>
          <a:stretch>
            <a:fillRect/>
          </a:stretch>
        </p:blipFill>
        <p:spPr>
          <a:xfrm>
            <a:off x="288290" y="-421005"/>
            <a:ext cx="8953500" cy="5429250"/>
          </a:xfrm>
          <a:prstGeom prst="rect">
            <a:avLst/>
          </a:prstGeom>
          <a:noFill/>
          <a:ln w="9525">
            <a:noFill/>
          </a:ln>
        </p:spPr>
      </p:pic>
      <p:sp>
        <p:nvSpPr>
          <p:cNvPr id="6" name="文本框 5"/>
          <p:cNvSpPr txBox="1"/>
          <p:nvPr/>
        </p:nvSpPr>
        <p:spPr>
          <a:xfrm>
            <a:off x="504190" y="3171190"/>
            <a:ext cx="8030845" cy="2528570"/>
          </a:xfrm>
          <a:prstGeom prst="rect">
            <a:avLst/>
          </a:prstGeom>
          <a:noFill/>
        </p:spPr>
        <p:txBody>
          <a:bodyPr wrap="square" rtlCol="0">
            <a:noAutofit/>
          </a:bodyPr>
          <a:p>
            <a:pPr marL="285750" indent="-285750">
              <a:buFont typeface="Arial" panose="020B0604020202020204" pitchFamily="34" charset="0"/>
              <a:buChar char="•"/>
            </a:pPr>
            <a:r>
              <a:rPr lang="en-US"/>
              <a:t>T</a:t>
            </a:r>
            <a:r>
              <a:rPr lang="zh-CN" altLang="en-US"/>
              <a:t>he values(x axis, y axis and z) read from </a:t>
            </a:r>
            <a:r>
              <a:rPr lang="zh-CN" altLang="en-US" b="1"/>
              <a:t>Arduino</a:t>
            </a:r>
            <a:r>
              <a:rPr lang="zh-CN" altLang="en-US"/>
              <a:t> </a:t>
            </a:r>
            <a:r>
              <a:rPr lang="en-US" altLang="zh-CN"/>
              <a:t>are sent </a:t>
            </a:r>
            <a:r>
              <a:rPr lang="zh-CN" altLang="en-US"/>
              <a:t>to the </a:t>
            </a:r>
            <a:r>
              <a:rPr lang="zh-CN" altLang="en-US" b="1"/>
              <a:t>SuperCollider</a:t>
            </a:r>
            <a:r>
              <a:rPr lang="zh-CN" altLang="en-US"/>
              <a:t> by </a:t>
            </a:r>
            <a:r>
              <a:rPr lang="zh-CN" altLang="en-US" b="1"/>
              <a:t>serial port</a:t>
            </a:r>
            <a:r>
              <a:rPr lang="zh-CN" altLang="en-US"/>
              <a:t>.</a:t>
            </a:r>
            <a:endParaRPr lang="zh-CN" altLang="en-US"/>
          </a:p>
          <a:p>
            <a:endParaRPr lang="zh-CN" altLang="en-US"/>
          </a:p>
          <a:p>
            <a:pPr marL="285750" indent="-285750">
              <a:buFont typeface="Arial" panose="020B0604020202020204" pitchFamily="34" charset="0"/>
              <a:buChar char="•"/>
            </a:pPr>
            <a:r>
              <a:rPr lang="zh-CN" altLang="en-US"/>
              <a:t> In </a:t>
            </a:r>
            <a:r>
              <a:rPr lang="zh-CN" altLang="en-US" b="1"/>
              <a:t>Supercollider</a:t>
            </a:r>
            <a:r>
              <a:rPr lang="zh-CN" altLang="en-US"/>
              <a:t>, different equations for using x and y axis were set in the algorithm of three different effect. And then retrieve the three values in the array sent from serial port and set them as arguments in the three effect. </a:t>
            </a:r>
            <a:endParaRPr lang="zh-CN" altLang="en-US"/>
          </a:p>
          <a:p>
            <a:endParaRPr lang="zh-CN" altLang="en-US"/>
          </a:p>
          <a:p>
            <a:pPr marL="285750" indent="-285750">
              <a:buFont typeface="Arial" panose="020B0604020202020204" pitchFamily="34" charset="0"/>
              <a:buChar char="•"/>
            </a:pPr>
            <a:r>
              <a:rPr lang="zh-CN" altLang="en-US"/>
              <a:t>Finally, the 3 values from </a:t>
            </a:r>
            <a:r>
              <a:rPr lang="zh-CN" altLang="en-US" b="1"/>
              <a:t>SuperCollider</a:t>
            </a:r>
            <a:r>
              <a:rPr lang="zh-CN" altLang="en-US"/>
              <a:t> and the values of buttons on GUI are transferred mutually by the </a:t>
            </a:r>
            <a:r>
              <a:rPr lang="zh-CN" altLang="en-US" b="1"/>
              <a:t>OSC protocols</a:t>
            </a:r>
            <a:r>
              <a:rPr lang="zh-CN" altLang="en-US"/>
              <a:t>.   </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Transmission - Serial communication (Arduino-SuperCollider)</a:t>
            </a:r>
            <a:endParaRPr lang="en-US" altLang="zh-CN"/>
          </a:p>
        </p:txBody>
      </p:sp>
      <p:sp>
        <p:nvSpPr>
          <p:cNvPr id="4" name="文本框 3"/>
          <p:cNvSpPr txBox="1"/>
          <p:nvPr/>
        </p:nvSpPr>
        <p:spPr>
          <a:xfrm>
            <a:off x="288290" y="1847850"/>
            <a:ext cx="8896985" cy="922020"/>
          </a:xfrm>
          <a:prstGeom prst="rect">
            <a:avLst/>
          </a:prstGeom>
          <a:noFill/>
        </p:spPr>
        <p:txBody>
          <a:bodyPr wrap="square" rtlCol="0">
            <a:spAutoFit/>
          </a:bodyPr>
          <a:p>
            <a:pPr algn="l"/>
            <a:r>
              <a:rPr lang="en-US" altLang="zh-CN"/>
              <a:t>Arduino:</a:t>
            </a:r>
            <a:endParaRPr lang="en-US" altLang="zh-CN"/>
          </a:p>
          <a:p>
            <a:pPr algn="l"/>
            <a:r>
              <a:rPr lang="en-US" altLang="zh-CN"/>
              <a:t> - Serial.begin(9600) initializes serial communication with a baud rate of 9600.</a:t>
            </a:r>
            <a:endParaRPr lang="en-US" altLang="zh-CN"/>
          </a:p>
          <a:p>
            <a:pPr algn="l"/>
            <a:r>
              <a:rPr lang="en-US" altLang="zh-CN"/>
              <a:t> - Use ‘Serial.print’ to read the x, y and z values through the serial communication.</a:t>
            </a:r>
            <a:endParaRPr lang="en-US" altLang="zh-CN"/>
          </a:p>
        </p:txBody>
      </p:sp>
      <p:sp>
        <p:nvSpPr>
          <p:cNvPr id="3" name="文本框 2"/>
          <p:cNvSpPr txBox="1"/>
          <p:nvPr/>
        </p:nvSpPr>
        <p:spPr>
          <a:xfrm>
            <a:off x="123190" y="4120515"/>
            <a:ext cx="8896985" cy="1753235"/>
          </a:xfrm>
          <a:prstGeom prst="rect">
            <a:avLst/>
          </a:prstGeom>
          <a:noFill/>
        </p:spPr>
        <p:txBody>
          <a:bodyPr wrap="square" rtlCol="0">
            <a:spAutoFit/>
          </a:bodyPr>
          <a:p>
            <a:pPr algn="l"/>
            <a:r>
              <a:rPr lang="en-US" altLang="zh-CN"/>
              <a:t>SuperCollider:</a:t>
            </a:r>
            <a:endParaRPr lang="en-US" altLang="zh-CN"/>
          </a:p>
          <a:p>
            <a:pPr algn="l"/>
            <a:r>
              <a:rPr lang="en-US" altLang="zh-CN"/>
              <a:t> - Use ‘p = SerialPort.new("COM3",9600)’ to open a port so that SuperCollider can read the message sent from Arduino via serial port.</a:t>
            </a:r>
            <a:endParaRPr lang="en-US" altLang="zh-CN"/>
          </a:p>
          <a:p>
            <a:pPr algn="l"/>
            <a:r>
              <a:rPr lang="en-US" altLang="zh-CN"/>
              <a:t> - The message received from the serial port is a string. E.g. “516,518,1”.</a:t>
            </a:r>
            <a:endParaRPr lang="en-US" altLang="zh-CN"/>
          </a:p>
          <a:p>
            <a:pPr algn="l"/>
            <a:r>
              <a:rPr lang="en-US" altLang="zh-CN"/>
              <a:t> - Use ‘arr=str.split(Char.comma).asInteger’ to convert the string into an integer array.</a:t>
            </a:r>
            <a:endParaRPr lang="en-US" altLang="zh-CN"/>
          </a:p>
          <a:p>
            <a:pPr algn="l"/>
            <a:r>
              <a:rPr lang="en-US" altLang="zh-CN"/>
              <a:t> - Use ‘arr.at()’ to retrieve the first, second and third values to the x axis, y axis and z.</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Transmission - OSC Protocol (SuperCollider – Proccessing)</a:t>
            </a:r>
            <a:endParaRPr lang="en-US" altLang="zh-CN">
              <a:sym typeface="+mn-ea"/>
            </a:endParaRPr>
          </a:p>
        </p:txBody>
      </p:sp>
      <p:sp>
        <p:nvSpPr>
          <p:cNvPr id="3" name="文本框 2"/>
          <p:cNvSpPr txBox="1"/>
          <p:nvPr/>
        </p:nvSpPr>
        <p:spPr>
          <a:xfrm>
            <a:off x="288290" y="1648460"/>
            <a:ext cx="7221220" cy="922020"/>
          </a:xfrm>
          <a:prstGeom prst="rect">
            <a:avLst/>
          </a:prstGeom>
          <a:noFill/>
        </p:spPr>
        <p:txBody>
          <a:bodyPr wrap="square" rtlCol="0">
            <a:spAutoFit/>
          </a:bodyPr>
          <a:p>
            <a:pPr algn="l"/>
            <a:r>
              <a:rPr lang="zh-CN" altLang="en-US"/>
              <a:t>SuperCollider:</a:t>
            </a:r>
            <a:endParaRPr lang="zh-CN" altLang="en-US"/>
          </a:p>
          <a:p>
            <a:pPr algn="l"/>
            <a:r>
              <a:rPr lang="en-US" altLang="zh-CN"/>
              <a:t> - </a:t>
            </a:r>
            <a:r>
              <a:rPr lang="zh-CN" altLang="en-US"/>
              <a:t>var recAddr=NetAddr("127.0.0.1",57120);   //receiver</a:t>
            </a:r>
            <a:endParaRPr lang="zh-CN" altLang="en-US"/>
          </a:p>
          <a:p>
            <a:pPr algn="l"/>
            <a:r>
              <a:rPr lang="en-US" altLang="zh-CN"/>
              <a:t> - </a:t>
            </a:r>
            <a:r>
              <a:rPr lang="zh-CN" altLang="en-US"/>
              <a:t>var sendAddr=NetAddr("127.0.0.1",12000);  //sender</a:t>
            </a:r>
            <a:endParaRPr lang="zh-CN" altLang="en-US"/>
          </a:p>
        </p:txBody>
      </p:sp>
      <p:sp>
        <p:nvSpPr>
          <p:cNvPr id="4" name="文本框 3"/>
          <p:cNvSpPr txBox="1"/>
          <p:nvPr/>
        </p:nvSpPr>
        <p:spPr>
          <a:xfrm>
            <a:off x="288290" y="2894330"/>
            <a:ext cx="7731760" cy="922020"/>
          </a:xfrm>
          <a:prstGeom prst="rect">
            <a:avLst/>
          </a:prstGeom>
          <a:noFill/>
        </p:spPr>
        <p:txBody>
          <a:bodyPr wrap="none" rtlCol="0">
            <a:spAutoFit/>
          </a:bodyPr>
          <a:p>
            <a:pPr algn="l"/>
            <a:r>
              <a:rPr lang="zh-CN" altLang="en-US"/>
              <a:t>Processing:</a:t>
            </a:r>
            <a:endParaRPr lang="zh-CN" altLang="en-US"/>
          </a:p>
          <a:p>
            <a:pPr algn="l"/>
            <a:r>
              <a:rPr lang="en-US" altLang="zh-CN"/>
              <a:t> - </a:t>
            </a:r>
            <a:r>
              <a:rPr lang="zh-CN" altLang="en-US"/>
              <a:t>sender = new NetAddress("127.0.0.1",57120);  //send to SC recAddress</a:t>
            </a:r>
            <a:endParaRPr lang="zh-CN" altLang="en-US"/>
          </a:p>
          <a:p>
            <a:pPr algn="l"/>
            <a:r>
              <a:rPr lang="en-US" altLang="zh-CN"/>
              <a:t> - </a:t>
            </a:r>
            <a:r>
              <a:rPr lang="zh-CN" altLang="en-US"/>
              <a:t>oscP5 = new OscP5(this,12000);  //rec</a:t>
            </a:r>
            <a:endParaRPr lang="zh-CN" altLang="en-US"/>
          </a:p>
        </p:txBody>
      </p:sp>
      <p:sp>
        <p:nvSpPr>
          <p:cNvPr id="5" name="文本框 4"/>
          <p:cNvSpPr txBox="1"/>
          <p:nvPr/>
        </p:nvSpPr>
        <p:spPr>
          <a:xfrm>
            <a:off x="288290" y="4288790"/>
            <a:ext cx="8581390" cy="1198880"/>
          </a:xfrm>
          <a:prstGeom prst="rect">
            <a:avLst/>
          </a:prstGeom>
          <a:noFill/>
        </p:spPr>
        <p:txBody>
          <a:bodyPr wrap="square" rtlCol="0">
            <a:spAutoFit/>
          </a:bodyPr>
          <a:p>
            <a:pPr algn="l"/>
            <a:r>
              <a:rPr lang="zh-CN" altLang="en-US"/>
              <a:t>In these two parts, loopback IP "127.0.0.1" is set to send messages.</a:t>
            </a:r>
            <a:endParaRPr lang="zh-CN" altLang="en-US"/>
          </a:p>
          <a:p>
            <a:pPr algn="l"/>
            <a:r>
              <a:rPr lang="en-US" altLang="zh-CN"/>
              <a:t> </a:t>
            </a:r>
            <a:endParaRPr lang="en-US" altLang="zh-CN"/>
          </a:p>
          <a:p>
            <a:pPr algn="l"/>
            <a:r>
              <a:rPr lang="zh-CN" altLang="en-US"/>
              <a:t>Port 12000 is for transferring the data from SuperCollider to Processing, and </a:t>
            </a:r>
            <a:r>
              <a:rPr lang="en-US" altLang="zh-CN"/>
              <a:t> - </a:t>
            </a:r>
            <a:r>
              <a:rPr lang="zh-CN" altLang="en-US"/>
              <a:t>port 57120 is for transferring backwards.2.2 Arduino and Joystick</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Arduino - </a:t>
            </a:r>
            <a:r>
              <a:rPr lang="en-US" altLang="zh-CN"/>
              <a:t>Joystick</a:t>
            </a:r>
            <a:endParaRPr lang="en-US" altLang="zh-CN"/>
          </a:p>
        </p:txBody>
      </p:sp>
      <p:pic>
        <p:nvPicPr>
          <p:cNvPr id="3" name="图片 2"/>
          <p:cNvPicPr>
            <a:picLocks noChangeAspect="1"/>
          </p:cNvPicPr>
          <p:nvPr/>
        </p:nvPicPr>
        <p:blipFill>
          <a:blip r:embed="rId1"/>
          <a:stretch>
            <a:fillRect/>
          </a:stretch>
        </p:blipFill>
        <p:spPr>
          <a:xfrm>
            <a:off x="3001010" y="1747520"/>
            <a:ext cx="3141345" cy="2154555"/>
          </a:xfrm>
          <a:prstGeom prst="rect">
            <a:avLst/>
          </a:prstGeom>
        </p:spPr>
      </p:pic>
      <p:sp>
        <p:nvSpPr>
          <p:cNvPr id="4" name="文本框 3"/>
          <p:cNvSpPr txBox="1"/>
          <p:nvPr/>
        </p:nvSpPr>
        <p:spPr>
          <a:xfrm>
            <a:off x="471805" y="4166870"/>
            <a:ext cx="7948930" cy="1753235"/>
          </a:xfrm>
          <a:prstGeom prst="rect">
            <a:avLst/>
          </a:prstGeom>
          <a:noFill/>
        </p:spPr>
        <p:txBody>
          <a:bodyPr wrap="square" rtlCol="0">
            <a:spAutoFit/>
          </a:bodyPr>
          <a:p>
            <a:pPr algn="l"/>
            <a:r>
              <a:rPr lang="zh-CN" altLang="en-US"/>
              <a:t>A standard joystick module that allows the user to alternate 3-dimension values.</a:t>
            </a:r>
            <a:endParaRPr lang="zh-CN" altLang="en-US"/>
          </a:p>
          <a:p>
            <a:pPr algn="l"/>
            <a:r>
              <a:rPr lang="zh-CN" altLang="en-US"/>
              <a:t>In</a:t>
            </a:r>
            <a:r>
              <a:rPr lang="en-US" altLang="zh-CN"/>
              <a:t> </a:t>
            </a:r>
            <a:r>
              <a:rPr lang="zh-CN" altLang="en-US"/>
              <a:t>the Joystick, </a:t>
            </a:r>
            <a:endParaRPr lang="zh-CN" altLang="en-US"/>
          </a:p>
          <a:p>
            <a:pPr algn="l"/>
            <a:r>
              <a:rPr lang="zh-CN" altLang="en-US"/>
              <a:t> </a:t>
            </a:r>
            <a:r>
              <a:rPr lang="en-US" altLang="zh-CN"/>
              <a:t>- </a:t>
            </a:r>
            <a:r>
              <a:rPr lang="zh-CN" altLang="en-US"/>
              <a:t>S pin of X and Y axes are the output of data for two axes</a:t>
            </a:r>
            <a:endParaRPr lang="zh-CN" altLang="en-US"/>
          </a:p>
          <a:p>
            <a:pPr algn="l"/>
            <a:r>
              <a:rPr lang="zh-CN" altLang="en-US"/>
              <a:t>separately,and connect to analog input A0 and A1.</a:t>
            </a:r>
            <a:endParaRPr lang="zh-CN" altLang="en-US"/>
          </a:p>
          <a:p>
            <a:pPr algn="l"/>
            <a:r>
              <a:rPr lang="en-US" altLang="zh-CN"/>
              <a:t> - </a:t>
            </a:r>
            <a:r>
              <a:rPr lang="zh-CN" altLang="en-US"/>
              <a:t>DATA pin of Z axis is the output of</a:t>
            </a:r>
            <a:r>
              <a:rPr lang="en-US" altLang="zh-CN"/>
              <a:t> </a:t>
            </a:r>
            <a:r>
              <a:rPr lang="zh-CN" altLang="en-US"/>
              <a:t>data, and connect to digital input 3.</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Arduino - </a:t>
            </a:r>
            <a:r>
              <a:rPr lang="en-US" altLang="zh-CN"/>
              <a:t>Board</a:t>
            </a:r>
            <a:endParaRPr lang="en-US" altLang="zh-CN"/>
          </a:p>
        </p:txBody>
      </p:sp>
      <p:sp>
        <p:nvSpPr>
          <p:cNvPr id="4" name="文本框 3"/>
          <p:cNvSpPr txBox="1"/>
          <p:nvPr/>
        </p:nvSpPr>
        <p:spPr>
          <a:xfrm>
            <a:off x="471805" y="4156075"/>
            <a:ext cx="8415655" cy="2030095"/>
          </a:xfrm>
          <a:prstGeom prst="rect">
            <a:avLst/>
          </a:prstGeom>
          <a:noFill/>
        </p:spPr>
        <p:txBody>
          <a:bodyPr wrap="square" rtlCol="0">
            <a:spAutoFit/>
          </a:bodyPr>
          <a:p>
            <a:pPr algn="l"/>
            <a:r>
              <a:rPr lang="en-US" altLang="zh-CN"/>
              <a:t> - </a:t>
            </a:r>
            <a:r>
              <a:rPr lang="zh-CN" altLang="en-US"/>
              <a:t>Serial.begin(9600) initializes serial communication with a baud rate of 9600.In</a:t>
            </a:r>
            <a:r>
              <a:rPr lang="en-US" altLang="zh-CN"/>
              <a:t> </a:t>
            </a:r>
            <a:r>
              <a:rPr lang="zh-CN" altLang="en-US"/>
              <a:t>the Joystick, </a:t>
            </a:r>
            <a:endParaRPr lang="zh-CN" altLang="en-US"/>
          </a:p>
          <a:p>
            <a:pPr algn="l"/>
            <a:r>
              <a:rPr lang="en-US" altLang="zh-CN"/>
              <a:t> - ‘analogRead’ to read the analog pin connected to the x and y values. The</a:t>
            </a:r>
            <a:endParaRPr lang="en-US" altLang="zh-CN"/>
          </a:p>
          <a:p>
            <a:pPr algn="l"/>
            <a:r>
              <a:rPr lang="en-US" altLang="zh-CN"/>
              <a:t>range of x and y is from 0 - 1023.</a:t>
            </a:r>
            <a:endParaRPr lang="en-US" altLang="zh-CN"/>
          </a:p>
          <a:p>
            <a:pPr algn="l"/>
            <a:r>
              <a:rPr lang="en-US" altLang="zh-CN"/>
              <a:t> - ‘digitalRead’ to read the digital pin connected to the z value, which is ‘0’ or ‘1’.</a:t>
            </a:r>
            <a:endParaRPr lang="en-US" altLang="zh-CN"/>
          </a:p>
          <a:p>
            <a:pPr algn="l"/>
            <a:r>
              <a:rPr lang="en-US" altLang="zh-CN"/>
              <a:t> - ‘Serial.print’ to print the x, y and z values read through the serial</a:t>
            </a:r>
            <a:endParaRPr lang="en-US" altLang="zh-CN"/>
          </a:p>
          <a:p>
            <a:pPr algn="l"/>
            <a:r>
              <a:rPr lang="en-US" altLang="zh-CN"/>
              <a:t>communication.</a:t>
            </a:r>
            <a:endParaRPr lang="en-US" altLang="zh-CN"/>
          </a:p>
        </p:txBody>
      </p:sp>
      <p:pic>
        <p:nvPicPr>
          <p:cNvPr id="5" name="图片 4" descr="/private/var/folders/r0/wcc7srgs7z1809kjg74t5ksw0000gn/T/com.kingsoft.wpsoffice.mac/picturecompress_20230604235650/output_1.pngoutput_1"/>
          <p:cNvPicPr>
            <a:picLocks noChangeAspect="1"/>
          </p:cNvPicPr>
          <p:nvPr/>
        </p:nvPicPr>
        <p:blipFill>
          <a:blip r:embed="rId1"/>
          <a:stretch>
            <a:fillRect/>
          </a:stretch>
        </p:blipFill>
        <p:spPr>
          <a:xfrm rot="5400000">
            <a:off x="3053715" y="1027430"/>
            <a:ext cx="2588260" cy="34531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Supercollider</a:t>
            </a:r>
            <a:endParaRPr lang="en-US" altLang="zh-CN"/>
          </a:p>
        </p:txBody>
      </p:sp>
      <p:sp>
        <p:nvSpPr>
          <p:cNvPr id="4" name="文本框 3"/>
          <p:cNvSpPr txBox="1"/>
          <p:nvPr/>
        </p:nvSpPr>
        <p:spPr>
          <a:xfrm>
            <a:off x="508000" y="1628506"/>
            <a:ext cx="6197600" cy="369332"/>
          </a:xfrm>
          <a:prstGeom prst="rect">
            <a:avLst/>
          </a:prstGeom>
          <a:noFill/>
        </p:spPr>
        <p:txBody>
          <a:bodyPr wrap="square">
            <a:spAutoFit/>
          </a:bodyPr>
          <a:lstStyle/>
          <a:p>
            <a:pPr algn="just" rtl="0">
              <a:spcBef>
                <a:spcPts val="2000"/>
              </a:spcBef>
              <a:spcAft>
                <a:spcPts val="600"/>
              </a:spcAft>
            </a:pPr>
            <a:r>
              <a:rPr lang="en-GB" altLang="zh-CN" sz="1800" b="1" i="0" u="none" strike="noStrike" dirty="0">
                <a:solidFill>
                  <a:srgbClr val="000000"/>
                </a:solidFill>
                <a:effectLst/>
                <a:latin typeface="Arial" panose="020B0604020202020204" pitchFamily="34" charset="0"/>
              </a:rPr>
              <a:t>Working principle</a:t>
            </a:r>
            <a:endParaRPr lang="en-GB" altLang="zh-CN" b="1" dirty="0">
              <a:effectLst/>
            </a:endParaRPr>
          </a:p>
        </p:txBody>
      </p:sp>
      <p:sp>
        <p:nvSpPr>
          <p:cNvPr id="5" name="文本框 4"/>
          <p:cNvSpPr txBox="1"/>
          <p:nvPr/>
        </p:nvSpPr>
        <p:spPr>
          <a:xfrm>
            <a:off x="508000" y="2228671"/>
            <a:ext cx="7762240" cy="923330"/>
          </a:xfrm>
          <a:prstGeom prst="rect">
            <a:avLst/>
          </a:prstGeom>
          <a:noFill/>
        </p:spPr>
        <p:txBody>
          <a:bodyPr wrap="square">
            <a:spAutoFit/>
          </a:bodyPr>
          <a:lstStyle/>
          <a:p>
            <a:pPr algn="just" rtl="0">
              <a:spcBef>
                <a:spcPts val="2000"/>
              </a:spcBef>
              <a:spcAft>
                <a:spcPts val="600"/>
              </a:spcAft>
            </a:pPr>
            <a:r>
              <a:rPr lang="en-GB" altLang="zh-CN" sz="1800" b="0" i="0" u="none" strike="noStrike" dirty="0">
                <a:solidFill>
                  <a:srgbClr val="000000"/>
                </a:solidFill>
                <a:effectLst/>
                <a:latin typeface="Arial" panose="020B0604020202020204" pitchFamily="34" charset="0"/>
              </a:rPr>
              <a:t>The basic logic of this part is to read the input data through the serial port and control the parameters of the synthesiser according to the value of the data to achieve real-time audio processing and control.</a:t>
            </a:r>
            <a:endParaRPr lang="en-GB" altLang="zh-CN" b="0" dirty="0">
              <a:effectLst/>
            </a:endParaRPr>
          </a:p>
        </p:txBody>
      </p:sp>
      <p:sp>
        <p:nvSpPr>
          <p:cNvPr id="7" name="文本框 6"/>
          <p:cNvSpPr txBox="1"/>
          <p:nvPr/>
        </p:nvSpPr>
        <p:spPr>
          <a:xfrm>
            <a:off x="508000" y="3382834"/>
            <a:ext cx="8046720" cy="2222403"/>
          </a:xfrm>
          <a:prstGeom prst="rect">
            <a:avLst/>
          </a:prstGeom>
          <a:noFill/>
        </p:spPr>
        <p:txBody>
          <a:bodyPr wrap="square">
            <a:spAutoFit/>
          </a:bodyPr>
          <a:lstStyle/>
          <a:p>
            <a:pPr marL="360045" indent="-342900">
              <a:lnSpc>
                <a:spcPts val="2400"/>
              </a:lnSpc>
              <a:buFont typeface="+mj-lt"/>
              <a:buAutoNum type="arabicPeriod"/>
            </a:pPr>
            <a:r>
              <a:rPr lang="en-GB" altLang="zh-CN" sz="1800" b="0" i="0" u="none" strike="noStrike" dirty="0">
                <a:solidFill>
                  <a:srgbClr val="000000"/>
                </a:solidFill>
                <a:effectLst/>
                <a:latin typeface="Arial" panose="020B0604020202020204" pitchFamily="34" charset="0"/>
              </a:rPr>
              <a:t>Setting the initial state of synthesisers</a:t>
            </a:r>
            <a:endParaRPr lang="en-GB" altLang="zh-CN" sz="1800" b="0" i="0" u="none" strike="noStrike" dirty="0">
              <a:solidFill>
                <a:srgbClr val="000000"/>
              </a:solidFill>
              <a:effectLst/>
              <a:latin typeface="Arial" panose="020B0604020202020204" pitchFamily="34" charset="0"/>
            </a:endParaRPr>
          </a:p>
          <a:p>
            <a:pPr marL="360045" indent="-342900">
              <a:lnSpc>
                <a:spcPts val="2400"/>
              </a:lnSpc>
              <a:buFont typeface="+mj-lt"/>
              <a:buAutoNum type="arabicPeriod"/>
            </a:pPr>
            <a:r>
              <a:rPr lang="en-GB" altLang="zh-CN" sz="1800" b="0" i="0" u="none" strike="noStrike" dirty="0">
                <a:solidFill>
                  <a:srgbClr val="000000"/>
                </a:solidFill>
                <a:effectLst/>
                <a:latin typeface="Arial" panose="020B0604020202020204" pitchFamily="34" charset="0"/>
              </a:rPr>
              <a:t>Creating and running the loop to handle serial port input</a:t>
            </a:r>
            <a:endParaRPr lang="en-GB" altLang="zh-CN" sz="1800" b="0" i="0" u="none" strike="noStrike" dirty="0">
              <a:solidFill>
                <a:srgbClr val="000000"/>
              </a:solidFill>
              <a:effectLst/>
              <a:latin typeface="Arial" panose="020B0604020202020204" pitchFamily="34" charset="0"/>
            </a:endParaRPr>
          </a:p>
          <a:p>
            <a:pPr marL="360045" indent="-342900">
              <a:lnSpc>
                <a:spcPts val="2400"/>
              </a:lnSpc>
              <a:buFont typeface="+mj-lt"/>
              <a:buAutoNum type="arabicPeriod"/>
            </a:pPr>
            <a:r>
              <a:rPr lang="en-GB" altLang="zh-CN" sz="1800" b="0" i="0" u="none" strike="noStrike" dirty="0">
                <a:solidFill>
                  <a:srgbClr val="000000"/>
                </a:solidFill>
                <a:effectLst/>
                <a:latin typeface="Arial" panose="020B0604020202020204" pitchFamily="34" charset="0"/>
              </a:rPr>
              <a:t>Updating synthesiser parameters: Based on the data sent from the serial port, the synthesiser parameters are updated.</a:t>
            </a:r>
            <a:endParaRPr lang="en-GB" altLang="zh-CN" dirty="0">
              <a:solidFill>
                <a:srgbClr val="000000"/>
              </a:solidFill>
              <a:latin typeface="Arial" panose="020B0604020202020204" pitchFamily="34" charset="0"/>
            </a:endParaRPr>
          </a:p>
          <a:p>
            <a:pPr marL="360045" indent="-342900">
              <a:lnSpc>
                <a:spcPts val="2400"/>
              </a:lnSpc>
              <a:buFont typeface="+mj-lt"/>
              <a:buAutoNum type="arabicPeriod"/>
            </a:pPr>
            <a:r>
              <a:rPr lang="en-GB" altLang="zh-CN" sz="1800" b="0" i="0" u="none" strike="noStrike" dirty="0">
                <a:solidFill>
                  <a:srgbClr val="000000"/>
                </a:solidFill>
                <a:effectLst/>
                <a:latin typeface="Arial" panose="020B0604020202020204" pitchFamily="34" charset="0"/>
              </a:rPr>
              <a:t>Switching synthesiser operating modes based on button states</a:t>
            </a:r>
            <a:endParaRPr lang="en-GB" altLang="zh-CN" sz="1800" b="0" i="0" u="none" strike="noStrike" dirty="0">
              <a:solidFill>
                <a:srgbClr val="000000"/>
              </a:solidFill>
              <a:effectLst/>
              <a:latin typeface="Arial" panose="020B0604020202020204" pitchFamily="34" charset="0"/>
            </a:endParaRPr>
          </a:p>
          <a:p>
            <a:pPr marL="360045" indent="-342900">
              <a:lnSpc>
                <a:spcPts val="2400"/>
              </a:lnSpc>
              <a:buFont typeface="+mj-lt"/>
              <a:buAutoNum type="arabicPeriod"/>
            </a:pPr>
            <a:r>
              <a:rPr lang="en-GB" altLang="zh-CN" sz="1800" b="0" i="0" u="none" strike="noStrike" dirty="0">
                <a:solidFill>
                  <a:srgbClr val="000000"/>
                </a:solidFill>
                <a:effectLst/>
                <a:latin typeface="Arial" panose="020B0604020202020204" pitchFamily="34" charset="0"/>
              </a:rPr>
              <a:t>Sending OSC messages: Based on the updated parameter values, OSC messages are sent to processing using </a:t>
            </a:r>
            <a:r>
              <a:rPr lang="en-GB" altLang="zh-CN" sz="1800" b="0" i="0" u="none" strike="noStrike" dirty="0" err="1">
                <a:solidFill>
                  <a:srgbClr val="000000"/>
                </a:solidFill>
                <a:effectLst/>
                <a:latin typeface="Arial" panose="020B0604020202020204" pitchFamily="34" charset="0"/>
              </a:rPr>
              <a:t>sendAddr</a:t>
            </a:r>
            <a:r>
              <a:rPr lang="en-GB" altLang="zh-CN" sz="1800" b="0" i="0" u="none" strike="noStrike" dirty="0">
                <a:solidFill>
                  <a:srgbClr val="000000"/>
                </a:solidFill>
                <a:effectLst/>
                <a:latin typeface="Arial" panose="020B0604020202020204" pitchFamily="34" charset="0"/>
              </a:rPr>
              <a:t>.</a:t>
            </a:r>
            <a:endParaRPr lang="en-GB" altLang="zh-CN" sz="1800" b="0" i="0" u="none" strike="noStrike" dirty="0">
              <a:solidFill>
                <a:srgbClr val="000000"/>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Processing</a:t>
            </a:r>
            <a:endParaRPr lang="en-US" altLang="zh-CN"/>
          </a:p>
        </p:txBody>
      </p:sp>
      <p:pic>
        <p:nvPicPr>
          <p:cNvPr id="4" name="图片 3"/>
          <p:cNvPicPr>
            <a:picLocks noChangeAspect="1"/>
          </p:cNvPicPr>
          <p:nvPr/>
        </p:nvPicPr>
        <p:blipFill>
          <a:blip r:embed="rId1"/>
          <a:stretch>
            <a:fillRect/>
          </a:stretch>
        </p:blipFill>
        <p:spPr>
          <a:xfrm>
            <a:off x="1804670" y="1461135"/>
            <a:ext cx="5534660" cy="435229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1b1dff15-c33f-4758-beed-26988b60d7fb"/>
  <p:tag name="COMMONDATA" val="eyJoZGlkIjoiYWY3YWI1Y2E4YWY3MjlhM2I5ZjFkYWY1ODY2Y2QwNzgifQ=="/>
</p:tagLst>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POLI</Template>
  <TotalTime>0</TotalTime>
  <Words>4116</Words>
  <Application>WPS 演示</Application>
  <PresentationFormat>全屏显示(4:3)</PresentationFormat>
  <Paragraphs>123</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Arial</vt:lpstr>
      <vt:lpstr>Wingdings</vt:lpstr>
      <vt:lpstr>Calibri</vt:lpstr>
      <vt:lpstr>Helvetica Neue</vt:lpstr>
      <vt:lpstr>微软雅黑</vt:lpstr>
      <vt:lpstr>汉仪旗黑</vt:lpstr>
      <vt:lpstr>宋体</vt:lpstr>
      <vt:lpstr>Arial Unicode MS</vt:lpstr>
      <vt:lpstr>汉仪书宋二KW</vt:lpstr>
      <vt:lpstr>POLI</vt:lpstr>
      <vt:lpstr>Firma convenzione  Politecnico di Milano e Veneranda Fabbrica del Duomo di Milano</vt:lpstr>
      <vt:lpstr>Introduction </vt:lpstr>
      <vt:lpstr>Overall Structure</vt:lpstr>
      <vt:lpstr>Arduino - Board</vt:lpstr>
      <vt:lpstr>Supercollider</vt:lpstr>
      <vt:lpstr>Arduino</vt:lpstr>
      <vt:lpstr>Arduino - Joystick</vt:lpstr>
      <vt:lpstr>Supercollider</vt:lpstr>
      <vt:lpstr>Processing</vt:lpstr>
      <vt:lpstr>Further Improvements</vt:lpstr>
      <vt:lpstr>Firma convenzione  Politecnico di Milano e Veneranda Fabbrica del Duomo di Milano</vt:lpstr>
    </vt:vector>
  </TitlesOfParts>
  <Company>Area Servizi ICT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Colleoni</dc:creator>
  <cp:lastModifiedBy>Jer</cp:lastModifiedBy>
  <cp:revision>38</cp:revision>
  <dcterms:created xsi:type="dcterms:W3CDTF">2023-06-04T22:09:15Z</dcterms:created>
  <dcterms:modified xsi:type="dcterms:W3CDTF">2023-06-04T22:09:15Z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ED40B2960CCA4046AD4261597795FF8E_13</vt:lpwstr>
  </property>
  <property fmtid="{D5CDD505-2E9C-101B-9397-08002B2CF9AE}" pid="3" name="KSOProductBuildVer">
    <vt:lpwstr>2052-5.1.1.7676</vt:lpwstr>
  </property>
</Properties>
</file>