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70" r:id="rId4"/>
    <p:sldId id="276" r:id="rId5"/>
    <p:sldId id="278" r:id="rId6"/>
    <p:sldId id="280" r:id="rId7"/>
    <p:sldId id="281" r:id="rId8"/>
    <p:sldId id="27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EAE72-C87D-4D81-BBF7-1C1EE9565286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885AA-4ED1-4DE1-A372-C2FCF5AA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885AA-4ED1-4DE1-A372-C2FCF5AAE5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imi-cmls-23/group6-hw-CMS-Fab_Fou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imi-cmls-23/group6-hw-CMS-Fab_Four/blob/main/FabStick/FabStick.in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mi-cmls-23/group6-hw-CMS-Fab_Four/blob/main/FabStick.scd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0" y="3842807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7732" y="3844043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219559" y="4213357"/>
            <a:ext cx="8716327" cy="5339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dirty="0"/>
              <a:t>COMPUTER MUSIC-LANGUAGES &amp; SYSTEMS</a:t>
            </a:r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-5945" y="4900058"/>
            <a:ext cx="9144000" cy="4483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9E6B6-C5B5-F2B6-CA2D-1B0BBE10D259}"/>
              </a:ext>
            </a:extLst>
          </p:cNvPr>
          <p:cNvSpPr txBox="1"/>
          <p:nvPr/>
        </p:nvSpPr>
        <p:spPr>
          <a:xfrm>
            <a:off x="5059531" y="5322599"/>
            <a:ext cx="4100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Presented by:</a:t>
            </a:r>
          </a:p>
          <a:p>
            <a:pPr algn="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Amico Stefano Antonio(10937333)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Anand Abhijeet(10859656)</a:t>
            </a:r>
          </a:p>
          <a:p>
            <a:pPr algn="r"/>
            <a:r>
              <a:rPr lang="en-GB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Pletti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Manfredi(10493741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pPr algn="r"/>
            <a:r>
              <a:rPr lang="en-GB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Portentoso</a:t>
            </a:r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Alice(10664207</a:t>
            </a:r>
            <a:r>
              <a:rPr lang="en-GB" dirty="0">
                <a:solidFill>
                  <a:schemeClr val="bg1"/>
                </a:solidFill>
                <a:latin typeface="CMR12"/>
              </a:rPr>
              <a:t>)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74A26-2987-CD0F-2701-FD9DB9DB82F2}"/>
              </a:ext>
            </a:extLst>
          </p:cNvPr>
          <p:cNvSpPr txBox="1"/>
          <p:nvPr/>
        </p:nvSpPr>
        <p:spPr>
          <a:xfrm>
            <a:off x="200" y="5876597"/>
            <a:ext cx="328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Presented to: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Prof. Fabio Antonacci</a:t>
            </a:r>
          </a:p>
          <a:p>
            <a:r>
              <a:rPr lang="it-IT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Prof. Marco Olivieri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5" name="Picture 1024" descr="A large stone building&#10;&#10;Description automatically generated with low confidence">
            <a:extLst>
              <a:ext uri="{FF2B5EF4-FFF2-40B4-BE49-F238E27FC236}">
                <a16:creationId xmlns:a16="http://schemas.microsoft.com/office/drawing/2014/main" id="{B8FD9D9E-828A-CFF5-56A8-C0FB688D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45" y="-9692"/>
            <a:ext cx="9162000" cy="3883400"/>
          </a:xfrm>
          <a:prstGeom prst="rect">
            <a:avLst/>
          </a:prstGeom>
        </p:spPr>
      </p:pic>
      <p:pic>
        <p:nvPicPr>
          <p:cNvPr id="1026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DD125D5A-D794-7A90-7B37-8F9F5423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95" y="1959762"/>
            <a:ext cx="2547612" cy="1878372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11F6B5CF-6B36-3946-C620-CBB33BCACF51}"/>
              </a:ext>
            </a:extLst>
          </p:cNvPr>
          <p:cNvSpPr txBox="1">
            <a:spLocks/>
          </p:cNvSpPr>
          <p:nvPr/>
        </p:nvSpPr>
        <p:spPr>
          <a:xfrm>
            <a:off x="1909466" y="4784916"/>
            <a:ext cx="5331177" cy="4483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dirty="0">
                <a:solidFill>
                  <a:schemeClr val="bg1"/>
                </a:solidFill>
              </a:rPr>
              <a:t>F</a:t>
            </a:r>
            <a:r>
              <a:rPr lang="it-IT" sz="2800" dirty="0">
                <a:solidFill>
                  <a:schemeClr val="bg1"/>
                </a:solidFill>
              </a:rPr>
              <a:t>AB</a:t>
            </a:r>
            <a:r>
              <a:rPr lang="it-IT" sz="3200" dirty="0">
                <a:solidFill>
                  <a:schemeClr val="bg1"/>
                </a:solidFill>
              </a:rPr>
              <a:t>F</a:t>
            </a:r>
            <a:r>
              <a:rPr lang="it-IT" sz="2800" dirty="0">
                <a:solidFill>
                  <a:schemeClr val="bg1"/>
                </a:solidFill>
              </a:rPr>
              <a:t>OUR   |   HOMEWORK #3</a:t>
            </a:r>
          </a:p>
          <a:p>
            <a:pPr algn="ctr"/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ABOUT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16CB080-739C-6C5B-51D9-29CC97A73BEB}"/>
              </a:ext>
            </a:extLst>
          </p:cNvPr>
          <p:cNvSpPr txBox="1"/>
          <p:nvPr/>
        </p:nvSpPr>
        <p:spPr>
          <a:xfrm>
            <a:off x="53680" y="1040933"/>
            <a:ext cx="9036643" cy="166199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u="sng" dirty="0"/>
              <a:t>Topic </a:t>
            </a:r>
            <a:r>
              <a:rPr lang="en-GB" sz="2000" dirty="0"/>
              <a:t>: </a:t>
            </a:r>
            <a:r>
              <a:rPr lang="it-IT" sz="2200" dirty="0">
                <a:latin typeface="Arial Rounded MT Bold" panose="020F0704030504030204" pitchFamily="34" charset="0"/>
              </a:rPr>
              <a:t>Design and implementation of a computer music system</a:t>
            </a:r>
            <a:endParaRPr lang="en-GB" sz="2200" dirty="0">
              <a:latin typeface="Arial Rounded MT Bold" panose="020F0704030504030204" pitchFamily="34" charset="0"/>
            </a:endParaRPr>
          </a:p>
          <a:p>
            <a:r>
              <a:rPr lang="en-GB" sz="2000" u="sng" dirty="0"/>
              <a:t>Objectives </a:t>
            </a:r>
            <a:r>
              <a:rPr lang="en-GB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To implement a complete computer music system with interaction design principles.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purpose, the state of tools and communication protocols should be decided.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D42589-E7FC-A297-8D07-DECC6FA8A427}"/>
              </a:ext>
            </a:extLst>
          </p:cNvPr>
          <p:cNvSpPr txBox="1"/>
          <p:nvPr/>
        </p:nvSpPr>
        <p:spPr>
          <a:xfrm>
            <a:off x="53676" y="2913766"/>
            <a:ext cx="9036643" cy="381642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u="sng" dirty="0"/>
              <a:t>Developed tool </a:t>
            </a:r>
            <a:r>
              <a:rPr lang="en-GB" sz="2000" dirty="0"/>
              <a:t>: </a:t>
            </a:r>
            <a:r>
              <a:rPr lang="en-GB" sz="2200" dirty="0">
                <a:latin typeface="Arial Rounded MT Bold" panose="020F0704030504030204" pitchFamily="34" charset="0"/>
              </a:rPr>
              <a:t>FabStick (A Fabulous [drum] Stick)</a:t>
            </a:r>
          </a:p>
          <a:p>
            <a:r>
              <a:rPr lang="en-GB" sz="2000" u="sng" dirty="0" err="1"/>
              <a:t>Softwares</a:t>
            </a:r>
            <a:r>
              <a:rPr lang="en-GB" sz="2000" u="sng" dirty="0"/>
              <a:t> used </a:t>
            </a:r>
            <a:r>
              <a:rPr lang="en-GB" sz="2000" dirty="0"/>
              <a:t>: </a:t>
            </a:r>
            <a:r>
              <a:rPr lang="en-GB" sz="2000" dirty="0">
                <a:latin typeface="Arial Rounded MT Bold" panose="020F0704030504030204" pitchFamily="34" charset="0"/>
              </a:rPr>
              <a:t>SuperCollider IDE, Arduino, </a:t>
            </a:r>
            <a:r>
              <a:rPr lang="en-GB" sz="2000" dirty="0" err="1">
                <a:latin typeface="Arial Rounded MT Bold" panose="020F0704030504030204" pitchFamily="34" charset="0"/>
              </a:rPr>
              <a:t>TouchOSC</a:t>
            </a:r>
            <a:r>
              <a:rPr lang="en-GB" sz="2000" dirty="0">
                <a:latin typeface="Arial Rounded MT Bold" panose="020F0704030504030204" pitchFamily="34" charset="0"/>
              </a:rPr>
              <a:t> and Processing</a:t>
            </a:r>
          </a:p>
          <a:p>
            <a:r>
              <a:rPr lang="en-GB" sz="2000" u="sng" dirty="0" err="1"/>
              <a:t>Hardwares</a:t>
            </a:r>
            <a:r>
              <a:rPr lang="en-GB" sz="2000" u="sng" dirty="0"/>
              <a:t> used :</a:t>
            </a:r>
            <a:r>
              <a:rPr lang="en-GB" sz="2000" dirty="0"/>
              <a:t> </a:t>
            </a:r>
            <a:r>
              <a:rPr lang="en-GB" sz="2000" dirty="0">
                <a:latin typeface="Arial Rounded MT Bold" panose="020F0704030504030204" pitchFamily="34" charset="0"/>
              </a:rPr>
              <a:t>Arduino</a:t>
            </a:r>
          </a:p>
          <a:p>
            <a:r>
              <a:rPr lang="en-GB" sz="2000" u="sng" dirty="0" err="1"/>
              <a:t>Github</a:t>
            </a:r>
            <a:r>
              <a:rPr lang="en-GB" sz="2000" u="sng" dirty="0"/>
              <a:t> link </a:t>
            </a:r>
            <a:r>
              <a:rPr lang="en-GB" sz="2000" dirty="0"/>
              <a:t>: </a:t>
            </a:r>
            <a:r>
              <a:rPr lang="en-GB" sz="2000" b="1" dirty="0">
                <a:hlinkClick r:id="rId3"/>
              </a:rPr>
              <a:t>https://github.com/polimi-cmls-23/group6-hw-CMS-Fab_Four</a:t>
            </a:r>
            <a:endParaRPr lang="en-GB" sz="2000" b="1" dirty="0"/>
          </a:p>
          <a:p>
            <a:r>
              <a:rPr lang="en-GB" sz="2000" u="sng" dirty="0"/>
              <a:t>Features </a:t>
            </a:r>
            <a:r>
              <a:rPr lang="en-GB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sz="2000" dirty="0"/>
              <a:t>Generates ‘hit data’ based on a performer’s movements and velocity data from a stick like a drumstick, sensed by an Arduino equipped with an accelerometer sensor.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sz="2000" dirty="0"/>
              <a:t>OSC messages are transmitted wirelessly through UDP packets to Supercollider, which generates the audio.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sz="2000" dirty="0"/>
              <a:t>The performer has real-time control over amplitude, frequency, reverb and delay via a wireless controller based on </a:t>
            </a:r>
            <a:r>
              <a:rPr lang="en-GB" sz="2000" dirty="0" err="1"/>
              <a:t>TouchOSC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1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736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BLOCK DIAGRAM &amp; PHYSICAL SETUP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216057F3-D8AF-28BC-4C66-34AF68BC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3" y="925928"/>
            <a:ext cx="5964569" cy="3253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83F10A4-2D14-269A-2248-0EFDE3E0F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47195" y="4397184"/>
            <a:ext cx="5954586" cy="223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9F4938FE-EB56-0287-C4FD-07A2F1603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51" b="7693"/>
          <a:stretch/>
        </p:blipFill>
        <p:spPr>
          <a:xfrm rot="16200000">
            <a:off x="5166062" y="2820743"/>
            <a:ext cx="5608392" cy="193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0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57246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OVERVIEW- ARDUINO SCRIPT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B7E931-D617-A2BD-AAFE-5BBD247078FF}"/>
              </a:ext>
            </a:extLst>
          </p:cNvPr>
          <p:cNvSpPr txBox="1"/>
          <p:nvPr/>
        </p:nvSpPr>
        <p:spPr>
          <a:xfrm>
            <a:off x="53680" y="976142"/>
            <a:ext cx="9036643" cy="492442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u="sng" dirty="0"/>
              <a:t>Responsible for </a:t>
            </a:r>
            <a:r>
              <a:rPr lang="en-GB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2060"/>
                </a:solidFill>
              </a:rPr>
              <a:t>C</a:t>
            </a:r>
            <a:r>
              <a:rPr lang="en-GB" sz="1600" b="1" dirty="0">
                <a:solidFill>
                  <a:srgbClr val="002060"/>
                </a:solidFill>
              </a:rPr>
              <a:t>ONNECTION </a:t>
            </a:r>
            <a:r>
              <a:rPr lang="en-GB" b="1" dirty="0">
                <a:solidFill>
                  <a:srgbClr val="002060"/>
                </a:solidFill>
              </a:rPr>
              <a:t>S</a:t>
            </a:r>
            <a:r>
              <a:rPr lang="en-GB" sz="1600" b="1" dirty="0">
                <a:solidFill>
                  <a:srgbClr val="002060"/>
                </a:solidFill>
              </a:rPr>
              <a:t>ETUP:  </a:t>
            </a:r>
          </a:p>
          <a:p>
            <a:pPr lvl="1"/>
            <a:r>
              <a:rPr lang="en-GB" sz="2000" dirty="0"/>
              <a:t>Setting up the Wi-fi module.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2060"/>
                </a:solidFill>
              </a:rPr>
              <a:t>A</a:t>
            </a:r>
            <a:r>
              <a:rPr lang="en-GB" sz="1600" b="1" dirty="0">
                <a:solidFill>
                  <a:srgbClr val="002060"/>
                </a:solidFill>
              </a:rPr>
              <a:t>CCELEROMETER </a:t>
            </a:r>
            <a:r>
              <a:rPr lang="en-GB" b="1" dirty="0">
                <a:solidFill>
                  <a:srgbClr val="002060"/>
                </a:solidFill>
              </a:rPr>
              <a:t>I</a:t>
            </a:r>
            <a:r>
              <a:rPr lang="en-GB" sz="1600" b="1" dirty="0">
                <a:solidFill>
                  <a:srgbClr val="002060"/>
                </a:solidFill>
              </a:rPr>
              <a:t>NITIALIZATION </a:t>
            </a:r>
            <a:r>
              <a:rPr lang="en-GB" b="1" dirty="0">
                <a:solidFill>
                  <a:srgbClr val="002060"/>
                </a:solidFill>
              </a:rPr>
              <a:t>A</a:t>
            </a:r>
            <a:r>
              <a:rPr lang="en-GB" sz="1600" b="1" dirty="0">
                <a:solidFill>
                  <a:srgbClr val="002060"/>
                </a:solidFill>
              </a:rPr>
              <a:t>ND </a:t>
            </a:r>
            <a:r>
              <a:rPr lang="en-GB" b="1" dirty="0">
                <a:solidFill>
                  <a:srgbClr val="002060"/>
                </a:solidFill>
              </a:rPr>
              <a:t>D</a:t>
            </a:r>
            <a:r>
              <a:rPr lang="en-GB" sz="1600" b="1" dirty="0">
                <a:solidFill>
                  <a:srgbClr val="002060"/>
                </a:solidFill>
              </a:rPr>
              <a:t>ATA </a:t>
            </a:r>
            <a:r>
              <a:rPr lang="en-GB" b="1" dirty="0">
                <a:solidFill>
                  <a:srgbClr val="002060"/>
                </a:solidFill>
              </a:rPr>
              <a:t>A</a:t>
            </a:r>
            <a:r>
              <a:rPr lang="en-GB" sz="1600" b="1" dirty="0">
                <a:solidFill>
                  <a:srgbClr val="002060"/>
                </a:solidFill>
              </a:rPr>
              <a:t>CQUISITION: </a:t>
            </a:r>
          </a:p>
          <a:p>
            <a:pPr lvl="1"/>
            <a:r>
              <a:rPr lang="en-GB" sz="2000" dirty="0"/>
              <a:t>The BMI160 accelerometer is initialized with I2C communication, set to a 16g range, and set to a rate of 800Hz. </a:t>
            </a:r>
          </a:p>
          <a:p>
            <a:pPr lvl="1"/>
            <a:r>
              <a:rPr lang="en-GB" sz="2000" dirty="0"/>
              <a:t>Acceleration is measured by calling</a:t>
            </a:r>
          </a:p>
          <a:p>
            <a:pPr lvl="1"/>
            <a:r>
              <a:rPr lang="en-GB" sz="2000" dirty="0"/>
              <a:t>the </a:t>
            </a:r>
            <a:r>
              <a:rPr lang="en-GB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calcAccelMean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GB" sz="2000" dirty="0"/>
              <a:t>function</a:t>
            </a:r>
          </a:p>
          <a:p>
            <a:pPr lvl="1"/>
            <a:r>
              <a:rPr lang="en-GB" sz="2000" dirty="0"/>
              <a:t>which reads accelerometer data, </a:t>
            </a:r>
          </a:p>
          <a:p>
            <a:pPr lvl="1"/>
            <a:r>
              <a:rPr lang="en-GB" sz="2000" dirty="0"/>
              <a:t>calculates the acceleration on each axis, and then returns the average value.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2060"/>
                </a:solidFill>
              </a:rPr>
              <a:t>S</a:t>
            </a:r>
            <a:r>
              <a:rPr lang="en-GB" sz="1600" b="1" dirty="0">
                <a:solidFill>
                  <a:srgbClr val="002060"/>
                </a:solidFill>
              </a:rPr>
              <a:t>TROKE </a:t>
            </a:r>
            <a:r>
              <a:rPr lang="en-GB" b="1" dirty="0">
                <a:solidFill>
                  <a:srgbClr val="002060"/>
                </a:solidFill>
              </a:rPr>
              <a:t>D</a:t>
            </a:r>
            <a:r>
              <a:rPr lang="en-GB" sz="1600" b="1" dirty="0">
                <a:solidFill>
                  <a:srgbClr val="002060"/>
                </a:solidFill>
              </a:rPr>
              <a:t>ETECTION: </a:t>
            </a:r>
            <a:endParaRPr lang="en-GB" sz="2000" b="1" dirty="0">
              <a:solidFill>
                <a:srgbClr val="002060"/>
              </a:solidFill>
            </a:endParaRPr>
          </a:p>
          <a:p>
            <a:pPr lvl="1"/>
            <a:r>
              <a:rPr lang="en-GB" sz="2000" dirty="0"/>
              <a:t>Based on acceleration and slope stored in buffers (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accelerationBuffer</a:t>
            </a:r>
          </a:p>
          <a:p>
            <a:pPr lvl="1"/>
            <a:r>
              <a:rPr lang="en-GB" sz="2000" dirty="0"/>
              <a:t>and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slopeBuffer</a:t>
            </a:r>
            <a:r>
              <a:rPr lang="en-GB" sz="2000" dirty="0"/>
              <a:t>). The function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detectStroke()</a:t>
            </a:r>
            <a:r>
              <a:rPr lang="en-GB" sz="2000" dirty="0"/>
              <a:t> implements the stroke detection logic, which is based on thresholds. If a stroke is detected, the stroke’s velocity is calculated based on the acceleration and the slope right before of the stroke and sent as UDP packet.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4A8186BB-7119-2DF7-B0FB-B020EE43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29" y="2620059"/>
            <a:ext cx="4708182" cy="117003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E94E32F4-7FA4-64BB-30E2-16CCEE2833A3}"/>
              </a:ext>
            </a:extLst>
          </p:cNvPr>
          <p:cNvSpPr txBox="1"/>
          <p:nvPr/>
        </p:nvSpPr>
        <p:spPr>
          <a:xfrm>
            <a:off x="53680" y="6051818"/>
            <a:ext cx="9036643" cy="70788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Arduino Script Repo</a:t>
            </a:r>
            <a:r>
              <a:rPr lang="en-GB" sz="2000" dirty="0"/>
              <a:t>: </a:t>
            </a:r>
            <a:r>
              <a:rPr lang="en-GB" sz="2000" b="1" dirty="0">
                <a:hlinkClick r:id="rId3"/>
              </a:rPr>
              <a:t>https://github.com/polimi-cmls-23/group6-hw-CMS-Fab_Four/blob/main/FabStick/FabStick.ino</a:t>
            </a:r>
            <a:endParaRPr lang="en-GB" sz="17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2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57246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1" y="100018"/>
            <a:ext cx="729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OVERVIEW- SUPERCOLLIDER SCRIPT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B7E931-D617-A2BD-AAFE-5BBD247078FF}"/>
              </a:ext>
            </a:extLst>
          </p:cNvPr>
          <p:cNvSpPr txBox="1"/>
          <p:nvPr/>
        </p:nvSpPr>
        <p:spPr>
          <a:xfrm>
            <a:off x="53676" y="966787"/>
            <a:ext cx="9036647" cy="492442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Makes use of OSC to communicate with other applications, routing signals through audio and control busses, and creating different sound effects.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2060"/>
                </a:solidFill>
              </a:rPr>
              <a:t>I</a:t>
            </a:r>
            <a:r>
              <a:rPr lang="en-GB" sz="1600" b="1" dirty="0">
                <a:solidFill>
                  <a:srgbClr val="002060"/>
                </a:solidFill>
              </a:rPr>
              <a:t>NITIAL </a:t>
            </a:r>
            <a:r>
              <a:rPr lang="en-GB" b="1" dirty="0">
                <a:solidFill>
                  <a:srgbClr val="002060"/>
                </a:solidFill>
              </a:rPr>
              <a:t>S</a:t>
            </a:r>
            <a:r>
              <a:rPr lang="en-GB" sz="1600" b="1" dirty="0">
                <a:solidFill>
                  <a:srgbClr val="002060"/>
                </a:solidFill>
              </a:rPr>
              <a:t>ETUP:  </a:t>
            </a:r>
          </a:p>
          <a:p>
            <a:pPr lvl="1"/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sensorValue</a:t>
            </a:r>
            <a:r>
              <a:rPr lang="en-GB" sz="2000" dirty="0"/>
              <a:t> and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sensorTrigger </a:t>
            </a:r>
            <a:r>
              <a:rPr lang="en-GB" sz="2000" dirty="0"/>
              <a:t>stores values from external sensor via OSC, </a:t>
            </a:r>
          </a:p>
          <a:p>
            <a:pPr lvl="1"/>
            <a:r>
              <a:rPr lang="en-GB" sz="2000" dirty="0"/>
              <a:t>x and y as control busses handle incoming touch OSC data, and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reverbBus</a:t>
            </a:r>
            <a:r>
              <a:rPr lang="en-GB" sz="1800" b="0" i="0" u="none" strike="noStrike" baseline="0" dirty="0">
                <a:latin typeface="CMTT10"/>
              </a:rPr>
              <a:t> </a:t>
            </a:r>
            <a:r>
              <a:rPr lang="en-GB" sz="1800" b="0" i="0" u="none" strike="noStrike" baseline="0" dirty="0">
                <a:latin typeface="CMR10"/>
              </a:rPr>
              <a:t>and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delayBus </a:t>
            </a:r>
            <a:r>
              <a:rPr lang="en-GB" sz="2000" dirty="0"/>
              <a:t>handles signals through reverb and delay effects, respectively.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2060"/>
                </a:solidFill>
              </a:rPr>
              <a:t>S</a:t>
            </a:r>
            <a:r>
              <a:rPr lang="en-GB" sz="1600" b="1" dirty="0">
                <a:solidFill>
                  <a:srgbClr val="002060"/>
                </a:solidFill>
              </a:rPr>
              <a:t>YNTH </a:t>
            </a:r>
            <a:r>
              <a:rPr lang="en-GB" b="1" dirty="0">
                <a:solidFill>
                  <a:srgbClr val="002060"/>
                </a:solidFill>
              </a:rPr>
              <a:t>D</a:t>
            </a:r>
            <a:r>
              <a:rPr lang="en-GB" sz="1600" b="1" dirty="0">
                <a:solidFill>
                  <a:srgbClr val="002060"/>
                </a:solidFill>
              </a:rPr>
              <a:t>EFINITIONS: </a:t>
            </a:r>
          </a:p>
          <a:p>
            <a:pPr lvl="1"/>
            <a:r>
              <a:rPr lang="en-GB" sz="2000" dirty="0"/>
              <a:t>Defines several synth designs</a:t>
            </a:r>
            <a:r>
              <a:rPr lang="en-GB" sz="1800" b="0" i="0" u="none" strike="noStrike" baseline="0" dirty="0">
                <a:latin typeface="CMR10"/>
              </a:rPr>
              <a:t>(i.e.,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reverbEffect</a:t>
            </a:r>
            <a:r>
              <a:rPr lang="en-GB" sz="1800" b="0" i="0" u="none" strike="noStrike" baseline="0" dirty="0">
                <a:latin typeface="CMR10"/>
              </a:rPr>
              <a:t>,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delayEffect</a:t>
            </a:r>
            <a:r>
              <a:rPr lang="en-GB" sz="1800" b="0" i="0" u="none" strike="noStrike" baseline="0" dirty="0">
                <a:latin typeface="CMR10"/>
              </a:rPr>
              <a:t>,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hit</a:t>
            </a:r>
            <a:r>
              <a:rPr lang="en-GB" sz="1800" b="0" i="0" u="none" strike="noStrike" baseline="0" dirty="0">
                <a:latin typeface="CMR10"/>
              </a:rPr>
              <a:t>).</a:t>
            </a:r>
            <a:endParaRPr lang="en-GB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2060"/>
                </a:solidFill>
              </a:rPr>
              <a:t>E</a:t>
            </a:r>
            <a:r>
              <a:rPr lang="en-GB" sz="1600" b="1" dirty="0">
                <a:solidFill>
                  <a:srgbClr val="002060"/>
                </a:solidFill>
              </a:rPr>
              <a:t>FFECTS </a:t>
            </a:r>
            <a:r>
              <a:rPr lang="en-GB" b="1" dirty="0">
                <a:solidFill>
                  <a:srgbClr val="002060"/>
                </a:solidFill>
              </a:rPr>
              <a:t>S</a:t>
            </a:r>
            <a:r>
              <a:rPr lang="en-GB" sz="1600" b="1" dirty="0">
                <a:solidFill>
                  <a:srgbClr val="002060"/>
                </a:solidFill>
              </a:rPr>
              <a:t>YNTH </a:t>
            </a:r>
            <a:r>
              <a:rPr lang="en-GB" b="1" dirty="0">
                <a:solidFill>
                  <a:srgbClr val="002060"/>
                </a:solidFill>
              </a:rPr>
              <a:t>I</a:t>
            </a:r>
            <a:r>
              <a:rPr lang="en-GB" sz="1600" b="1" dirty="0">
                <a:solidFill>
                  <a:srgbClr val="002060"/>
                </a:solidFill>
              </a:rPr>
              <a:t>NSTANTIATION:  </a:t>
            </a:r>
          </a:p>
          <a:p>
            <a:pPr lvl="1"/>
            <a:r>
              <a:rPr lang="en-GB" sz="2000" dirty="0"/>
              <a:t>instantiates the effects synths for reverb and delay.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2060"/>
                </a:solidFill>
              </a:rPr>
              <a:t>O</a:t>
            </a:r>
            <a:r>
              <a:rPr lang="en-GB" b="1" dirty="0">
                <a:solidFill>
                  <a:srgbClr val="002060"/>
                </a:solidFill>
              </a:rPr>
              <a:t>SC</a:t>
            </a:r>
            <a:r>
              <a:rPr lang="en-GB" sz="1600" b="1" dirty="0">
                <a:solidFill>
                  <a:srgbClr val="002060"/>
                </a:solidFill>
              </a:rPr>
              <a:t> </a:t>
            </a:r>
            <a:r>
              <a:rPr lang="en-GB" b="1" dirty="0">
                <a:solidFill>
                  <a:srgbClr val="002060"/>
                </a:solidFill>
              </a:rPr>
              <a:t>M</a:t>
            </a:r>
            <a:r>
              <a:rPr lang="en-GB" sz="1600" b="1" dirty="0">
                <a:solidFill>
                  <a:srgbClr val="002060"/>
                </a:solidFill>
              </a:rPr>
              <a:t>ANANGEMENT:</a:t>
            </a:r>
          </a:p>
          <a:p>
            <a:pPr lvl="1"/>
            <a:r>
              <a:rPr lang="en-GB" sz="2000" dirty="0"/>
              <a:t>The /sensor OSC message updates sensorValue and triggers the hit synth. The /XY/1 OSC message updates the x and y control busses and sends their values to a separate processing application. OSC messages for /</a:t>
            </a:r>
            <a:r>
              <a:rPr lang="en-GB" sz="2000" dirty="0" err="1"/>
              <a:t>roomsize</a:t>
            </a:r>
            <a:r>
              <a:rPr lang="en-GB" sz="2000" dirty="0"/>
              <a:t>, /</a:t>
            </a:r>
            <a:r>
              <a:rPr lang="en-GB" sz="2000" dirty="0" err="1"/>
              <a:t>revtime</a:t>
            </a:r>
            <a:r>
              <a:rPr lang="en-GB" sz="2000" dirty="0"/>
              <a:t>, /</a:t>
            </a:r>
            <a:r>
              <a:rPr lang="en-GB" sz="2000" dirty="0" err="1"/>
              <a:t>rwet</a:t>
            </a:r>
            <a:r>
              <a:rPr lang="en-GB" sz="2000" dirty="0"/>
              <a:t>, /</a:t>
            </a:r>
            <a:r>
              <a:rPr lang="en-GB" sz="2000" dirty="0" err="1"/>
              <a:t>delaytime</a:t>
            </a:r>
            <a:r>
              <a:rPr lang="en-GB" sz="2000" dirty="0"/>
              <a:t>, /</a:t>
            </a:r>
            <a:r>
              <a:rPr lang="en-GB" sz="2000" dirty="0" err="1"/>
              <a:t>decaytime</a:t>
            </a:r>
            <a:r>
              <a:rPr lang="en-GB" sz="2000" dirty="0"/>
              <a:t>, and /</a:t>
            </a:r>
            <a:r>
              <a:rPr lang="en-GB" sz="2000" dirty="0" err="1"/>
              <a:t>dwet</a:t>
            </a:r>
            <a:r>
              <a:rPr lang="en-GB" sz="2000" dirty="0"/>
              <a:t> all update corresponding parameters in the reverb and delay synths send messages to the processing application.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4E32F4-7FA4-64BB-30E2-16CCEE2833A3}"/>
              </a:ext>
            </a:extLst>
          </p:cNvPr>
          <p:cNvSpPr txBox="1"/>
          <p:nvPr/>
        </p:nvSpPr>
        <p:spPr>
          <a:xfrm>
            <a:off x="51472" y="6050096"/>
            <a:ext cx="9036643" cy="70788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Python Server Script Repo</a:t>
            </a:r>
            <a:r>
              <a:rPr lang="en-GB" sz="2000" dirty="0"/>
              <a:t>: </a:t>
            </a:r>
            <a:r>
              <a:rPr lang="en-GB" sz="2000" b="1" dirty="0">
                <a:hlinkClick r:id="rId2"/>
              </a:rPr>
              <a:t>https://github.com/polimi-cmls-23/group6-hw-CMS-Fab_Four/blob/main/FabStick.scd</a:t>
            </a:r>
            <a:endParaRPr lang="en-GB" sz="17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3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TOUCH OSC LAYOUT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48569D8-0495-D270-03B6-C0F27D9E4BDE}"/>
              </a:ext>
            </a:extLst>
          </p:cNvPr>
          <p:cNvSpPr txBox="1"/>
          <p:nvPr/>
        </p:nvSpPr>
        <p:spPr>
          <a:xfrm>
            <a:off x="51471" y="5742319"/>
            <a:ext cx="9036643" cy="101566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Each controller sends OSC messages as the corresponding </a:t>
            </a:r>
            <a:r>
              <a:rPr lang="en-GB" sz="2000" dirty="0" err="1"/>
              <a:t>labeled</a:t>
            </a:r>
            <a:r>
              <a:rPr lang="en-GB" sz="2000" dirty="0"/>
              <a:t> </a:t>
            </a:r>
            <a:r>
              <a:rPr lang="en-GB" sz="2000" dirty="0" err="1"/>
              <a:t>values.On</a:t>
            </a:r>
            <a:r>
              <a:rPr lang="en-GB" sz="2000" dirty="0"/>
              <a:t> XY pad, x-axis controls the amplitude, y-axis controls the cut-off frequency of a high pass filter.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27325BDD-009F-04A4-17CD-07EE8C46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86285" y="-144886"/>
            <a:ext cx="478988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39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07EF58-EDF0-BB96-66A1-8920F2F2E1CC}"/>
              </a:ext>
            </a:extLst>
          </p:cNvPr>
          <p:cNvSpPr/>
          <p:nvPr/>
        </p:nvSpPr>
        <p:spPr>
          <a:xfrm>
            <a:off x="0" y="0"/>
            <a:ext cx="9144000" cy="8259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po 9">
            <a:extLst>
              <a:ext uri="{FF2B5EF4-FFF2-40B4-BE49-F238E27FC236}">
                <a16:creationId xmlns:a16="http://schemas.microsoft.com/office/drawing/2014/main" id="{9E12881B-CD1F-6834-F879-2B546E490976}"/>
              </a:ext>
            </a:extLst>
          </p:cNvPr>
          <p:cNvGrpSpPr/>
          <p:nvPr/>
        </p:nvGrpSpPr>
        <p:grpSpPr>
          <a:xfrm>
            <a:off x="53676" y="645910"/>
            <a:ext cx="9036647" cy="180000"/>
            <a:chOff x="1218340" y="275867"/>
            <a:chExt cx="17715122" cy="567843"/>
          </a:xfrm>
        </p:grpSpPr>
        <p:cxnSp>
          <p:nvCxnSpPr>
            <p:cNvPr id="5" name="Connettore 1 11">
              <a:extLst>
                <a:ext uri="{FF2B5EF4-FFF2-40B4-BE49-F238E27FC236}">
                  <a16:creationId xmlns:a16="http://schemas.microsoft.com/office/drawing/2014/main" id="{FB9C1C2A-6297-FDBE-8F25-CB267AC8D4ED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2">
              <a:extLst>
                <a:ext uri="{FF2B5EF4-FFF2-40B4-BE49-F238E27FC236}">
                  <a16:creationId xmlns:a16="http://schemas.microsoft.com/office/drawing/2014/main" id="{04229EA5-DD90-B01A-5B2F-4553A84B7D80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3">
              <a:extLst>
                <a:ext uri="{FF2B5EF4-FFF2-40B4-BE49-F238E27FC236}">
                  <a16:creationId xmlns:a16="http://schemas.microsoft.com/office/drawing/2014/main" id="{40C987FF-C893-D718-550F-09273F39572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4">
              <a:extLst>
                <a:ext uri="{FF2B5EF4-FFF2-40B4-BE49-F238E27FC236}">
                  <a16:creationId xmlns:a16="http://schemas.microsoft.com/office/drawing/2014/main" id="{A009362D-7368-CC21-EE49-63CB77223EE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5">
              <a:extLst>
                <a:ext uri="{FF2B5EF4-FFF2-40B4-BE49-F238E27FC236}">
                  <a16:creationId xmlns:a16="http://schemas.microsoft.com/office/drawing/2014/main" id="{A8D55F87-0659-CABB-AB8A-A885385B3171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6">
              <a:extLst>
                <a:ext uri="{FF2B5EF4-FFF2-40B4-BE49-F238E27FC236}">
                  <a16:creationId xmlns:a16="http://schemas.microsoft.com/office/drawing/2014/main" id="{5001AEB8-3ACB-D7A8-DFAB-05A742A1943A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">
              <a:extLst>
                <a:ext uri="{FF2B5EF4-FFF2-40B4-BE49-F238E27FC236}">
                  <a16:creationId xmlns:a16="http://schemas.microsoft.com/office/drawing/2014/main" id="{8AFD68AA-0BD5-80A6-2EF1-2896012D7CAA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8">
              <a:extLst>
                <a:ext uri="{FF2B5EF4-FFF2-40B4-BE49-F238E27FC236}">
                  <a16:creationId xmlns:a16="http://schemas.microsoft.com/office/drawing/2014/main" id="{EFAF6251-77AB-EA24-11BB-F3CD7A83374C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9">
              <a:extLst>
                <a:ext uri="{FF2B5EF4-FFF2-40B4-BE49-F238E27FC236}">
                  <a16:creationId xmlns:a16="http://schemas.microsoft.com/office/drawing/2014/main" id="{380B733A-0A43-C917-C122-4D465F73A624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0">
              <a:extLst>
                <a:ext uri="{FF2B5EF4-FFF2-40B4-BE49-F238E27FC236}">
                  <a16:creationId xmlns:a16="http://schemas.microsoft.com/office/drawing/2014/main" id="{3F995933-A201-7D6E-AE7D-3EE214DC75A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1">
              <a:extLst>
                <a:ext uri="{FF2B5EF4-FFF2-40B4-BE49-F238E27FC236}">
                  <a16:creationId xmlns:a16="http://schemas.microsoft.com/office/drawing/2014/main" id="{20D17F24-9D51-A476-A70E-E54318E0B257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2">
              <a:extLst>
                <a:ext uri="{FF2B5EF4-FFF2-40B4-BE49-F238E27FC236}">
                  <a16:creationId xmlns:a16="http://schemas.microsoft.com/office/drawing/2014/main" id="{2D15206A-9C5E-EAD4-CF49-770A125701D0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3">
              <a:extLst>
                <a:ext uri="{FF2B5EF4-FFF2-40B4-BE49-F238E27FC236}">
                  <a16:creationId xmlns:a16="http://schemas.microsoft.com/office/drawing/2014/main" id="{6F017CD7-628E-581E-3802-CC5F58FB45F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4">
              <a:extLst>
                <a:ext uri="{FF2B5EF4-FFF2-40B4-BE49-F238E27FC236}">
                  <a16:creationId xmlns:a16="http://schemas.microsoft.com/office/drawing/2014/main" id="{B4C01EFD-D44C-AD4C-0D08-E44F44799FFD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5">
              <a:extLst>
                <a:ext uri="{FF2B5EF4-FFF2-40B4-BE49-F238E27FC236}">
                  <a16:creationId xmlns:a16="http://schemas.microsoft.com/office/drawing/2014/main" id="{25757BE5-5B11-DE3C-8F40-F30E0610835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6">
              <a:extLst>
                <a:ext uri="{FF2B5EF4-FFF2-40B4-BE49-F238E27FC236}">
                  <a16:creationId xmlns:a16="http://schemas.microsoft.com/office/drawing/2014/main" id="{C8E31E38-32C9-2116-0A48-09F0D525D990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7">
              <a:extLst>
                <a:ext uri="{FF2B5EF4-FFF2-40B4-BE49-F238E27FC236}">
                  <a16:creationId xmlns:a16="http://schemas.microsoft.com/office/drawing/2014/main" id="{79754E1F-7087-9FAC-A1DA-F33E488EAEB0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8">
              <a:extLst>
                <a:ext uri="{FF2B5EF4-FFF2-40B4-BE49-F238E27FC236}">
                  <a16:creationId xmlns:a16="http://schemas.microsoft.com/office/drawing/2014/main" id="{03EBFFEB-D38D-43A9-59A3-C33427403D19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9">
              <a:extLst>
                <a:ext uri="{FF2B5EF4-FFF2-40B4-BE49-F238E27FC236}">
                  <a16:creationId xmlns:a16="http://schemas.microsoft.com/office/drawing/2014/main" id="{0559BD9D-F6EF-EA83-D599-84A6A52116B1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0">
              <a:extLst>
                <a:ext uri="{FF2B5EF4-FFF2-40B4-BE49-F238E27FC236}">
                  <a16:creationId xmlns:a16="http://schemas.microsoft.com/office/drawing/2014/main" id="{1D328989-C950-FB82-473B-E92DC06FE524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1">
              <a:extLst>
                <a:ext uri="{FF2B5EF4-FFF2-40B4-BE49-F238E27FC236}">
                  <a16:creationId xmlns:a16="http://schemas.microsoft.com/office/drawing/2014/main" id="{403A1E5A-B8BA-9F92-3E11-6BE67FB91A86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2">
              <a:extLst>
                <a:ext uri="{FF2B5EF4-FFF2-40B4-BE49-F238E27FC236}">
                  <a16:creationId xmlns:a16="http://schemas.microsoft.com/office/drawing/2014/main" id="{45446062-5689-C396-D7FB-B1AB6B04DCA7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3">
              <a:extLst>
                <a:ext uri="{FF2B5EF4-FFF2-40B4-BE49-F238E27FC236}">
                  <a16:creationId xmlns:a16="http://schemas.microsoft.com/office/drawing/2014/main" id="{B456AC4C-5EE5-5A84-E77D-0836C8B7EAB3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4">
              <a:extLst>
                <a:ext uri="{FF2B5EF4-FFF2-40B4-BE49-F238E27FC236}">
                  <a16:creationId xmlns:a16="http://schemas.microsoft.com/office/drawing/2014/main" id="{ABA9E1F6-C50B-B330-6E24-30052CA4B25D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5">
              <a:extLst>
                <a:ext uri="{FF2B5EF4-FFF2-40B4-BE49-F238E27FC236}">
                  <a16:creationId xmlns:a16="http://schemas.microsoft.com/office/drawing/2014/main" id="{91E24D70-264D-9499-5650-F08F8C0AE226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6">
              <a:extLst>
                <a:ext uri="{FF2B5EF4-FFF2-40B4-BE49-F238E27FC236}">
                  <a16:creationId xmlns:a16="http://schemas.microsoft.com/office/drawing/2014/main" id="{EC1BB279-E862-D3E5-45B8-E5320E42B354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7">
              <a:extLst>
                <a:ext uri="{FF2B5EF4-FFF2-40B4-BE49-F238E27FC236}">
                  <a16:creationId xmlns:a16="http://schemas.microsoft.com/office/drawing/2014/main" id="{4CAD5D6D-7DF0-B2D4-7693-18AB0F68F866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8">
              <a:extLst>
                <a:ext uri="{FF2B5EF4-FFF2-40B4-BE49-F238E27FC236}">
                  <a16:creationId xmlns:a16="http://schemas.microsoft.com/office/drawing/2014/main" id="{0486F994-2C8E-4148-1BB9-FCDC6CE2BF8B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9">
              <a:extLst>
                <a:ext uri="{FF2B5EF4-FFF2-40B4-BE49-F238E27FC236}">
                  <a16:creationId xmlns:a16="http://schemas.microsoft.com/office/drawing/2014/main" id="{D250D405-22E7-0286-CB38-7A25D1732A7B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0">
              <a:extLst>
                <a:ext uri="{FF2B5EF4-FFF2-40B4-BE49-F238E27FC236}">
                  <a16:creationId xmlns:a16="http://schemas.microsoft.com/office/drawing/2014/main" id="{37ECE3FE-B63A-2A35-6388-E23D691FCBA1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1">
              <a:extLst>
                <a:ext uri="{FF2B5EF4-FFF2-40B4-BE49-F238E27FC236}">
                  <a16:creationId xmlns:a16="http://schemas.microsoft.com/office/drawing/2014/main" id="{FD57F6B0-D65A-8110-7C26-BF6D42BA01E5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2">
              <a:extLst>
                <a:ext uri="{FF2B5EF4-FFF2-40B4-BE49-F238E27FC236}">
                  <a16:creationId xmlns:a16="http://schemas.microsoft.com/office/drawing/2014/main" id="{023851C9-4B14-1AAB-3D4E-C5FB3367DBF4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3">
              <a:extLst>
                <a:ext uri="{FF2B5EF4-FFF2-40B4-BE49-F238E27FC236}">
                  <a16:creationId xmlns:a16="http://schemas.microsoft.com/office/drawing/2014/main" id="{2535DBA3-A249-0B52-DF92-A18A41D7AA6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4">
              <a:extLst>
                <a:ext uri="{FF2B5EF4-FFF2-40B4-BE49-F238E27FC236}">
                  <a16:creationId xmlns:a16="http://schemas.microsoft.com/office/drawing/2014/main" id="{6A4DC633-CE1E-DF33-2104-20FB14A5F17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5">
              <a:extLst>
                <a:ext uri="{FF2B5EF4-FFF2-40B4-BE49-F238E27FC236}">
                  <a16:creationId xmlns:a16="http://schemas.microsoft.com/office/drawing/2014/main" id="{C8E32E08-0535-82A8-65A6-C2A4CDDC8CF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6">
              <a:extLst>
                <a:ext uri="{FF2B5EF4-FFF2-40B4-BE49-F238E27FC236}">
                  <a16:creationId xmlns:a16="http://schemas.microsoft.com/office/drawing/2014/main" id="{FB6F34B0-BD5F-93C2-1E83-4202588A491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7">
              <a:extLst>
                <a:ext uri="{FF2B5EF4-FFF2-40B4-BE49-F238E27FC236}">
                  <a16:creationId xmlns:a16="http://schemas.microsoft.com/office/drawing/2014/main" id="{9424132C-FFE9-4436-B54E-55F51216562E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8">
              <a:extLst>
                <a:ext uri="{FF2B5EF4-FFF2-40B4-BE49-F238E27FC236}">
                  <a16:creationId xmlns:a16="http://schemas.microsoft.com/office/drawing/2014/main" id="{4C8CCBB9-8C2F-B6AF-1D23-44CA0DBDF0BE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9">
              <a:extLst>
                <a:ext uri="{FF2B5EF4-FFF2-40B4-BE49-F238E27FC236}">
                  <a16:creationId xmlns:a16="http://schemas.microsoft.com/office/drawing/2014/main" id="{F706580B-ECE0-FA9D-0565-8B202D135F4E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0">
              <a:extLst>
                <a:ext uri="{FF2B5EF4-FFF2-40B4-BE49-F238E27FC236}">
                  <a16:creationId xmlns:a16="http://schemas.microsoft.com/office/drawing/2014/main" id="{361D2A07-7398-0189-65BA-85DFB06E7096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1">
              <a:extLst>
                <a:ext uri="{FF2B5EF4-FFF2-40B4-BE49-F238E27FC236}">
                  <a16:creationId xmlns:a16="http://schemas.microsoft.com/office/drawing/2014/main" id="{070E2450-36EF-E57E-379A-A7BBC6313C29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2">
              <a:extLst>
                <a:ext uri="{FF2B5EF4-FFF2-40B4-BE49-F238E27FC236}">
                  <a16:creationId xmlns:a16="http://schemas.microsoft.com/office/drawing/2014/main" id="{E9AEE78D-28B8-C43D-2D26-6462A698D0D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3">
              <a:extLst>
                <a:ext uri="{FF2B5EF4-FFF2-40B4-BE49-F238E27FC236}">
                  <a16:creationId xmlns:a16="http://schemas.microsoft.com/office/drawing/2014/main" id="{98B5ECA4-03EB-34D0-10F7-5D8452DAAC9A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4">
              <a:extLst>
                <a:ext uri="{FF2B5EF4-FFF2-40B4-BE49-F238E27FC236}">
                  <a16:creationId xmlns:a16="http://schemas.microsoft.com/office/drawing/2014/main" id="{5AA91648-7E5D-74D8-E9D4-1AB21F366946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5">
              <a:extLst>
                <a:ext uri="{FF2B5EF4-FFF2-40B4-BE49-F238E27FC236}">
                  <a16:creationId xmlns:a16="http://schemas.microsoft.com/office/drawing/2014/main" id="{FCE42981-62A7-605E-BFCB-5B2803CA239E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6">
              <a:extLst>
                <a:ext uri="{FF2B5EF4-FFF2-40B4-BE49-F238E27FC236}">
                  <a16:creationId xmlns:a16="http://schemas.microsoft.com/office/drawing/2014/main" id="{199E2D94-8A60-92D0-76DE-63C3327DDC77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7">
              <a:extLst>
                <a:ext uri="{FF2B5EF4-FFF2-40B4-BE49-F238E27FC236}">
                  <a16:creationId xmlns:a16="http://schemas.microsoft.com/office/drawing/2014/main" id="{4FBF6BFA-C374-5948-8EE2-CF9A580DC99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8">
              <a:extLst>
                <a:ext uri="{FF2B5EF4-FFF2-40B4-BE49-F238E27FC236}">
                  <a16:creationId xmlns:a16="http://schemas.microsoft.com/office/drawing/2014/main" id="{5071A3E4-1CE8-2C32-565E-20B492A68AC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9">
              <a:extLst>
                <a:ext uri="{FF2B5EF4-FFF2-40B4-BE49-F238E27FC236}">
                  <a16:creationId xmlns:a16="http://schemas.microsoft.com/office/drawing/2014/main" id="{80D5FF5B-6826-6CAC-1B96-CED7D50A8659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0">
              <a:extLst>
                <a:ext uri="{FF2B5EF4-FFF2-40B4-BE49-F238E27FC236}">
                  <a16:creationId xmlns:a16="http://schemas.microsoft.com/office/drawing/2014/main" id="{07986861-A2BE-AC47-BB0B-75D5C8228BDE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1">
              <a:extLst>
                <a:ext uri="{FF2B5EF4-FFF2-40B4-BE49-F238E27FC236}">
                  <a16:creationId xmlns:a16="http://schemas.microsoft.com/office/drawing/2014/main" id="{1ADFB211-66A1-D5C6-E659-B60C2D0F3D55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2">
              <a:extLst>
                <a:ext uri="{FF2B5EF4-FFF2-40B4-BE49-F238E27FC236}">
                  <a16:creationId xmlns:a16="http://schemas.microsoft.com/office/drawing/2014/main" id="{5E9F75A1-8EF5-7CFF-1B3E-76EE4FB11272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3">
              <a:extLst>
                <a:ext uri="{FF2B5EF4-FFF2-40B4-BE49-F238E27FC236}">
                  <a16:creationId xmlns:a16="http://schemas.microsoft.com/office/drawing/2014/main" id="{01A00842-DA68-2F4E-3134-DB3019C5A0A2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4">
              <a:extLst>
                <a:ext uri="{FF2B5EF4-FFF2-40B4-BE49-F238E27FC236}">
                  <a16:creationId xmlns:a16="http://schemas.microsoft.com/office/drawing/2014/main" id="{48BE3DB9-24BC-4095-E949-609E5B89BDA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5">
              <a:extLst>
                <a:ext uri="{FF2B5EF4-FFF2-40B4-BE49-F238E27FC236}">
                  <a16:creationId xmlns:a16="http://schemas.microsoft.com/office/drawing/2014/main" id="{175CB30E-AAB6-B7CE-455A-85AC121C174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6">
              <a:extLst>
                <a:ext uri="{FF2B5EF4-FFF2-40B4-BE49-F238E27FC236}">
                  <a16:creationId xmlns:a16="http://schemas.microsoft.com/office/drawing/2014/main" id="{99A74F04-28A4-216C-D5D5-F6D8D507D5D8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7">
              <a:extLst>
                <a:ext uri="{FF2B5EF4-FFF2-40B4-BE49-F238E27FC236}">
                  <a16:creationId xmlns:a16="http://schemas.microsoft.com/office/drawing/2014/main" id="{DF4414C9-4BBC-81FF-9ACF-CB1BC32358B2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8">
              <a:extLst>
                <a:ext uri="{FF2B5EF4-FFF2-40B4-BE49-F238E27FC236}">
                  <a16:creationId xmlns:a16="http://schemas.microsoft.com/office/drawing/2014/main" id="{6DFC17B6-FA28-B264-2721-2622379C17E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9">
              <a:extLst>
                <a:ext uri="{FF2B5EF4-FFF2-40B4-BE49-F238E27FC236}">
                  <a16:creationId xmlns:a16="http://schemas.microsoft.com/office/drawing/2014/main" id="{FCB14CA2-72D8-A0DE-F43F-33EDAF104D63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0">
              <a:extLst>
                <a:ext uri="{FF2B5EF4-FFF2-40B4-BE49-F238E27FC236}">
                  <a16:creationId xmlns:a16="http://schemas.microsoft.com/office/drawing/2014/main" id="{C85F13BC-39A7-5840-8D00-699D33FE569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1">
              <a:extLst>
                <a:ext uri="{FF2B5EF4-FFF2-40B4-BE49-F238E27FC236}">
                  <a16:creationId xmlns:a16="http://schemas.microsoft.com/office/drawing/2014/main" id="{FCFFECF2-03B0-B9CB-C24A-5FCE387B9B2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2">
              <a:extLst>
                <a:ext uri="{FF2B5EF4-FFF2-40B4-BE49-F238E27FC236}">
                  <a16:creationId xmlns:a16="http://schemas.microsoft.com/office/drawing/2014/main" id="{1D736911-B063-FC6A-8065-C590290414D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3">
              <a:extLst>
                <a:ext uri="{FF2B5EF4-FFF2-40B4-BE49-F238E27FC236}">
                  <a16:creationId xmlns:a16="http://schemas.microsoft.com/office/drawing/2014/main" id="{A39FEDBA-BD45-CD21-E973-6723E004DFE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4">
              <a:extLst>
                <a:ext uri="{FF2B5EF4-FFF2-40B4-BE49-F238E27FC236}">
                  <a16:creationId xmlns:a16="http://schemas.microsoft.com/office/drawing/2014/main" id="{7768A81F-1EF3-EE10-80A2-F68A40244513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5">
              <a:extLst>
                <a:ext uri="{FF2B5EF4-FFF2-40B4-BE49-F238E27FC236}">
                  <a16:creationId xmlns:a16="http://schemas.microsoft.com/office/drawing/2014/main" id="{60742B35-3F33-3CEF-4EE8-31F5AB177D1C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6">
              <a:extLst>
                <a:ext uri="{FF2B5EF4-FFF2-40B4-BE49-F238E27FC236}">
                  <a16:creationId xmlns:a16="http://schemas.microsoft.com/office/drawing/2014/main" id="{F655BA0F-A124-D566-CADC-29AC0A792210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7">
              <a:extLst>
                <a:ext uri="{FF2B5EF4-FFF2-40B4-BE49-F238E27FC236}">
                  <a16:creationId xmlns:a16="http://schemas.microsoft.com/office/drawing/2014/main" id="{69AF7694-D0BE-2A90-ACE0-9939B53E0023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8">
              <a:extLst>
                <a:ext uri="{FF2B5EF4-FFF2-40B4-BE49-F238E27FC236}">
                  <a16:creationId xmlns:a16="http://schemas.microsoft.com/office/drawing/2014/main" id="{FFEEC1A2-A5C5-928A-E91D-EA5A5B6A461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9">
              <a:extLst>
                <a:ext uri="{FF2B5EF4-FFF2-40B4-BE49-F238E27FC236}">
                  <a16:creationId xmlns:a16="http://schemas.microsoft.com/office/drawing/2014/main" id="{27E5BFB5-6B09-89D5-6902-1DAD9B5336FE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0">
              <a:extLst>
                <a:ext uri="{FF2B5EF4-FFF2-40B4-BE49-F238E27FC236}">
                  <a16:creationId xmlns:a16="http://schemas.microsoft.com/office/drawing/2014/main" id="{123EA4BB-257D-34E5-08B6-7936B1CB38C9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1">
              <a:extLst>
                <a:ext uri="{FF2B5EF4-FFF2-40B4-BE49-F238E27FC236}">
                  <a16:creationId xmlns:a16="http://schemas.microsoft.com/office/drawing/2014/main" id="{68F5BB80-9EDF-19D9-D67D-7443EC3F735C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2">
              <a:extLst>
                <a:ext uri="{FF2B5EF4-FFF2-40B4-BE49-F238E27FC236}">
                  <a16:creationId xmlns:a16="http://schemas.microsoft.com/office/drawing/2014/main" id="{F3FBE2ED-9163-A784-2ACB-ECD4E4C7B509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3">
              <a:extLst>
                <a:ext uri="{FF2B5EF4-FFF2-40B4-BE49-F238E27FC236}">
                  <a16:creationId xmlns:a16="http://schemas.microsoft.com/office/drawing/2014/main" id="{D5D73F9D-1C3A-4DDA-C7E0-5E8716A78998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4">
              <a:extLst>
                <a:ext uri="{FF2B5EF4-FFF2-40B4-BE49-F238E27FC236}">
                  <a16:creationId xmlns:a16="http://schemas.microsoft.com/office/drawing/2014/main" id="{BD3DAF94-DB10-2B52-59A3-66BEEBB49252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5">
              <a:extLst>
                <a:ext uri="{FF2B5EF4-FFF2-40B4-BE49-F238E27FC236}">
                  <a16:creationId xmlns:a16="http://schemas.microsoft.com/office/drawing/2014/main" id="{CDFE113B-5ECC-3BF7-69E8-79C3D8CD6931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6">
              <a:extLst>
                <a:ext uri="{FF2B5EF4-FFF2-40B4-BE49-F238E27FC236}">
                  <a16:creationId xmlns:a16="http://schemas.microsoft.com/office/drawing/2014/main" id="{608FB5B8-0875-D86C-EFD9-33E8B3A44768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7">
              <a:extLst>
                <a:ext uri="{FF2B5EF4-FFF2-40B4-BE49-F238E27FC236}">
                  <a16:creationId xmlns:a16="http://schemas.microsoft.com/office/drawing/2014/main" id="{F0A53943-AF40-1729-FCA5-4E02434EE35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8">
              <a:extLst>
                <a:ext uri="{FF2B5EF4-FFF2-40B4-BE49-F238E27FC236}">
                  <a16:creationId xmlns:a16="http://schemas.microsoft.com/office/drawing/2014/main" id="{683E3D1A-8DF2-1154-B731-4D6BAC39091E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9">
              <a:extLst>
                <a:ext uri="{FF2B5EF4-FFF2-40B4-BE49-F238E27FC236}">
                  <a16:creationId xmlns:a16="http://schemas.microsoft.com/office/drawing/2014/main" id="{B5176CC9-B764-07FA-E36F-4DF4206FA0D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0">
              <a:extLst>
                <a:ext uri="{FF2B5EF4-FFF2-40B4-BE49-F238E27FC236}">
                  <a16:creationId xmlns:a16="http://schemas.microsoft.com/office/drawing/2014/main" id="{AFE6C2CF-FAC7-DED8-7326-C2F5276B858A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1">
              <a:extLst>
                <a:ext uri="{FF2B5EF4-FFF2-40B4-BE49-F238E27FC236}">
                  <a16:creationId xmlns:a16="http://schemas.microsoft.com/office/drawing/2014/main" id="{D10369BB-8050-91EF-DAA0-C2D54946A87C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2">
              <a:extLst>
                <a:ext uri="{FF2B5EF4-FFF2-40B4-BE49-F238E27FC236}">
                  <a16:creationId xmlns:a16="http://schemas.microsoft.com/office/drawing/2014/main" id="{54CAEC32-B862-DB42-082C-5842444D75E5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3">
              <a:extLst>
                <a:ext uri="{FF2B5EF4-FFF2-40B4-BE49-F238E27FC236}">
                  <a16:creationId xmlns:a16="http://schemas.microsoft.com/office/drawing/2014/main" id="{C05DDDC7-C6DB-56BB-3E5C-EC303B303FE5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4">
              <a:extLst>
                <a:ext uri="{FF2B5EF4-FFF2-40B4-BE49-F238E27FC236}">
                  <a16:creationId xmlns:a16="http://schemas.microsoft.com/office/drawing/2014/main" id="{1FCFEBEA-A1C3-5E88-27F2-48671AAE0B80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5">
              <a:extLst>
                <a:ext uri="{FF2B5EF4-FFF2-40B4-BE49-F238E27FC236}">
                  <a16:creationId xmlns:a16="http://schemas.microsoft.com/office/drawing/2014/main" id="{C1032545-7DF8-3D2C-2CBA-1A9E1EC3B1A3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6">
              <a:extLst>
                <a:ext uri="{FF2B5EF4-FFF2-40B4-BE49-F238E27FC236}">
                  <a16:creationId xmlns:a16="http://schemas.microsoft.com/office/drawing/2014/main" id="{F151CFC5-4548-1BFA-E7A7-6B25E6E5E13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7">
              <a:extLst>
                <a:ext uri="{FF2B5EF4-FFF2-40B4-BE49-F238E27FC236}">
                  <a16:creationId xmlns:a16="http://schemas.microsoft.com/office/drawing/2014/main" id="{9DD1D4CD-2FA5-5432-992E-50D572FFC1D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8">
              <a:extLst>
                <a:ext uri="{FF2B5EF4-FFF2-40B4-BE49-F238E27FC236}">
                  <a16:creationId xmlns:a16="http://schemas.microsoft.com/office/drawing/2014/main" id="{4B639647-23E8-2FE1-399E-98D1CB0D58CA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9">
              <a:extLst>
                <a:ext uri="{FF2B5EF4-FFF2-40B4-BE49-F238E27FC236}">
                  <a16:creationId xmlns:a16="http://schemas.microsoft.com/office/drawing/2014/main" id="{55C5E721-3A86-8694-9FE9-4F4802A9586A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0">
              <a:extLst>
                <a:ext uri="{FF2B5EF4-FFF2-40B4-BE49-F238E27FC236}">
                  <a16:creationId xmlns:a16="http://schemas.microsoft.com/office/drawing/2014/main" id="{1686A96F-3548-5778-EAF2-8404959065D7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1">
              <a:extLst>
                <a:ext uri="{FF2B5EF4-FFF2-40B4-BE49-F238E27FC236}">
                  <a16:creationId xmlns:a16="http://schemas.microsoft.com/office/drawing/2014/main" id="{5C87074B-BF7B-A33D-09CD-6404220C28B8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2">
              <a:extLst>
                <a:ext uri="{FF2B5EF4-FFF2-40B4-BE49-F238E27FC236}">
                  <a16:creationId xmlns:a16="http://schemas.microsoft.com/office/drawing/2014/main" id="{63C2297C-424D-2E41-C122-FFB3383E2CD4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3">
              <a:extLst>
                <a:ext uri="{FF2B5EF4-FFF2-40B4-BE49-F238E27FC236}">
                  <a16:creationId xmlns:a16="http://schemas.microsoft.com/office/drawing/2014/main" id="{47DB0E12-86A7-E8F8-A092-D7D8A66C3D4D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4">
              <a:extLst>
                <a:ext uri="{FF2B5EF4-FFF2-40B4-BE49-F238E27FC236}">
                  <a16:creationId xmlns:a16="http://schemas.microsoft.com/office/drawing/2014/main" id="{6B2C7D04-F3A7-2FC7-836B-FD036464E3D4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5">
              <a:extLst>
                <a:ext uri="{FF2B5EF4-FFF2-40B4-BE49-F238E27FC236}">
                  <a16:creationId xmlns:a16="http://schemas.microsoft.com/office/drawing/2014/main" id="{9F868C44-D12D-3ACE-2DF8-A1CCAE5C2C6D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6">
              <a:extLst>
                <a:ext uri="{FF2B5EF4-FFF2-40B4-BE49-F238E27FC236}">
                  <a16:creationId xmlns:a16="http://schemas.microsoft.com/office/drawing/2014/main" id="{E0324D5B-8A2E-92A7-0714-3CC5290D83E0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7">
              <a:extLst>
                <a:ext uri="{FF2B5EF4-FFF2-40B4-BE49-F238E27FC236}">
                  <a16:creationId xmlns:a16="http://schemas.microsoft.com/office/drawing/2014/main" id="{42F384E9-EF38-4A59-6D48-C9C0C5B9F83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8">
              <a:extLst>
                <a:ext uri="{FF2B5EF4-FFF2-40B4-BE49-F238E27FC236}">
                  <a16:creationId xmlns:a16="http://schemas.microsoft.com/office/drawing/2014/main" id="{124BD4FB-74B9-0FB3-4DFB-89C931AAAC1C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9">
              <a:extLst>
                <a:ext uri="{FF2B5EF4-FFF2-40B4-BE49-F238E27FC236}">
                  <a16:creationId xmlns:a16="http://schemas.microsoft.com/office/drawing/2014/main" id="{5447D4FE-7FA4-7275-A02E-6F980A9D52DE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0">
              <a:extLst>
                <a:ext uri="{FF2B5EF4-FFF2-40B4-BE49-F238E27FC236}">
                  <a16:creationId xmlns:a16="http://schemas.microsoft.com/office/drawing/2014/main" id="{A584011C-7215-7CA4-0062-5EB7D88EB6B6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1">
              <a:extLst>
                <a:ext uri="{FF2B5EF4-FFF2-40B4-BE49-F238E27FC236}">
                  <a16:creationId xmlns:a16="http://schemas.microsoft.com/office/drawing/2014/main" id="{1E3F0129-BF67-75AB-C4E6-0BC316E7FB80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2">
              <a:extLst>
                <a:ext uri="{FF2B5EF4-FFF2-40B4-BE49-F238E27FC236}">
                  <a16:creationId xmlns:a16="http://schemas.microsoft.com/office/drawing/2014/main" id="{3A783F1B-8BCE-7775-8686-331799335E5D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3">
              <a:extLst>
                <a:ext uri="{FF2B5EF4-FFF2-40B4-BE49-F238E27FC236}">
                  <a16:creationId xmlns:a16="http://schemas.microsoft.com/office/drawing/2014/main" id="{DF47C70E-A9BD-9CBD-798E-F619EB77DD99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4">
              <a:extLst>
                <a:ext uri="{FF2B5EF4-FFF2-40B4-BE49-F238E27FC236}">
                  <a16:creationId xmlns:a16="http://schemas.microsoft.com/office/drawing/2014/main" id="{BC414F10-D2C9-033B-2D64-D019F272B025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5">
              <a:extLst>
                <a:ext uri="{FF2B5EF4-FFF2-40B4-BE49-F238E27FC236}">
                  <a16:creationId xmlns:a16="http://schemas.microsoft.com/office/drawing/2014/main" id="{B9401139-8CB8-FFC0-0D92-2F172B0424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6">
              <a:extLst>
                <a:ext uri="{FF2B5EF4-FFF2-40B4-BE49-F238E27FC236}">
                  <a16:creationId xmlns:a16="http://schemas.microsoft.com/office/drawing/2014/main" id="{3500A3AD-0AC7-5B18-722B-96BC1A1B33A9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7">
              <a:extLst>
                <a:ext uri="{FF2B5EF4-FFF2-40B4-BE49-F238E27FC236}">
                  <a16:creationId xmlns:a16="http://schemas.microsoft.com/office/drawing/2014/main" id="{C5EA379F-48F2-A290-D0C1-19D909E19894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8">
              <a:extLst>
                <a:ext uri="{FF2B5EF4-FFF2-40B4-BE49-F238E27FC236}">
                  <a16:creationId xmlns:a16="http://schemas.microsoft.com/office/drawing/2014/main" id="{9D295F85-A926-EE7D-8533-E2DFE3C2FAA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9">
              <a:extLst>
                <a:ext uri="{FF2B5EF4-FFF2-40B4-BE49-F238E27FC236}">
                  <a16:creationId xmlns:a16="http://schemas.microsoft.com/office/drawing/2014/main" id="{865B1627-F945-58E4-CE3C-0119E824D6B1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0">
              <a:extLst>
                <a:ext uri="{FF2B5EF4-FFF2-40B4-BE49-F238E27FC236}">
                  <a16:creationId xmlns:a16="http://schemas.microsoft.com/office/drawing/2014/main" id="{A2813B21-62D5-E575-DFEC-CCF8DE544112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1">
              <a:extLst>
                <a:ext uri="{FF2B5EF4-FFF2-40B4-BE49-F238E27FC236}">
                  <a16:creationId xmlns:a16="http://schemas.microsoft.com/office/drawing/2014/main" id="{E432ABCC-EA69-3157-6FC1-0226FDE57C30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2">
              <a:extLst>
                <a:ext uri="{FF2B5EF4-FFF2-40B4-BE49-F238E27FC236}">
                  <a16:creationId xmlns:a16="http://schemas.microsoft.com/office/drawing/2014/main" id="{5F179A08-ED8A-F54C-E8EE-A14AB4154155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3">
              <a:extLst>
                <a:ext uri="{FF2B5EF4-FFF2-40B4-BE49-F238E27FC236}">
                  <a16:creationId xmlns:a16="http://schemas.microsoft.com/office/drawing/2014/main" id="{7978130C-EB6C-7B42-269B-627DBE22314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4">
              <a:extLst>
                <a:ext uri="{FF2B5EF4-FFF2-40B4-BE49-F238E27FC236}">
                  <a16:creationId xmlns:a16="http://schemas.microsoft.com/office/drawing/2014/main" id="{47CA04F3-6753-EB97-E78C-3ADC24FAF510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5">
              <a:extLst>
                <a:ext uri="{FF2B5EF4-FFF2-40B4-BE49-F238E27FC236}">
                  <a16:creationId xmlns:a16="http://schemas.microsoft.com/office/drawing/2014/main" id="{1B79A86F-3647-58D3-4458-1D71643F613D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6">
              <a:extLst>
                <a:ext uri="{FF2B5EF4-FFF2-40B4-BE49-F238E27FC236}">
                  <a16:creationId xmlns:a16="http://schemas.microsoft.com/office/drawing/2014/main" id="{596358B6-BBF9-2026-836D-993C6773FED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7">
              <a:extLst>
                <a:ext uri="{FF2B5EF4-FFF2-40B4-BE49-F238E27FC236}">
                  <a16:creationId xmlns:a16="http://schemas.microsoft.com/office/drawing/2014/main" id="{17CD7642-E464-BA7F-4C34-AB00FF228B0A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8">
              <a:extLst>
                <a:ext uri="{FF2B5EF4-FFF2-40B4-BE49-F238E27FC236}">
                  <a16:creationId xmlns:a16="http://schemas.microsoft.com/office/drawing/2014/main" id="{11F6B1B6-C748-21D4-A0D9-D10B1F6E1627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9">
              <a:extLst>
                <a:ext uri="{FF2B5EF4-FFF2-40B4-BE49-F238E27FC236}">
                  <a16:creationId xmlns:a16="http://schemas.microsoft.com/office/drawing/2014/main" id="{548E22A3-9D09-2C5C-804F-B253EABB384F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30">
              <a:extLst>
                <a:ext uri="{FF2B5EF4-FFF2-40B4-BE49-F238E27FC236}">
                  <a16:creationId xmlns:a16="http://schemas.microsoft.com/office/drawing/2014/main" id="{556DD605-2FFB-5027-4D4F-A3283675726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A69817-77B5-8B7B-8AD2-D2A7A254E24C}"/>
              </a:ext>
            </a:extLst>
          </p:cNvPr>
          <p:cNvSpPr txBox="1"/>
          <p:nvPr/>
        </p:nvSpPr>
        <p:spPr>
          <a:xfrm>
            <a:off x="-2500" y="100018"/>
            <a:ext cx="628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PROCESSING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48569D8-0495-D270-03B6-C0F27D9E4BDE}"/>
              </a:ext>
            </a:extLst>
          </p:cNvPr>
          <p:cNvSpPr txBox="1"/>
          <p:nvPr/>
        </p:nvSpPr>
        <p:spPr>
          <a:xfrm>
            <a:off x="51470" y="5742319"/>
            <a:ext cx="9036643" cy="101566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The Processing script visualizes the sound parameters by communicating with the SuperCollider program that contain X and Y positions of the </a:t>
            </a:r>
            <a:r>
              <a:rPr lang="en-GB" sz="2000" dirty="0" err="1"/>
              <a:t>TouchOSC</a:t>
            </a:r>
            <a:r>
              <a:rPr lang="en-GB" sz="2000" dirty="0"/>
              <a:t> controller. These positions are then visualized as a trail of circles.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A75A6CEE-DCF5-D4B5-8381-987674820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8"/>
          <a:stretch/>
        </p:blipFill>
        <p:spPr>
          <a:xfrm>
            <a:off x="1358475" y="886514"/>
            <a:ext cx="6419898" cy="47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5349D-4F90-7621-322B-138EF32F4DCE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F8E8F-906C-DBB2-3769-CE48D2CAC502}"/>
              </a:ext>
            </a:extLst>
          </p:cNvPr>
          <p:cNvSpPr txBox="1"/>
          <p:nvPr/>
        </p:nvSpPr>
        <p:spPr>
          <a:xfrm>
            <a:off x="787076" y="2905827"/>
            <a:ext cx="7569843" cy="3416320"/>
          </a:xfrm>
          <a:custGeom>
            <a:avLst/>
            <a:gdLst>
              <a:gd name="connsiteX0" fmla="*/ 0 w 7569843"/>
              <a:gd name="connsiteY0" fmla="*/ 0 h 3416320"/>
              <a:gd name="connsiteX1" fmla="*/ 582296 w 7569843"/>
              <a:gd name="connsiteY1" fmla="*/ 0 h 3416320"/>
              <a:gd name="connsiteX2" fmla="*/ 1013194 w 7569843"/>
              <a:gd name="connsiteY2" fmla="*/ 0 h 3416320"/>
              <a:gd name="connsiteX3" fmla="*/ 1368395 w 7569843"/>
              <a:gd name="connsiteY3" fmla="*/ 0 h 3416320"/>
              <a:gd name="connsiteX4" fmla="*/ 2102087 w 7569843"/>
              <a:gd name="connsiteY4" fmla="*/ 0 h 3416320"/>
              <a:gd name="connsiteX5" fmla="*/ 2532986 w 7569843"/>
              <a:gd name="connsiteY5" fmla="*/ 0 h 3416320"/>
              <a:gd name="connsiteX6" fmla="*/ 3115282 w 7569843"/>
              <a:gd name="connsiteY6" fmla="*/ 0 h 3416320"/>
              <a:gd name="connsiteX7" fmla="*/ 3773276 w 7569843"/>
              <a:gd name="connsiteY7" fmla="*/ 0 h 3416320"/>
              <a:gd name="connsiteX8" fmla="*/ 4204174 w 7569843"/>
              <a:gd name="connsiteY8" fmla="*/ 0 h 3416320"/>
              <a:gd name="connsiteX9" fmla="*/ 4710772 w 7569843"/>
              <a:gd name="connsiteY9" fmla="*/ 0 h 3416320"/>
              <a:gd name="connsiteX10" fmla="*/ 5368766 w 7569843"/>
              <a:gd name="connsiteY10" fmla="*/ 0 h 3416320"/>
              <a:gd name="connsiteX11" fmla="*/ 6102458 w 7569843"/>
              <a:gd name="connsiteY11" fmla="*/ 0 h 3416320"/>
              <a:gd name="connsiteX12" fmla="*/ 6609055 w 7569843"/>
              <a:gd name="connsiteY12" fmla="*/ 0 h 3416320"/>
              <a:gd name="connsiteX13" fmla="*/ 6964256 w 7569843"/>
              <a:gd name="connsiteY13" fmla="*/ 0 h 3416320"/>
              <a:gd name="connsiteX14" fmla="*/ 7569843 w 7569843"/>
              <a:gd name="connsiteY14" fmla="*/ 0 h 3416320"/>
              <a:gd name="connsiteX15" fmla="*/ 7569843 w 7569843"/>
              <a:gd name="connsiteY15" fmla="*/ 569387 h 3416320"/>
              <a:gd name="connsiteX16" fmla="*/ 7569843 w 7569843"/>
              <a:gd name="connsiteY16" fmla="*/ 1070447 h 3416320"/>
              <a:gd name="connsiteX17" fmla="*/ 7569843 w 7569843"/>
              <a:gd name="connsiteY17" fmla="*/ 1605670 h 3416320"/>
              <a:gd name="connsiteX18" fmla="*/ 7569843 w 7569843"/>
              <a:gd name="connsiteY18" fmla="*/ 2175057 h 3416320"/>
              <a:gd name="connsiteX19" fmla="*/ 7569843 w 7569843"/>
              <a:gd name="connsiteY19" fmla="*/ 2710281 h 3416320"/>
              <a:gd name="connsiteX20" fmla="*/ 7569843 w 7569843"/>
              <a:gd name="connsiteY20" fmla="*/ 3416320 h 3416320"/>
              <a:gd name="connsiteX21" fmla="*/ 6911849 w 7569843"/>
              <a:gd name="connsiteY21" fmla="*/ 3416320 h 3416320"/>
              <a:gd name="connsiteX22" fmla="*/ 6253855 w 7569843"/>
              <a:gd name="connsiteY22" fmla="*/ 3416320 h 3416320"/>
              <a:gd name="connsiteX23" fmla="*/ 5671559 w 7569843"/>
              <a:gd name="connsiteY23" fmla="*/ 3416320 h 3416320"/>
              <a:gd name="connsiteX24" fmla="*/ 5089264 w 7569843"/>
              <a:gd name="connsiteY24" fmla="*/ 3416320 h 3416320"/>
              <a:gd name="connsiteX25" fmla="*/ 4734063 w 7569843"/>
              <a:gd name="connsiteY25" fmla="*/ 3416320 h 3416320"/>
              <a:gd name="connsiteX26" fmla="*/ 4000371 w 7569843"/>
              <a:gd name="connsiteY26" fmla="*/ 3416320 h 3416320"/>
              <a:gd name="connsiteX27" fmla="*/ 3418075 w 7569843"/>
              <a:gd name="connsiteY27" fmla="*/ 3416320 h 3416320"/>
              <a:gd name="connsiteX28" fmla="*/ 2911478 w 7569843"/>
              <a:gd name="connsiteY28" fmla="*/ 3416320 h 3416320"/>
              <a:gd name="connsiteX29" fmla="*/ 2480579 w 7569843"/>
              <a:gd name="connsiteY29" fmla="*/ 3416320 h 3416320"/>
              <a:gd name="connsiteX30" fmla="*/ 1973982 w 7569843"/>
              <a:gd name="connsiteY30" fmla="*/ 3416320 h 3416320"/>
              <a:gd name="connsiteX31" fmla="*/ 1543083 w 7569843"/>
              <a:gd name="connsiteY31" fmla="*/ 3416320 h 3416320"/>
              <a:gd name="connsiteX32" fmla="*/ 809391 w 7569843"/>
              <a:gd name="connsiteY32" fmla="*/ 3416320 h 3416320"/>
              <a:gd name="connsiteX33" fmla="*/ 0 w 7569843"/>
              <a:gd name="connsiteY33" fmla="*/ 3416320 h 3416320"/>
              <a:gd name="connsiteX34" fmla="*/ 0 w 7569843"/>
              <a:gd name="connsiteY34" fmla="*/ 2778607 h 3416320"/>
              <a:gd name="connsiteX35" fmla="*/ 0 w 7569843"/>
              <a:gd name="connsiteY35" fmla="*/ 2209220 h 3416320"/>
              <a:gd name="connsiteX36" fmla="*/ 0 w 7569843"/>
              <a:gd name="connsiteY36" fmla="*/ 1639834 h 3416320"/>
              <a:gd name="connsiteX37" fmla="*/ 0 w 7569843"/>
              <a:gd name="connsiteY37" fmla="*/ 1036284 h 3416320"/>
              <a:gd name="connsiteX38" fmla="*/ 0 w 7569843"/>
              <a:gd name="connsiteY38" fmla="*/ 535223 h 3416320"/>
              <a:gd name="connsiteX39" fmla="*/ 0 w 7569843"/>
              <a:gd name="connsiteY3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569843" h="3416320" extrusionOk="0">
                <a:moveTo>
                  <a:pt x="0" y="0"/>
                </a:moveTo>
                <a:cubicBezTo>
                  <a:pt x="180127" y="-69421"/>
                  <a:pt x="398646" y="7971"/>
                  <a:pt x="582296" y="0"/>
                </a:cubicBezTo>
                <a:cubicBezTo>
                  <a:pt x="765946" y="-7971"/>
                  <a:pt x="912929" y="16801"/>
                  <a:pt x="1013194" y="0"/>
                </a:cubicBezTo>
                <a:cubicBezTo>
                  <a:pt x="1113459" y="-16801"/>
                  <a:pt x="1235152" y="37358"/>
                  <a:pt x="1368395" y="0"/>
                </a:cubicBezTo>
                <a:cubicBezTo>
                  <a:pt x="1501638" y="-37358"/>
                  <a:pt x="1767046" y="69196"/>
                  <a:pt x="2102087" y="0"/>
                </a:cubicBezTo>
                <a:cubicBezTo>
                  <a:pt x="2437128" y="-69196"/>
                  <a:pt x="2352664" y="30267"/>
                  <a:pt x="2532986" y="0"/>
                </a:cubicBezTo>
                <a:cubicBezTo>
                  <a:pt x="2713308" y="-30267"/>
                  <a:pt x="2849784" y="27209"/>
                  <a:pt x="3115282" y="0"/>
                </a:cubicBezTo>
                <a:cubicBezTo>
                  <a:pt x="3380780" y="-27209"/>
                  <a:pt x="3536000" y="6362"/>
                  <a:pt x="3773276" y="0"/>
                </a:cubicBezTo>
                <a:cubicBezTo>
                  <a:pt x="4010552" y="-6362"/>
                  <a:pt x="4105048" y="30391"/>
                  <a:pt x="4204174" y="0"/>
                </a:cubicBezTo>
                <a:cubicBezTo>
                  <a:pt x="4303300" y="-30391"/>
                  <a:pt x="4547702" y="15169"/>
                  <a:pt x="4710772" y="0"/>
                </a:cubicBezTo>
                <a:cubicBezTo>
                  <a:pt x="4873842" y="-15169"/>
                  <a:pt x="5191990" y="77945"/>
                  <a:pt x="5368766" y="0"/>
                </a:cubicBezTo>
                <a:cubicBezTo>
                  <a:pt x="5545542" y="-77945"/>
                  <a:pt x="5807949" y="87353"/>
                  <a:pt x="6102458" y="0"/>
                </a:cubicBezTo>
                <a:cubicBezTo>
                  <a:pt x="6396967" y="-87353"/>
                  <a:pt x="6458430" y="9872"/>
                  <a:pt x="6609055" y="0"/>
                </a:cubicBezTo>
                <a:cubicBezTo>
                  <a:pt x="6759680" y="-9872"/>
                  <a:pt x="6883080" y="29653"/>
                  <a:pt x="6964256" y="0"/>
                </a:cubicBezTo>
                <a:cubicBezTo>
                  <a:pt x="7045432" y="-29653"/>
                  <a:pt x="7429424" y="48415"/>
                  <a:pt x="7569843" y="0"/>
                </a:cubicBezTo>
                <a:cubicBezTo>
                  <a:pt x="7590253" y="214908"/>
                  <a:pt x="7556779" y="444241"/>
                  <a:pt x="7569843" y="569387"/>
                </a:cubicBezTo>
                <a:cubicBezTo>
                  <a:pt x="7582907" y="694533"/>
                  <a:pt x="7530693" y="859308"/>
                  <a:pt x="7569843" y="1070447"/>
                </a:cubicBezTo>
                <a:cubicBezTo>
                  <a:pt x="7608993" y="1281586"/>
                  <a:pt x="7532027" y="1366394"/>
                  <a:pt x="7569843" y="1605670"/>
                </a:cubicBezTo>
                <a:cubicBezTo>
                  <a:pt x="7607659" y="1844946"/>
                  <a:pt x="7541247" y="1977544"/>
                  <a:pt x="7569843" y="2175057"/>
                </a:cubicBezTo>
                <a:cubicBezTo>
                  <a:pt x="7598439" y="2372570"/>
                  <a:pt x="7507254" y="2594514"/>
                  <a:pt x="7569843" y="2710281"/>
                </a:cubicBezTo>
                <a:cubicBezTo>
                  <a:pt x="7632432" y="2826048"/>
                  <a:pt x="7512802" y="3111343"/>
                  <a:pt x="7569843" y="3416320"/>
                </a:cubicBezTo>
                <a:cubicBezTo>
                  <a:pt x="7383564" y="3438798"/>
                  <a:pt x="7060416" y="3391236"/>
                  <a:pt x="6911849" y="3416320"/>
                </a:cubicBezTo>
                <a:cubicBezTo>
                  <a:pt x="6763282" y="3441404"/>
                  <a:pt x="6391305" y="3380498"/>
                  <a:pt x="6253855" y="3416320"/>
                </a:cubicBezTo>
                <a:cubicBezTo>
                  <a:pt x="6116405" y="3452142"/>
                  <a:pt x="5822175" y="3354346"/>
                  <a:pt x="5671559" y="3416320"/>
                </a:cubicBezTo>
                <a:cubicBezTo>
                  <a:pt x="5520943" y="3478294"/>
                  <a:pt x="5226194" y="3354640"/>
                  <a:pt x="5089264" y="3416320"/>
                </a:cubicBezTo>
                <a:cubicBezTo>
                  <a:pt x="4952335" y="3478000"/>
                  <a:pt x="4872659" y="3411891"/>
                  <a:pt x="4734063" y="3416320"/>
                </a:cubicBezTo>
                <a:cubicBezTo>
                  <a:pt x="4595467" y="3420749"/>
                  <a:pt x="4294818" y="3364904"/>
                  <a:pt x="4000371" y="3416320"/>
                </a:cubicBezTo>
                <a:cubicBezTo>
                  <a:pt x="3705924" y="3467736"/>
                  <a:pt x="3554246" y="3383423"/>
                  <a:pt x="3418075" y="3416320"/>
                </a:cubicBezTo>
                <a:cubicBezTo>
                  <a:pt x="3281904" y="3449217"/>
                  <a:pt x="3136994" y="3361067"/>
                  <a:pt x="2911478" y="3416320"/>
                </a:cubicBezTo>
                <a:cubicBezTo>
                  <a:pt x="2685962" y="3471573"/>
                  <a:pt x="2647792" y="3375997"/>
                  <a:pt x="2480579" y="3416320"/>
                </a:cubicBezTo>
                <a:cubicBezTo>
                  <a:pt x="2313366" y="3456643"/>
                  <a:pt x="2177357" y="3373249"/>
                  <a:pt x="1973982" y="3416320"/>
                </a:cubicBezTo>
                <a:cubicBezTo>
                  <a:pt x="1770607" y="3459391"/>
                  <a:pt x="1708055" y="3379741"/>
                  <a:pt x="1543083" y="3416320"/>
                </a:cubicBezTo>
                <a:cubicBezTo>
                  <a:pt x="1378111" y="3452899"/>
                  <a:pt x="1091514" y="3401317"/>
                  <a:pt x="809391" y="3416320"/>
                </a:cubicBezTo>
                <a:cubicBezTo>
                  <a:pt x="527268" y="3431323"/>
                  <a:pt x="182350" y="3343861"/>
                  <a:pt x="0" y="3416320"/>
                </a:cubicBezTo>
                <a:cubicBezTo>
                  <a:pt x="-65123" y="3251934"/>
                  <a:pt x="55393" y="3064170"/>
                  <a:pt x="0" y="2778607"/>
                </a:cubicBezTo>
                <a:cubicBezTo>
                  <a:pt x="-55393" y="2493044"/>
                  <a:pt x="20690" y="2469450"/>
                  <a:pt x="0" y="2209220"/>
                </a:cubicBezTo>
                <a:cubicBezTo>
                  <a:pt x="-20690" y="1948990"/>
                  <a:pt x="31079" y="1821439"/>
                  <a:pt x="0" y="1639834"/>
                </a:cubicBezTo>
                <a:cubicBezTo>
                  <a:pt x="-31079" y="1458229"/>
                  <a:pt x="58150" y="1158868"/>
                  <a:pt x="0" y="1036284"/>
                </a:cubicBezTo>
                <a:cubicBezTo>
                  <a:pt x="-58150" y="913700"/>
                  <a:pt x="2562" y="744808"/>
                  <a:pt x="0" y="535223"/>
                </a:cubicBezTo>
                <a:cubicBezTo>
                  <a:pt x="-2562" y="325638"/>
                  <a:pt x="46012" y="212638"/>
                  <a:pt x="0" y="0"/>
                </a:cubicBezTo>
                <a:close/>
              </a:path>
            </a:pathLst>
          </a:custGeom>
          <a:noFill/>
          <a:ln w="76200">
            <a:solidFill>
              <a:srgbClr val="666699"/>
            </a:solidFill>
            <a:extLst>
              <a:ext uri="{C807C97D-BFC1-408E-A445-0C87EB9F89A2}">
                <ask:lineSketchStyleProps xmlns:ask="http://schemas.microsoft.com/office/drawing/2018/sketchyshapes" sd="342469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Rounded MT Bold" panose="020F0704030504030204" pitchFamily="34" charset="0"/>
              </a:rPr>
              <a:t>THANKS</a:t>
            </a:r>
          </a:p>
          <a:p>
            <a:pPr algn="ctr"/>
            <a:r>
              <a:rPr lang="en-US" sz="7200" dirty="0">
                <a:latin typeface="Arial Rounded MT Bold" panose="020F0704030504030204" pitchFamily="34" charset="0"/>
              </a:rPr>
              <a:t>FOR YOUR KIND ATTENTION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E2D26-BBE8-7954-874C-BA6CCC4D6536}"/>
              </a:ext>
            </a:extLst>
          </p:cNvPr>
          <p:cNvSpPr txBox="1"/>
          <p:nvPr/>
        </p:nvSpPr>
        <p:spPr>
          <a:xfrm>
            <a:off x="53677" y="266579"/>
            <a:ext cx="9036643" cy="224676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002060"/>
                </a:solidFill>
              </a:rPr>
              <a:t>P</a:t>
            </a:r>
            <a:r>
              <a:rPr lang="en-GB" sz="1600" b="1" dirty="0">
                <a:solidFill>
                  <a:srgbClr val="002060"/>
                </a:solidFill>
              </a:rPr>
              <a:t>OTENTIAL</a:t>
            </a:r>
            <a:r>
              <a:rPr lang="en-GB" b="1" dirty="0">
                <a:solidFill>
                  <a:srgbClr val="002060"/>
                </a:solidFill>
              </a:rPr>
              <a:t> F</a:t>
            </a:r>
            <a:r>
              <a:rPr lang="en-GB" sz="1600" b="1" dirty="0">
                <a:solidFill>
                  <a:srgbClr val="002060"/>
                </a:solidFill>
              </a:rPr>
              <a:t>OR</a:t>
            </a:r>
            <a:r>
              <a:rPr lang="en-GB" b="1" dirty="0">
                <a:solidFill>
                  <a:srgbClr val="002060"/>
                </a:solidFill>
              </a:rPr>
              <a:t> I</a:t>
            </a:r>
            <a:r>
              <a:rPr lang="en-GB" sz="1600" b="1" dirty="0">
                <a:solidFill>
                  <a:srgbClr val="002060"/>
                </a:solidFill>
              </a:rPr>
              <a:t>MPROVEMENT</a:t>
            </a:r>
            <a:r>
              <a:rPr lang="en-GB" sz="2000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u="sng" dirty="0">
                <a:solidFill>
                  <a:srgbClr val="002060"/>
                </a:solidFill>
              </a:rPr>
              <a:t>Arduino Stroke Calibration</a:t>
            </a:r>
            <a:r>
              <a:rPr lang="en-GB" sz="2000" dirty="0"/>
              <a:t>: Currently, uses fixed thresholds which might be calibrated for reliable stroke detection.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u="sng" dirty="0">
                <a:solidFill>
                  <a:srgbClr val="002060"/>
                </a:solidFill>
              </a:rPr>
              <a:t>Supercollider</a:t>
            </a:r>
            <a:r>
              <a:rPr lang="en-GB" sz="2000" dirty="0"/>
              <a:t>: Development of more pleasant sound with more sound manipulation parameters.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u="sng" dirty="0">
                <a:solidFill>
                  <a:srgbClr val="002060"/>
                </a:solidFill>
              </a:rPr>
              <a:t>Processing</a:t>
            </a:r>
            <a:r>
              <a:rPr lang="en-GB" sz="2000" dirty="0"/>
              <a:t>: More complex or varied visualizations like waveform visualizations will offer a real-time representation of the sound</a:t>
            </a:r>
          </a:p>
        </p:txBody>
      </p:sp>
    </p:spTree>
    <p:extLst>
      <p:ext uri="{BB962C8B-B14F-4D97-AF65-F5344CB8AC3E}">
        <p14:creationId xmlns:p14="http://schemas.microsoft.com/office/powerpoint/2010/main" val="196190224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5827</TotalTime>
  <Words>697</Words>
  <Application>Microsoft Office PowerPoint</Application>
  <PresentationFormat>On-screen Show (4:3)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Calibri</vt:lpstr>
      <vt:lpstr>Cascadia Mono</vt:lpstr>
      <vt:lpstr>CMR10</vt:lpstr>
      <vt:lpstr>CMR12</vt:lpstr>
      <vt:lpstr>CMTT10</vt:lpstr>
      <vt:lpstr>Wingdings</vt:lpstr>
      <vt:lpstr>POLI</vt:lpstr>
      <vt:lpstr>Titolo presentazione sottotitolo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Abhijeet Anand</cp:lastModifiedBy>
  <cp:revision>39</cp:revision>
  <dcterms:created xsi:type="dcterms:W3CDTF">2015-05-26T12:27:57Z</dcterms:created>
  <dcterms:modified xsi:type="dcterms:W3CDTF">2023-06-04T20:57:14Z</dcterms:modified>
</cp:coreProperties>
</file>