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8" r:id="rId3"/>
    <p:sldId id="276" r:id="rId4"/>
    <p:sldId id="278" r:id="rId5"/>
    <p:sldId id="279" r:id="rId6"/>
    <p:sldId id="280" r:id="rId7"/>
    <p:sldId id="274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AE72-C87D-4D81-BBF7-1C1EE956528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85AA-4ED1-4DE1-A372-C2FCF5A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Oberheim_OB-X#Albums_and_songs_featuring_OB-X" TargetMode="External"/><Relationship Id="rId7" Type="http://schemas.openxmlformats.org/officeDocument/2006/relationships/hyperlink" Target="https://github.com/polimi-cmls-23/group6-hw-JUCE-Fab_Fou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iscodsp.com/obxd/" TargetMode="External"/><Relationship Id="rId5" Type="http://schemas.openxmlformats.org/officeDocument/2006/relationships/hyperlink" Target="https://github.com/reales/OB-Xd" TargetMode="External"/><Relationship Id="rId4" Type="http://schemas.openxmlformats.org/officeDocument/2006/relationships/hyperlink" Target="https://www.discodsp.com/about/#reales%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imi-cmls-23/group6-hw-JUCE-Fab_Four/blob/main/MM-FabFour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3842807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7732" y="3844043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219559" y="4213357"/>
            <a:ext cx="8716327" cy="5339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dirty="0"/>
              <a:t>COMPUTER MUSIC-LANGUAGES &amp; SYSTEMS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-5945" y="4900058"/>
            <a:ext cx="9144000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9E6B6-C5B5-F2B6-CA2D-1B0BBE10D259}"/>
              </a:ext>
            </a:extLst>
          </p:cNvPr>
          <p:cNvSpPr txBox="1"/>
          <p:nvPr/>
        </p:nvSpPr>
        <p:spPr>
          <a:xfrm>
            <a:off x="5059531" y="5322599"/>
            <a:ext cx="410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by:</a:t>
            </a:r>
          </a:p>
          <a:p>
            <a:pPr algn="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Amico Stefano Antonio(10937333)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Anand Abhijeet(10859656)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Pletti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Manfredi(10493741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Portentoso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Alice(10664207</a:t>
            </a:r>
            <a:r>
              <a:rPr lang="en-GB" dirty="0">
                <a:solidFill>
                  <a:schemeClr val="bg1"/>
                </a:solidFill>
                <a:latin typeface="CMR12"/>
              </a:rPr>
              <a:t>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4A26-2987-CD0F-2701-FD9DB9DB82F2}"/>
              </a:ext>
            </a:extLst>
          </p:cNvPr>
          <p:cNvSpPr txBox="1"/>
          <p:nvPr/>
        </p:nvSpPr>
        <p:spPr>
          <a:xfrm>
            <a:off x="200" y="5876597"/>
            <a:ext cx="328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to: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Fabio Antonacci</a:t>
            </a:r>
          </a:p>
          <a:p>
            <a:r>
              <a:rPr lang="it-IT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Marco Olivieri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5" name="Picture 1024" descr="A large stone building&#10;&#10;Description automatically generated with low confidence">
            <a:extLst>
              <a:ext uri="{FF2B5EF4-FFF2-40B4-BE49-F238E27FC236}">
                <a16:creationId xmlns:a16="http://schemas.microsoft.com/office/drawing/2014/main" id="{B8FD9D9E-828A-CFF5-56A8-C0FB688D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45" y="-9692"/>
            <a:ext cx="9162000" cy="3883400"/>
          </a:xfrm>
          <a:prstGeom prst="rect">
            <a:avLst/>
          </a:prstGeom>
        </p:spPr>
      </p:pic>
      <p:pic>
        <p:nvPicPr>
          <p:cNvPr id="102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DD125D5A-D794-7A90-7B37-8F9F5423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95" y="1959762"/>
            <a:ext cx="2547612" cy="187837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11F6B5CF-6B36-3946-C620-CBB33BCACF51}"/>
              </a:ext>
            </a:extLst>
          </p:cNvPr>
          <p:cNvSpPr txBox="1">
            <a:spLocks/>
          </p:cNvSpPr>
          <p:nvPr/>
        </p:nvSpPr>
        <p:spPr>
          <a:xfrm>
            <a:off x="123670" y="4784916"/>
            <a:ext cx="8884797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FABFOUR | HOMEWORK #2 | Analysis of Existing JUCE plugin</a:t>
            </a: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OBERHEIM OB-X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D42589-E7FC-A297-8D07-DECC6FA8A427}"/>
              </a:ext>
            </a:extLst>
          </p:cNvPr>
          <p:cNvSpPr txBox="1"/>
          <p:nvPr/>
        </p:nvSpPr>
        <p:spPr>
          <a:xfrm>
            <a:off x="53680" y="925928"/>
            <a:ext cx="9036643" cy="523220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b="1" dirty="0"/>
              <a:t>1979</a:t>
            </a:r>
            <a:r>
              <a:rPr lang="en-GB" sz="2000" dirty="0"/>
              <a:t>: Introduced as </a:t>
            </a:r>
            <a:r>
              <a:rPr lang="en-GB" sz="2000" b="1" dirty="0"/>
              <a:t>Oberheim OB-X synthesizer </a:t>
            </a:r>
            <a:r>
              <a:rPr lang="en-GB" sz="2000" dirty="0"/>
              <a:t>designed by </a:t>
            </a:r>
            <a:r>
              <a:rPr lang="en-GB" sz="2000" b="1" u="sng" dirty="0"/>
              <a:t>Tom Oberheim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First synthesizer to feature polyphonic capabilities based on single printed circuit board “voice card”.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It held 32 user-programmable pre-sets built in Z-80 microprocessors which also automated the tuning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Songs featuring OB-X: </a:t>
            </a:r>
            <a:r>
              <a:rPr lang="en-GB" sz="1700" dirty="0">
                <a:solidFill>
                  <a:srgbClr val="002060"/>
                </a:solidFill>
                <a:latin typeface="Arial Rounded MT Bold" panose="020F0704030504030204" pitchFamily="34" charset="0"/>
                <a:hlinkClick r:id="rId3"/>
              </a:rPr>
              <a:t>https://www.wikiwand.com/en/Oberheim_OB-X#Albums_and_songs_featuring_OB-X</a:t>
            </a:r>
            <a:endParaRPr lang="en-GB" sz="17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GB" sz="17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2000" b="1" dirty="0"/>
              <a:t>2016: </a:t>
            </a:r>
            <a:r>
              <a:rPr lang="en-GB" sz="2000" dirty="0"/>
              <a:t>Release of </a:t>
            </a:r>
            <a:r>
              <a:rPr lang="en-GB" sz="2000" b="1" dirty="0"/>
              <a:t>Oberheim OB-</a:t>
            </a:r>
            <a:r>
              <a:rPr lang="en-GB" sz="2000" b="1" dirty="0" err="1"/>
              <a:t>Xd</a:t>
            </a:r>
            <a:r>
              <a:rPr lang="en-GB" sz="2000" b="1" dirty="0"/>
              <a:t> plug-in </a:t>
            </a:r>
            <a:r>
              <a:rPr lang="en-GB" sz="2000" dirty="0"/>
              <a:t>developed by </a:t>
            </a:r>
            <a:r>
              <a:rPr lang="en-GB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 </a:t>
            </a:r>
            <a:r>
              <a:rPr lang="en-GB" sz="20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Reales</a:t>
            </a:r>
            <a:endParaRPr lang="en-GB" sz="2000" b="1" dirty="0"/>
          </a:p>
          <a:p>
            <a:r>
              <a:rPr lang="en-GB" sz="2000" b="1" dirty="0" err="1"/>
              <a:t>Github</a:t>
            </a:r>
            <a:r>
              <a:rPr lang="en-GB" sz="2000" b="1" dirty="0"/>
              <a:t> link: </a:t>
            </a:r>
            <a:r>
              <a:rPr lang="en-GB" sz="1700" dirty="0">
                <a:latin typeface="Arial Rounded MT Bold" panose="020F0704030504030204" pitchFamily="34" charset="0"/>
                <a:hlinkClick r:id="rId5"/>
              </a:rPr>
              <a:t>https://github.com/reales/OB-Xd</a:t>
            </a:r>
            <a:endParaRPr lang="en-GB" sz="1700" dirty="0">
              <a:latin typeface="Arial Rounded MT Bold" panose="020F0704030504030204" pitchFamily="34" charset="0"/>
            </a:endParaRPr>
          </a:p>
          <a:p>
            <a:r>
              <a:rPr lang="en-GB" sz="2000" b="1" dirty="0"/>
              <a:t>Commercial software site: </a:t>
            </a:r>
            <a:r>
              <a:rPr lang="en-GB" sz="1700" dirty="0">
                <a:latin typeface="Arial Rounded MT Bold" panose="020F0704030504030204" pitchFamily="34" charset="0"/>
                <a:hlinkClick r:id="rId6"/>
              </a:rPr>
              <a:t>https://www.discodsp.com/obxd/</a:t>
            </a:r>
            <a:r>
              <a:rPr lang="en-GB" sz="1700" dirty="0">
                <a:latin typeface="Arial Rounded MT Bold" panose="020F07040305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Features modern components/package while still retaining the classic analog sound of the original which provides a vintage appeal.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Two oscillators per voice, a 24dB/octave low-pass filter, two ADSR envelopes, and a single LFO.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Songs featuring OB-</a:t>
            </a:r>
            <a:r>
              <a:rPr lang="en-GB" sz="2000" dirty="0" err="1"/>
              <a:t>Xd</a:t>
            </a:r>
            <a:r>
              <a:rPr lang="en-GB" sz="2000" dirty="0"/>
              <a:t>: "Blinding Lights" by The Weeknd , "Lose Control" by </a:t>
            </a:r>
            <a:r>
              <a:rPr lang="en-GB" sz="2000" dirty="0" err="1"/>
              <a:t>Meduza</a:t>
            </a:r>
            <a:r>
              <a:rPr lang="en-GB" sz="2000" dirty="0"/>
              <a:t>, Becky Hill, and </a:t>
            </a:r>
            <a:r>
              <a:rPr lang="en-GB" sz="2000" dirty="0" err="1"/>
              <a:t>Goodboys</a:t>
            </a:r>
            <a:r>
              <a:rPr lang="en-GB" sz="2000" dirty="0"/>
              <a:t>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4F2A8A-C196-93FE-BB94-1D61F727ACA7}"/>
              </a:ext>
            </a:extLst>
          </p:cNvPr>
          <p:cNvSpPr txBox="1"/>
          <p:nvPr/>
        </p:nvSpPr>
        <p:spPr>
          <a:xfrm>
            <a:off x="53680" y="6307450"/>
            <a:ext cx="9036643" cy="40011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Plug-in Analysis Repo</a:t>
            </a:r>
            <a:r>
              <a:rPr lang="en-GB" sz="2000" dirty="0"/>
              <a:t>: </a:t>
            </a:r>
            <a:r>
              <a:rPr lang="en-GB" sz="1700" dirty="0">
                <a:latin typeface="Arial Rounded MT Bold" panose="020F0704030504030204" pitchFamily="34" charset="0"/>
                <a:hlinkClick r:id="rId7"/>
              </a:rPr>
              <a:t>https://github.com/polimi-cmls-23/group6-hw-JUCE-Fab_Four</a:t>
            </a:r>
            <a:endParaRPr lang="en-GB" sz="17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PHYSICAL SYNTH vs PLUG-IN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212C8F-5E91-DC5A-B1C5-4562CC5D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65" y="3433086"/>
            <a:ext cx="4998563" cy="211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027BB7-4A94-E3A8-FA07-C4E6B83CFD9B}"/>
              </a:ext>
            </a:extLst>
          </p:cNvPr>
          <p:cNvSpPr txBox="1"/>
          <p:nvPr/>
        </p:nvSpPr>
        <p:spPr>
          <a:xfrm>
            <a:off x="63215" y="5742319"/>
            <a:ext cx="9036643" cy="101566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Includes many different header files in the GUI like FLEXBOX and GRID.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Includes various components like multi-touch support and accessibility features depending on the platform (iOS, Android, Windows etc.)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B80D48-C901-BD32-9245-87EB200F34F1}"/>
              </a:ext>
            </a:extLst>
          </p:cNvPr>
          <p:cNvSpPr txBox="1"/>
          <p:nvPr/>
        </p:nvSpPr>
        <p:spPr>
          <a:xfrm>
            <a:off x="6425277" y="4625071"/>
            <a:ext cx="98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HP Simplified" panose="020B0604020204020204" pitchFamily="34" charset="0"/>
              </a:rPr>
              <a:t>PLUG-IN</a:t>
            </a:r>
          </a:p>
        </p:txBody>
      </p:sp>
      <p:pic>
        <p:nvPicPr>
          <p:cNvPr id="1024" name="Picture 2">
            <a:extLst>
              <a:ext uri="{FF2B5EF4-FFF2-40B4-BE49-F238E27FC236}">
                <a16:creationId xmlns:a16="http://schemas.microsoft.com/office/drawing/2014/main" id="{EB9828EC-2074-0F62-BA90-8EF8DB5E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47" y="940176"/>
            <a:ext cx="5000400" cy="236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8DBD0-97B9-72AD-7C29-4DE671216DEE}"/>
              </a:ext>
            </a:extLst>
          </p:cNvPr>
          <p:cNvSpPr txBox="1"/>
          <p:nvPr/>
        </p:nvSpPr>
        <p:spPr>
          <a:xfrm>
            <a:off x="6432504" y="2540544"/>
            <a:ext cx="18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HP Simplified" panose="020B0604020204020204" pitchFamily="34" charset="0"/>
              </a:rPr>
              <a:t>PHYSICAL SYNTH</a:t>
            </a:r>
          </a:p>
        </p:txBody>
      </p:sp>
    </p:spTree>
    <p:extLst>
      <p:ext uri="{BB962C8B-B14F-4D97-AF65-F5344CB8AC3E}">
        <p14:creationId xmlns:p14="http://schemas.microsoft.com/office/powerpoint/2010/main" val="32004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PLUG-IN BLOCK DIAGRAM</a:t>
            </a:r>
          </a:p>
        </p:txBody>
      </p:sp>
      <p:pic>
        <p:nvPicPr>
          <p:cNvPr id="127" name="Picture 126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2BDFC430-E1DC-CFF0-8EDD-23652886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59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3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1" y="60689"/>
            <a:ext cx="896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CONTINUOUS BLENDABLE MULTIMODE FILTER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FD6E4FB-97D3-C83F-B6B7-39122378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" y="1679619"/>
            <a:ext cx="4407153" cy="370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1112796-80CB-D868-F99B-68BB9584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09" y="1679619"/>
            <a:ext cx="4483009" cy="370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50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5D42589-E7FC-A297-8D07-DECC6FA8A427}"/>
              </a:ext>
            </a:extLst>
          </p:cNvPr>
          <p:cNvSpPr txBox="1"/>
          <p:nvPr/>
        </p:nvSpPr>
        <p:spPr>
          <a:xfrm>
            <a:off x="34757" y="6050096"/>
            <a:ext cx="9036643" cy="70788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Link to the code: </a:t>
            </a:r>
            <a:r>
              <a:rPr lang="en-GB" sz="2000" u="sng" dirty="0">
                <a:hlinkClick r:id="rId3"/>
              </a:rPr>
              <a:t>https://github.com/polimi-cmls-23/group6-hw-JUCE-Fab_Four/blob/main/MM-FabFour.ipynb</a:t>
            </a:r>
            <a:endParaRPr lang="en-GB" sz="2200" dirty="0">
              <a:latin typeface="Arial Rounded MT Bold" panose="020F0704030504030204" pitchFamily="34" charset="0"/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034CA1A2-76D4-6B2D-39AA-457E10FD3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25" y="2234118"/>
            <a:ext cx="5796350" cy="374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1251C3E5-14FC-1542-928C-8C3F191A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619" y="931226"/>
            <a:ext cx="4899392" cy="123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EB29A3B-3BB1-3B9E-6D41-04924711C2BB}"/>
              </a:ext>
            </a:extLst>
          </p:cNvPr>
          <p:cNvSpPr txBox="1"/>
          <p:nvPr/>
        </p:nvSpPr>
        <p:spPr>
          <a:xfrm>
            <a:off x="-2501" y="60689"/>
            <a:ext cx="896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BLENDABLE FILTER PYTHON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9805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5349D-4F90-7621-322B-138EF32F4DCE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F8E8F-906C-DBB2-3769-CE48D2CAC502}"/>
              </a:ext>
            </a:extLst>
          </p:cNvPr>
          <p:cNvSpPr txBox="1"/>
          <p:nvPr/>
        </p:nvSpPr>
        <p:spPr>
          <a:xfrm>
            <a:off x="787077" y="1651173"/>
            <a:ext cx="7569843" cy="3416320"/>
          </a:xfrm>
          <a:custGeom>
            <a:avLst/>
            <a:gdLst>
              <a:gd name="connsiteX0" fmla="*/ 0 w 7569843"/>
              <a:gd name="connsiteY0" fmla="*/ 0 h 3416320"/>
              <a:gd name="connsiteX1" fmla="*/ 582296 w 7569843"/>
              <a:gd name="connsiteY1" fmla="*/ 0 h 3416320"/>
              <a:gd name="connsiteX2" fmla="*/ 1013194 w 7569843"/>
              <a:gd name="connsiteY2" fmla="*/ 0 h 3416320"/>
              <a:gd name="connsiteX3" fmla="*/ 1368395 w 7569843"/>
              <a:gd name="connsiteY3" fmla="*/ 0 h 3416320"/>
              <a:gd name="connsiteX4" fmla="*/ 2102087 w 7569843"/>
              <a:gd name="connsiteY4" fmla="*/ 0 h 3416320"/>
              <a:gd name="connsiteX5" fmla="*/ 2532986 w 7569843"/>
              <a:gd name="connsiteY5" fmla="*/ 0 h 3416320"/>
              <a:gd name="connsiteX6" fmla="*/ 3115282 w 7569843"/>
              <a:gd name="connsiteY6" fmla="*/ 0 h 3416320"/>
              <a:gd name="connsiteX7" fmla="*/ 3773276 w 7569843"/>
              <a:gd name="connsiteY7" fmla="*/ 0 h 3416320"/>
              <a:gd name="connsiteX8" fmla="*/ 4204174 w 7569843"/>
              <a:gd name="connsiteY8" fmla="*/ 0 h 3416320"/>
              <a:gd name="connsiteX9" fmla="*/ 4710772 w 7569843"/>
              <a:gd name="connsiteY9" fmla="*/ 0 h 3416320"/>
              <a:gd name="connsiteX10" fmla="*/ 5368766 w 7569843"/>
              <a:gd name="connsiteY10" fmla="*/ 0 h 3416320"/>
              <a:gd name="connsiteX11" fmla="*/ 6102458 w 7569843"/>
              <a:gd name="connsiteY11" fmla="*/ 0 h 3416320"/>
              <a:gd name="connsiteX12" fmla="*/ 6609055 w 7569843"/>
              <a:gd name="connsiteY12" fmla="*/ 0 h 3416320"/>
              <a:gd name="connsiteX13" fmla="*/ 6964256 w 7569843"/>
              <a:gd name="connsiteY13" fmla="*/ 0 h 3416320"/>
              <a:gd name="connsiteX14" fmla="*/ 7569843 w 7569843"/>
              <a:gd name="connsiteY14" fmla="*/ 0 h 3416320"/>
              <a:gd name="connsiteX15" fmla="*/ 7569843 w 7569843"/>
              <a:gd name="connsiteY15" fmla="*/ 569387 h 3416320"/>
              <a:gd name="connsiteX16" fmla="*/ 7569843 w 7569843"/>
              <a:gd name="connsiteY16" fmla="*/ 1070447 h 3416320"/>
              <a:gd name="connsiteX17" fmla="*/ 7569843 w 7569843"/>
              <a:gd name="connsiteY17" fmla="*/ 1605670 h 3416320"/>
              <a:gd name="connsiteX18" fmla="*/ 7569843 w 7569843"/>
              <a:gd name="connsiteY18" fmla="*/ 2175057 h 3416320"/>
              <a:gd name="connsiteX19" fmla="*/ 7569843 w 7569843"/>
              <a:gd name="connsiteY19" fmla="*/ 2710281 h 3416320"/>
              <a:gd name="connsiteX20" fmla="*/ 7569843 w 7569843"/>
              <a:gd name="connsiteY20" fmla="*/ 3416320 h 3416320"/>
              <a:gd name="connsiteX21" fmla="*/ 6911849 w 7569843"/>
              <a:gd name="connsiteY21" fmla="*/ 3416320 h 3416320"/>
              <a:gd name="connsiteX22" fmla="*/ 6253855 w 7569843"/>
              <a:gd name="connsiteY22" fmla="*/ 3416320 h 3416320"/>
              <a:gd name="connsiteX23" fmla="*/ 5671559 w 7569843"/>
              <a:gd name="connsiteY23" fmla="*/ 3416320 h 3416320"/>
              <a:gd name="connsiteX24" fmla="*/ 5089264 w 7569843"/>
              <a:gd name="connsiteY24" fmla="*/ 3416320 h 3416320"/>
              <a:gd name="connsiteX25" fmla="*/ 4734063 w 7569843"/>
              <a:gd name="connsiteY25" fmla="*/ 3416320 h 3416320"/>
              <a:gd name="connsiteX26" fmla="*/ 4000371 w 7569843"/>
              <a:gd name="connsiteY26" fmla="*/ 3416320 h 3416320"/>
              <a:gd name="connsiteX27" fmla="*/ 3418075 w 7569843"/>
              <a:gd name="connsiteY27" fmla="*/ 3416320 h 3416320"/>
              <a:gd name="connsiteX28" fmla="*/ 2911478 w 7569843"/>
              <a:gd name="connsiteY28" fmla="*/ 3416320 h 3416320"/>
              <a:gd name="connsiteX29" fmla="*/ 2480579 w 7569843"/>
              <a:gd name="connsiteY29" fmla="*/ 3416320 h 3416320"/>
              <a:gd name="connsiteX30" fmla="*/ 1973982 w 7569843"/>
              <a:gd name="connsiteY30" fmla="*/ 3416320 h 3416320"/>
              <a:gd name="connsiteX31" fmla="*/ 1543083 w 7569843"/>
              <a:gd name="connsiteY31" fmla="*/ 3416320 h 3416320"/>
              <a:gd name="connsiteX32" fmla="*/ 809391 w 7569843"/>
              <a:gd name="connsiteY32" fmla="*/ 3416320 h 3416320"/>
              <a:gd name="connsiteX33" fmla="*/ 0 w 7569843"/>
              <a:gd name="connsiteY33" fmla="*/ 3416320 h 3416320"/>
              <a:gd name="connsiteX34" fmla="*/ 0 w 7569843"/>
              <a:gd name="connsiteY34" fmla="*/ 2778607 h 3416320"/>
              <a:gd name="connsiteX35" fmla="*/ 0 w 7569843"/>
              <a:gd name="connsiteY35" fmla="*/ 2209220 h 3416320"/>
              <a:gd name="connsiteX36" fmla="*/ 0 w 7569843"/>
              <a:gd name="connsiteY36" fmla="*/ 1639834 h 3416320"/>
              <a:gd name="connsiteX37" fmla="*/ 0 w 7569843"/>
              <a:gd name="connsiteY37" fmla="*/ 1036284 h 3416320"/>
              <a:gd name="connsiteX38" fmla="*/ 0 w 7569843"/>
              <a:gd name="connsiteY38" fmla="*/ 535223 h 3416320"/>
              <a:gd name="connsiteX39" fmla="*/ 0 w 7569843"/>
              <a:gd name="connsiteY3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569843" h="3416320" extrusionOk="0">
                <a:moveTo>
                  <a:pt x="0" y="0"/>
                </a:moveTo>
                <a:cubicBezTo>
                  <a:pt x="180127" y="-69421"/>
                  <a:pt x="398646" y="7971"/>
                  <a:pt x="582296" y="0"/>
                </a:cubicBezTo>
                <a:cubicBezTo>
                  <a:pt x="765946" y="-7971"/>
                  <a:pt x="912929" y="16801"/>
                  <a:pt x="1013194" y="0"/>
                </a:cubicBezTo>
                <a:cubicBezTo>
                  <a:pt x="1113459" y="-16801"/>
                  <a:pt x="1235152" y="37358"/>
                  <a:pt x="1368395" y="0"/>
                </a:cubicBezTo>
                <a:cubicBezTo>
                  <a:pt x="1501638" y="-37358"/>
                  <a:pt x="1767046" y="69196"/>
                  <a:pt x="2102087" y="0"/>
                </a:cubicBezTo>
                <a:cubicBezTo>
                  <a:pt x="2437128" y="-69196"/>
                  <a:pt x="2352664" y="30267"/>
                  <a:pt x="2532986" y="0"/>
                </a:cubicBezTo>
                <a:cubicBezTo>
                  <a:pt x="2713308" y="-30267"/>
                  <a:pt x="2849784" y="27209"/>
                  <a:pt x="3115282" y="0"/>
                </a:cubicBezTo>
                <a:cubicBezTo>
                  <a:pt x="3380780" y="-27209"/>
                  <a:pt x="3536000" y="6362"/>
                  <a:pt x="3773276" y="0"/>
                </a:cubicBezTo>
                <a:cubicBezTo>
                  <a:pt x="4010552" y="-6362"/>
                  <a:pt x="4105048" y="30391"/>
                  <a:pt x="4204174" y="0"/>
                </a:cubicBezTo>
                <a:cubicBezTo>
                  <a:pt x="4303300" y="-30391"/>
                  <a:pt x="4547702" y="15169"/>
                  <a:pt x="4710772" y="0"/>
                </a:cubicBezTo>
                <a:cubicBezTo>
                  <a:pt x="4873842" y="-15169"/>
                  <a:pt x="5191990" y="77945"/>
                  <a:pt x="5368766" y="0"/>
                </a:cubicBezTo>
                <a:cubicBezTo>
                  <a:pt x="5545542" y="-77945"/>
                  <a:pt x="5807949" y="87353"/>
                  <a:pt x="6102458" y="0"/>
                </a:cubicBezTo>
                <a:cubicBezTo>
                  <a:pt x="6396967" y="-87353"/>
                  <a:pt x="6458430" y="9872"/>
                  <a:pt x="6609055" y="0"/>
                </a:cubicBezTo>
                <a:cubicBezTo>
                  <a:pt x="6759680" y="-9872"/>
                  <a:pt x="6883080" y="29653"/>
                  <a:pt x="6964256" y="0"/>
                </a:cubicBezTo>
                <a:cubicBezTo>
                  <a:pt x="7045432" y="-29653"/>
                  <a:pt x="7429424" y="48415"/>
                  <a:pt x="7569843" y="0"/>
                </a:cubicBezTo>
                <a:cubicBezTo>
                  <a:pt x="7590253" y="214908"/>
                  <a:pt x="7556779" y="444241"/>
                  <a:pt x="7569843" y="569387"/>
                </a:cubicBezTo>
                <a:cubicBezTo>
                  <a:pt x="7582907" y="694533"/>
                  <a:pt x="7530693" y="859308"/>
                  <a:pt x="7569843" y="1070447"/>
                </a:cubicBezTo>
                <a:cubicBezTo>
                  <a:pt x="7608993" y="1281586"/>
                  <a:pt x="7532027" y="1366394"/>
                  <a:pt x="7569843" y="1605670"/>
                </a:cubicBezTo>
                <a:cubicBezTo>
                  <a:pt x="7607659" y="1844946"/>
                  <a:pt x="7541247" y="1977544"/>
                  <a:pt x="7569843" y="2175057"/>
                </a:cubicBezTo>
                <a:cubicBezTo>
                  <a:pt x="7598439" y="2372570"/>
                  <a:pt x="7507254" y="2594514"/>
                  <a:pt x="7569843" y="2710281"/>
                </a:cubicBezTo>
                <a:cubicBezTo>
                  <a:pt x="7632432" y="2826048"/>
                  <a:pt x="7512802" y="3111343"/>
                  <a:pt x="7569843" y="3416320"/>
                </a:cubicBezTo>
                <a:cubicBezTo>
                  <a:pt x="7383564" y="3438798"/>
                  <a:pt x="7060416" y="3391236"/>
                  <a:pt x="6911849" y="3416320"/>
                </a:cubicBezTo>
                <a:cubicBezTo>
                  <a:pt x="6763282" y="3441404"/>
                  <a:pt x="6391305" y="3380498"/>
                  <a:pt x="6253855" y="3416320"/>
                </a:cubicBezTo>
                <a:cubicBezTo>
                  <a:pt x="6116405" y="3452142"/>
                  <a:pt x="5822175" y="3354346"/>
                  <a:pt x="5671559" y="3416320"/>
                </a:cubicBezTo>
                <a:cubicBezTo>
                  <a:pt x="5520943" y="3478294"/>
                  <a:pt x="5226194" y="3354640"/>
                  <a:pt x="5089264" y="3416320"/>
                </a:cubicBezTo>
                <a:cubicBezTo>
                  <a:pt x="4952335" y="3478000"/>
                  <a:pt x="4872659" y="3411891"/>
                  <a:pt x="4734063" y="3416320"/>
                </a:cubicBezTo>
                <a:cubicBezTo>
                  <a:pt x="4595467" y="3420749"/>
                  <a:pt x="4294818" y="3364904"/>
                  <a:pt x="4000371" y="3416320"/>
                </a:cubicBezTo>
                <a:cubicBezTo>
                  <a:pt x="3705924" y="3467736"/>
                  <a:pt x="3554246" y="3383423"/>
                  <a:pt x="3418075" y="3416320"/>
                </a:cubicBezTo>
                <a:cubicBezTo>
                  <a:pt x="3281904" y="3449217"/>
                  <a:pt x="3136994" y="3361067"/>
                  <a:pt x="2911478" y="3416320"/>
                </a:cubicBezTo>
                <a:cubicBezTo>
                  <a:pt x="2685962" y="3471573"/>
                  <a:pt x="2647792" y="3375997"/>
                  <a:pt x="2480579" y="3416320"/>
                </a:cubicBezTo>
                <a:cubicBezTo>
                  <a:pt x="2313366" y="3456643"/>
                  <a:pt x="2177357" y="3373249"/>
                  <a:pt x="1973982" y="3416320"/>
                </a:cubicBezTo>
                <a:cubicBezTo>
                  <a:pt x="1770607" y="3459391"/>
                  <a:pt x="1708055" y="3379741"/>
                  <a:pt x="1543083" y="3416320"/>
                </a:cubicBezTo>
                <a:cubicBezTo>
                  <a:pt x="1378111" y="3452899"/>
                  <a:pt x="1091514" y="3401317"/>
                  <a:pt x="809391" y="3416320"/>
                </a:cubicBezTo>
                <a:cubicBezTo>
                  <a:pt x="527268" y="3431323"/>
                  <a:pt x="182350" y="3343861"/>
                  <a:pt x="0" y="3416320"/>
                </a:cubicBezTo>
                <a:cubicBezTo>
                  <a:pt x="-65123" y="3251934"/>
                  <a:pt x="55393" y="3064170"/>
                  <a:pt x="0" y="2778607"/>
                </a:cubicBezTo>
                <a:cubicBezTo>
                  <a:pt x="-55393" y="2493044"/>
                  <a:pt x="20690" y="2469450"/>
                  <a:pt x="0" y="2209220"/>
                </a:cubicBezTo>
                <a:cubicBezTo>
                  <a:pt x="-20690" y="1948990"/>
                  <a:pt x="31079" y="1821439"/>
                  <a:pt x="0" y="1639834"/>
                </a:cubicBezTo>
                <a:cubicBezTo>
                  <a:pt x="-31079" y="1458229"/>
                  <a:pt x="58150" y="1158868"/>
                  <a:pt x="0" y="1036284"/>
                </a:cubicBezTo>
                <a:cubicBezTo>
                  <a:pt x="-58150" y="913700"/>
                  <a:pt x="2562" y="744808"/>
                  <a:pt x="0" y="535223"/>
                </a:cubicBezTo>
                <a:cubicBezTo>
                  <a:pt x="-2562" y="325638"/>
                  <a:pt x="46012" y="212638"/>
                  <a:pt x="0" y="0"/>
                </a:cubicBezTo>
                <a:close/>
              </a:path>
            </a:pathLst>
          </a:custGeom>
          <a:noFill/>
          <a:ln w="76200">
            <a:solidFill>
              <a:srgbClr val="666699"/>
            </a:solidFill>
            <a:extLst>
              <a:ext uri="{C807C97D-BFC1-408E-A445-0C87EB9F89A2}">
                <ask:lineSketchStyleProps xmlns:ask="http://schemas.microsoft.com/office/drawing/2018/sketchyshapes" sd="342469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THANKS</a:t>
            </a:r>
          </a:p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FOR YOUR KIND ATTENTION !</a:t>
            </a:r>
          </a:p>
        </p:txBody>
      </p:sp>
    </p:spTree>
    <p:extLst>
      <p:ext uri="{BB962C8B-B14F-4D97-AF65-F5344CB8AC3E}">
        <p14:creationId xmlns:p14="http://schemas.microsoft.com/office/powerpoint/2010/main" val="1961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8266</TotalTime>
  <Words>340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CMR12</vt:lpstr>
      <vt:lpstr>HP Simplified</vt:lpstr>
      <vt:lpstr>Wingdings</vt:lpstr>
      <vt:lpstr>POLI</vt:lpstr>
      <vt:lpstr>Titolo presentazione sottotitolo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Abhijeet Anand</cp:lastModifiedBy>
  <cp:revision>38</cp:revision>
  <dcterms:created xsi:type="dcterms:W3CDTF">2015-05-26T12:27:57Z</dcterms:created>
  <dcterms:modified xsi:type="dcterms:W3CDTF">2023-05-30T21:32:32Z</dcterms:modified>
</cp:coreProperties>
</file>