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14"/>
  </p:notesMasterIdLst>
  <p:sldIdLst>
    <p:sldId id="263" r:id="rId3"/>
    <p:sldId id="274" r:id="rId4"/>
    <p:sldId id="275" r:id="rId5"/>
    <p:sldId id="283" r:id="rId6"/>
    <p:sldId id="276" r:id="rId7"/>
    <p:sldId id="277" r:id="rId8"/>
    <p:sldId id="284" r:id="rId9"/>
    <p:sldId id="286" r:id="rId10"/>
    <p:sldId id="287" r:id="rId11"/>
    <p:sldId id="279" r:id="rId12"/>
    <p:sldId id="271" r:id="rId13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  <a:srgbClr val="688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7AE51B-AEB7-17EA-6A59-DCFDB5AB9885}" v="485" dt="2023-06-04T16:30:35.931"/>
    <p1510:client id="{B53CC60A-9B4A-4326-B214-024F582F2945}" v="137" dt="2023-06-04T21:09:16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51415-E502-4881-9F04-130CDF52606D}" type="datetimeFigureOut">
              <a:t>04/06/2023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F3403-EEF9-4101-AB42-D8B2E49EB948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93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read</a:t>
            </a:r>
            <a:r>
              <a:rPr lang="it-IT"/>
              <a:t> </a:t>
            </a:r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I’m</a:t>
            </a:r>
            <a:r>
              <a:rPr lang="it-IT"/>
              <a:t> </a:t>
            </a:r>
            <a:r>
              <a:rPr lang="it-IT" err="1"/>
              <a:t>using</a:t>
            </a:r>
            <a:r>
              <a:rPr lang="it-IT"/>
              <a:t> the </a:t>
            </a:r>
            <a:r>
              <a:rPr lang="it-IT" err="1"/>
              <a:t>wrong</a:t>
            </a:r>
            <a:r>
              <a:rPr lang="it-IT"/>
              <a:t> </a:t>
            </a:r>
            <a:r>
              <a:rPr lang="it-IT" err="1"/>
              <a:t>presentation</a:t>
            </a:r>
            <a:r>
              <a:rPr lang="it-IT"/>
              <a:t> mode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C9DDC-FA03-4959-AD24-270E8EF5A91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726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read</a:t>
            </a:r>
            <a:r>
              <a:rPr lang="it-IT"/>
              <a:t> </a:t>
            </a:r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I’m</a:t>
            </a:r>
            <a:r>
              <a:rPr lang="it-IT"/>
              <a:t> </a:t>
            </a:r>
            <a:r>
              <a:rPr lang="it-IT" err="1"/>
              <a:t>using</a:t>
            </a:r>
            <a:r>
              <a:rPr lang="it-IT"/>
              <a:t> the </a:t>
            </a:r>
            <a:r>
              <a:rPr lang="it-IT" err="1"/>
              <a:t>wrong</a:t>
            </a:r>
            <a:r>
              <a:rPr lang="it-IT"/>
              <a:t> </a:t>
            </a:r>
            <a:r>
              <a:rPr lang="it-IT" err="1"/>
              <a:t>presentation</a:t>
            </a:r>
            <a:r>
              <a:rPr lang="it-IT"/>
              <a:t> mode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C9DDC-FA03-4959-AD24-270E8EF5A91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4292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read</a:t>
            </a:r>
            <a:r>
              <a:rPr lang="it-IT"/>
              <a:t> </a:t>
            </a:r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I’m</a:t>
            </a:r>
            <a:r>
              <a:rPr lang="it-IT"/>
              <a:t> </a:t>
            </a:r>
            <a:r>
              <a:rPr lang="it-IT" err="1"/>
              <a:t>using</a:t>
            </a:r>
            <a:r>
              <a:rPr lang="it-IT"/>
              <a:t> the </a:t>
            </a:r>
            <a:r>
              <a:rPr lang="it-IT" err="1"/>
              <a:t>wrong</a:t>
            </a:r>
            <a:r>
              <a:rPr lang="it-IT"/>
              <a:t> </a:t>
            </a:r>
            <a:r>
              <a:rPr lang="it-IT" err="1"/>
              <a:t>presentation</a:t>
            </a:r>
            <a:r>
              <a:rPr lang="it-IT"/>
              <a:t> mode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C9DDC-FA03-4959-AD24-270E8EF5A91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91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read</a:t>
            </a:r>
            <a:r>
              <a:rPr lang="it-IT"/>
              <a:t> </a:t>
            </a:r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I’m</a:t>
            </a:r>
            <a:r>
              <a:rPr lang="it-IT"/>
              <a:t> </a:t>
            </a:r>
            <a:r>
              <a:rPr lang="it-IT" err="1"/>
              <a:t>using</a:t>
            </a:r>
            <a:r>
              <a:rPr lang="it-IT"/>
              <a:t> the </a:t>
            </a:r>
            <a:r>
              <a:rPr lang="it-IT" err="1"/>
              <a:t>wrong</a:t>
            </a:r>
            <a:r>
              <a:rPr lang="it-IT"/>
              <a:t> </a:t>
            </a:r>
            <a:r>
              <a:rPr lang="it-IT" err="1"/>
              <a:t>presentation</a:t>
            </a:r>
            <a:r>
              <a:rPr lang="it-IT"/>
              <a:t> mode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C9DDC-FA03-4959-AD24-270E8EF5A91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7519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read</a:t>
            </a:r>
            <a:r>
              <a:rPr lang="it-IT"/>
              <a:t> </a:t>
            </a:r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I’m</a:t>
            </a:r>
            <a:r>
              <a:rPr lang="it-IT"/>
              <a:t> </a:t>
            </a:r>
            <a:r>
              <a:rPr lang="it-IT" err="1"/>
              <a:t>using</a:t>
            </a:r>
            <a:r>
              <a:rPr lang="it-IT"/>
              <a:t> the </a:t>
            </a:r>
            <a:r>
              <a:rPr lang="it-IT" err="1"/>
              <a:t>wrong</a:t>
            </a:r>
            <a:r>
              <a:rPr lang="it-IT"/>
              <a:t> </a:t>
            </a:r>
            <a:r>
              <a:rPr lang="it-IT" err="1"/>
              <a:t>presentation</a:t>
            </a:r>
            <a:r>
              <a:rPr lang="it-IT"/>
              <a:t> mode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C9DDC-FA03-4959-AD24-270E8EF5A91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1204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read</a:t>
            </a:r>
            <a:r>
              <a:rPr lang="it-IT"/>
              <a:t> </a:t>
            </a:r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I’m</a:t>
            </a:r>
            <a:r>
              <a:rPr lang="it-IT"/>
              <a:t> </a:t>
            </a:r>
            <a:r>
              <a:rPr lang="it-IT" err="1"/>
              <a:t>using</a:t>
            </a:r>
            <a:r>
              <a:rPr lang="it-IT"/>
              <a:t> the </a:t>
            </a:r>
            <a:r>
              <a:rPr lang="it-IT" err="1"/>
              <a:t>wrong</a:t>
            </a:r>
            <a:r>
              <a:rPr lang="it-IT"/>
              <a:t> </a:t>
            </a:r>
            <a:r>
              <a:rPr lang="it-IT" err="1"/>
              <a:t>presentation</a:t>
            </a:r>
            <a:r>
              <a:rPr lang="it-IT"/>
              <a:t> mode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C9DDC-FA03-4959-AD24-270E8EF5A91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6963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read</a:t>
            </a:r>
            <a:r>
              <a:rPr lang="it-IT"/>
              <a:t> </a:t>
            </a:r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I’m</a:t>
            </a:r>
            <a:r>
              <a:rPr lang="it-IT"/>
              <a:t> </a:t>
            </a:r>
            <a:r>
              <a:rPr lang="it-IT" err="1"/>
              <a:t>using</a:t>
            </a:r>
            <a:r>
              <a:rPr lang="it-IT"/>
              <a:t> the </a:t>
            </a:r>
            <a:r>
              <a:rPr lang="it-IT" err="1"/>
              <a:t>wrong</a:t>
            </a:r>
            <a:r>
              <a:rPr lang="it-IT"/>
              <a:t> </a:t>
            </a:r>
            <a:r>
              <a:rPr lang="it-IT" err="1"/>
              <a:t>presentation</a:t>
            </a:r>
            <a:r>
              <a:rPr lang="it-IT"/>
              <a:t> mode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C9DDC-FA03-4959-AD24-270E8EF5A91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353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read</a:t>
            </a:r>
            <a:r>
              <a:rPr lang="it-IT"/>
              <a:t> </a:t>
            </a:r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I’m</a:t>
            </a:r>
            <a:r>
              <a:rPr lang="it-IT"/>
              <a:t> </a:t>
            </a:r>
            <a:r>
              <a:rPr lang="it-IT" err="1"/>
              <a:t>using</a:t>
            </a:r>
            <a:r>
              <a:rPr lang="it-IT"/>
              <a:t> the </a:t>
            </a:r>
            <a:r>
              <a:rPr lang="it-IT" err="1"/>
              <a:t>wrong</a:t>
            </a:r>
            <a:r>
              <a:rPr lang="it-IT"/>
              <a:t> </a:t>
            </a:r>
            <a:r>
              <a:rPr lang="it-IT" err="1"/>
              <a:t>presentation</a:t>
            </a:r>
            <a:r>
              <a:rPr lang="it-IT"/>
              <a:t> mode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C9DDC-FA03-4959-AD24-270E8EF5A91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2158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read</a:t>
            </a:r>
            <a:r>
              <a:rPr lang="it-IT"/>
              <a:t> </a:t>
            </a:r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I’m</a:t>
            </a:r>
            <a:r>
              <a:rPr lang="it-IT"/>
              <a:t> </a:t>
            </a:r>
            <a:r>
              <a:rPr lang="it-IT" err="1"/>
              <a:t>using</a:t>
            </a:r>
            <a:r>
              <a:rPr lang="it-IT"/>
              <a:t> the </a:t>
            </a:r>
            <a:r>
              <a:rPr lang="it-IT" err="1"/>
              <a:t>wrong</a:t>
            </a:r>
            <a:r>
              <a:rPr lang="it-IT"/>
              <a:t> </a:t>
            </a:r>
            <a:r>
              <a:rPr lang="it-IT" err="1"/>
              <a:t>presentation</a:t>
            </a:r>
            <a:r>
              <a:rPr lang="it-IT"/>
              <a:t> mode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C9DDC-FA03-4959-AD24-270E8EF5A91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98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091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805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200" b="1" baseline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200" b="1" baseline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200" b="1" baseline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9706C7F0-9D05-924F-7A3A-3538B579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33851" y="6319441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834947A-1B05-2B43-AD85-E646CE852B9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200" b="1" baseline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200" b="1" baseline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200" b="1" baseline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0917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8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04/06/2023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04/06/2023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04/06/2023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04/06/2023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04/06/2023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04/06/2023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 descr="Immagine che contiene cielo, aria aperta, strada, edificio&#10;&#10;Descrizione generata automaticamente">
            <a:extLst>
              <a:ext uri="{FF2B5EF4-FFF2-40B4-BE49-F238E27FC236}">
                <a16:creationId xmlns:a16="http://schemas.microsoft.com/office/drawing/2014/main" id="{FF166EFD-6B8B-86B8-5C41-1262F00D5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51" y="-385474"/>
            <a:ext cx="9147701" cy="6907051"/>
          </a:xfrm>
          <a:prstGeom prst="rect">
            <a:avLst/>
          </a:prstGeom>
        </p:spPr>
      </p:pic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/>
              <a:t>Titolo presentazione</a:t>
            </a:r>
            <a:br>
              <a:rPr lang="it-IT" sz="2800"/>
            </a:br>
            <a:r>
              <a:rPr lang="it-IT" sz="280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Milano, XX mese 20XX</a:t>
            </a:r>
          </a:p>
          <a:p>
            <a:endParaRPr lang="it-IT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itolo 1"/>
          <p:cNvSpPr txBox="1">
            <a:spLocks/>
          </p:cNvSpPr>
          <p:nvPr/>
        </p:nvSpPr>
        <p:spPr>
          <a:xfrm>
            <a:off x="641534" y="4149725"/>
            <a:ext cx="7772400" cy="96837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it-IT"/>
          </a:p>
        </p:txBody>
      </p:sp>
      <p:sp>
        <p:nvSpPr>
          <p:cNvPr id="133" name="Sottotitolo 2"/>
          <p:cNvSpPr txBox="1">
            <a:spLocks/>
          </p:cNvSpPr>
          <p:nvPr/>
        </p:nvSpPr>
        <p:spPr>
          <a:xfrm>
            <a:off x="641534" y="4358322"/>
            <a:ext cx="7772400" cy="86696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800" b="1" err="1">
                <a:solidFill>
                  <a:schemeClr val="bg1"/>
                </a:solidFill>
              </a:rPr>
              <a:t>Feelink</a:t>
            </a:r>
            <a:r>
              <a:rPr lang="it-IT" sz="2800" b="1">
                <a:solidFill>
                  <a:schemeClr val="bg1"/>
                </a:solidFill>
              </a:rPr>
              <a:t> : An interactive </a:t>
            </a:r>
            <a:r>
              <a:rPr lang="it-IT" sz="2800" b="1" err="1">
                <a:solidFill>
                  <a:schemeClr val="bg1"/>
                </a:solidFill>
              </a:rPr>
              <a:t>audiovisual</a:t>
            </a:r>
            <a:r>
              <a:rPr lang="it-IT" sz="2800" b="1">
                <a:solidFill>
                  <a:schemeClr val="bg1"/>
                </a:solidFill>
              </a:rPr>
              <a:t> </a:t>
            </a:r>
            <a:r>
              <a:rPr lang="it-IT" sz="2800" b="1" err="1">
                <a:solidFill>
                  <a:schemeClr val="bg1"/>
                </a:solidFill>
              </a:rPr>
              <a:t>experience</a:t>
            </a:r>
            <a:endParaRPr lang="it-IT" sz="280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AC81041-0D5F-ADE2-849A-BED685C9D383}"/>
              </a:ext>
            </a:extLst>
          </p:cNvPr>
          <p:cNvSpPr txBox="1"/>
          <p:nvPr/>
        </p:nvSpPr>
        <p:spPr>
          <a:xfrm>
            <a:off x="643145" y="5345108"/>
            <a:ext cx="7681093" cy="150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it-IT" sz="1600" b="1">
                <a:solidFill>
                  <a:schemeClr val="bg1"/>
                </a:solidFill>
                <a:latin typeface="Arial"/>
                <a:cs typeface="Arial"/>
              </a:rPr>
              <a:t>Computer Music: </a:t>
            </a:r>
            <a:r>
              <a:rPr lang="it-IT" sz="1600" b="1" err="1">
                <a:solidFill>
                  <a:schemeClr val="bg1"/>
                </a:solidFill>
                <a:latin typeface="Arial"/>
                <a:cs typeface="Arial"/>
              </a:rPr>
              <a:t>Languages</a:t>
            </a:r>
            <a:r>
              <a:rPr lang="it-IT" sz="1600" b="1">
                <a:solidFill>
                  <a:schemeClr val="bg1"/>
                </a:solidFill>
                <a:latin typeface="Arial"/>
                <a:cs typeface="Arial"/>
              </a:rPr>
              <a:t> and Systems  - </a:t>
            </a:r>
            <a:r>
              <a:rPr lang="it-IT" sz="1600" b="1" err="1">
                <a:solidFill>
                  <a:schemeClr val="bg1"/>
                </a:solidFill>
                <a:latin typeface="Arial"/>
                <a:cs typeface="Arial"/>
              </a:rPr>
              <a:t>Homework</a:t>
            </a:r>
            <a:r>
              <a:rPr lang="it-IT" sz="1600" b="1">
                <a:solidFill>
                  <a:schemeClr val="bg1"/>
                </a:solidFill>
                <a:latin typeface="Arial"/>
                <a:cs typeface="Arial"/>
              </a:rPr>
              <a:t> 3</a:t>
            </a:r>
            <a:endParaRPr lang="it-IT">
              <a:solidFill>
                <a:schemeClr val="bg1"/>
              </a:solidFill>
            </a:endParaRPr>
          </a:p>
          <a:p>
            <a:pPr algn="ctr">
              <a:spcBef>
                <a:spcPct val="20000"/>
              </a:spcBef>
            </a:pPr>
            <a:endParaRPr lang="it-IT" sz="1600" b="1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spcBef>
                <a:spcPct val="20000"/>
              </a:spcBef>
            </a:pPr>
            <a:r>
              <a:rPr lang="it-IT" sz="1600" b="1">
                <a:solidFill>
                  <a:schemeClr val="bg1"/>
                </a:solidFill>
                <a:latin typeface="Arial"/>
                <a:cs typeface="Arial"/>
              </a:rPr>
              <a:t>Group 9 – The Sine of The Times</a:t>
            </a:r>
            <a:endParaRPr lang="it-IT">
              <a:solidFill>
                <a:schemeClr val="bg1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it-IT" sz="1600" b="1">
                <a:solidFill>
                  <a:schemeClr val="bg1"/>
                </a:solidFill>
                <a:latin typeface="Arial"/>
                <a:cs typeface="Arial"/>
              </a:rPr>
              <a:t>Francesco Colotti, Gioele Fortugno, Matteo </a:t>
            </a:r>
            <a:r>
              <a:rPr lang="it-IT" sz="1600" b="1" err="1">
                <a:solidFill>
                  <a:schemeClr val="bg1"/>
                </a:solidFill>
                <a:latin typeface="Arial"/>
                <a:cs typeface="Arial"/>
              </a:rPr>
              <a:t>Gionfriddo</a:t>
            </a:r>
            <a:r>
              <a:rPr lang="it-IT" sz="1600" b="1">
                <a:solidFill>
                  <a:schemeClr val="bg1"/>
                </a:solidFill>
                <a:latin typeface="Arial"/>
                <a:cs typeface="Arial"/>
              </a:rPr>
              <a:t>, Emanuele Greco</a:t>
            </a:r>
            <a:endParaRPr lang="it-IT" sz="1600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endParaRPr lang="it-I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4940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2ECB02-B08C-3996-2280-C508B606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11657" y="6263956"/>
            <a:ext cx="2133600" cy="365125"/>
          </a:xfrm>
        </p:spPr>
        <p:txBody>
          <a:bodyPr lIns="91440" tIns="45720" rIns="91440" bIns="45720" anchor="t"/>
          <a:lstStyle/>
          <a:p>
            <a:fld id="{7834947A-1B05-2B43-AD85-E646CE852B9E}" type="slidenum">
              <a:rPr lang="it-IT" b="1" dirty="0" smtClean="0">
                <a:latin typeface="Arial"/>
                <a:cs typeface="Arial"/>
              </a:rPr>
              <a:t>10</a:t>
            </a:fld>
            <a:endParaRPr lang="it-IT" b="1">
              <a:latin typeface="Arial"/>
              <a:cs typeface="Arial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08797A-8797-C06C-EFDB-0CBF605CA583}"/>
              </a:ext>
            </a:extLst>
          </p:cNvPr>
          <p:cNvSpPr txBox="1"/>
          <p:nvPr/>
        </p:nvSpPr>
        <p:spPr>
          <a:xfrm>
            <a:off x="0" y="6396335"/>
            <a:ext cx="3715779" cy="461665"/>
          </a:xfrm>
          <a:prstGeom prst="rect">
            <a:avLst/>
          </a:prstGeom>
          <a:solidFill>
            <a:srgbClr val="728FA5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  <a:latin typeface="Arial"/>
                <a:cs typeface="Arial"/>
              </a:rPr>
              <a:t>CMLS HW3 – Group 9 </a:t>
            </a:r>
            <a:r>
              <a:rPr lang="it-IT" sz="1200" b="1" dirty="0" err="1">
                <a:solidFill>
                  <a:schemeClr val="bg1"/>
                </a:solidFill>
                <a:latin typeface="Arial"/>
                <a:cs typeface="Arial"/>
              </a:rPr>
              <a:t>presentation</a:t>
            </a:r>
            <a:r>
              <a:rPr lang="it-IT" sz="1200" b="1" dirty="0">
                <a:solidFill>
                  <a:schemeClr val="bg1"/>
                </a:solidFill>
                <a:latin typeface="Arial"/>
                <a:cs typeface="Arial"/>
              </a:rPr>
              <a:t> – 05/06/2023</a:t>
            </a:r>
            <a:endParaRPr lang="it-IT" sz="12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sz="1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AF7A0A1-9C30-3E09-C674-A3863D614196}"/>
              </a:ext>
            </a:extLst>
          </p:cNvPr>
          <p:cNvSpPr txBox="1"/>
          <p:nvPr/>
        </p:nvSpPr>
        <p:spPr>
          <a:xfrm>
            <a:off x="269715" y="1822223"/>
            <a:ext cx="8604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sz="7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7200" b="1">
                <a:latin typeface="Arial" panose="020B0604020202020204" pitchFamily="34" charset="0"/>
                <a:cs typeface="Arial" panose="020B0604020202020204" pitchFamily="34" charset="0"/>
              </a:rPr>
              <a:t>Live demo!</a:t>
            </a:r>
          </a:p>
        </p:txBody>
      </p:sp>
    </p:spTree>
    <p:extLst>
      <p:ext uri="{BB962C8B-B14F-4D97-AF65-F5344CB8AC3E}">
        <p14:creationId xmlns:p14="http://schemas.microsoft.com/office/powerpoint/2010/main" val="404361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29B2909-BD77-4831-AB48-9F0CBC64F15B}"/>
              </a:ext>
            </a:extLst>
          </p:cNvPr>
          <p:cNvSpPr txBox="1"/>
          <p:nvPr/>
        </p:nvSpPr>
        <p:spPr>
          <a:xfrm>
            <a:off x="2375" y="6398126"/>
            <a:ext cx="3715779" cy="461665"/>
          </a:xfrm>
          <a:prstGeom prst="rect">
            <a:avLst/>
          </a:prstGeom>
          <a:solidFill>
            <a:srgbClr val="728FA5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  <a:latin typeface="Arial"/>
                <a:cs typeface="Arial"/>
              </a:rPr>
              <a:t>CMLS HW3 – Group 9 </a:t>
            </a:r>
            <a:r>
              <a:rPr lang="it-IT" sz="1200" b="1" dirty="0" err="1">
                <a:solidFill>
                  <a:schemeClr val="bg1"/>
                </a:solidFill>
                <a:latin typeface="Arial"/>
                <a:cs typeface="Arial"/>
              </a:rPr>
              <a:t>presentation</a:t>
            </a:r>
            <a:r>
              <a:rPr lang="it-IT" sz="1200" b="1" dirty="0">
                <a:solidFill>
                  <a:schemeClr val="bg1"/>
                </a:solidFill>
                <a:latin typeface="Arial"/>
                <a:cs typeface="Arial"/>
              </a:rPr>
              <a:t> – 05/06/2023</a:t>
            </a:r>
            <a:endParaRPr lang="it-IT" sz="12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sz="1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FF5F2F7-9946-8826-101D-824B50B39B62}"/>
              </a:ext>
            </a:extLst>
          </p:cNvPr>
          <p:cNvSpPr txBox="1"/>
          <p:nvPr/>
        </p:nvSpPr>
        <p:spPr>
          <a:xfrm>
            <a:off x="184887" y="3044279"/>
            <a:ext cx="867763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4800" b="1">
                <a:latin typeface="Arial"/>
                <a:cs typeface="Arial"/>
              </a:rPr>
              <a:t>Thank </a:t>
            </a:r>
            <a:r>
              <a:rPr lang="it-IT" sz="4800" b="1" err="1">
                <a:latin typeface="Arial"/>
                <a:cs typeface="Arial"/>
              </a:rPr>
              <a:t>you</a:t>
            </a:r>
            <a:r>
              <a:rPr lang="it-IT" sz="4800" b="1">
                <a:latin typeface="Arial"/>
                <a:cs typeface="Arial"/>
              </a:rPr>
              <a:t> for </a:t>
            </a:r>
            <a:r>
              <a:rPr lang="it-IT" sz="4800" b="1" err="1">
                <a:latin typeface="Arial"/>
                <a:cs typeface="Arial"/>
              </a:rPr>
              <a:t>your</a:t>
            </a:r>
            <a:r>
              <a:rPr lang="it-IT" sz="4800" b="1">
                <a:latin typeface="Arial"/>
                <a:cs typeface="Arial"/>
              </a:rPr>
              <a:t> </a:t>
            </a:r>
            <a:r>
              <a:rPr lang="it-IT" sz="4800" b="1" err="1">
                <a:latin typeface="Arial"/>
                <a:cs typeface="Arial"/>
              </a:rPr>
              <a:t>attention</a:t>
            </a:r>
            <a:r>
              <a:rPr lang="it-IT" sz="4800" b="1">
                <a:latin typeface="Arial"/>
                <a:cs typeface="Arial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8979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The concept</a:t>
            </a: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2ECB02-B08C-3996-2280-C508B606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11657" y="6263956"/>
            <a:ext cx="2133600" cy="365125"/>
          </a:xfrm>
        </p:spPr>
        <p:txBody>
          <a:bodyPr lIns="91440" tIns="45720" rIns="91440" bIns="45720" anchor="t"/>
          <a:lstStyle/>
          <a:p>
            <a:fld id="{7834947A-1B05-2B43-AD85-E646CE852B9E}" type="slidenum">
              <a:rPr lang="it-IT" b="1" dirty="0" smtClean="0">
                <a:latin typeface="Arial"/>
                <a:cs typeface="Arial"/>
              </a:rPr>
              <a:t>2</a:t>
            </a:fld>
            <a:endParaRPr lang="it-IT" b="1">
              <a:latin typeface="Arial"/>
              <a:cs typeface="Arial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08797A-8797-C06C-EFDB-0CBF605CA583}"/>
              </a:ext>
            </a:extLst>
          </p:cNvPr>
          <p:cNvSpPr txBox="1"/>
          <p:nvPr/>
        </p:nvSpPr>
        <p:spPr>
          <a:xfrm>
            <a:off x="0" y="6396335"/>
            <a:ext cx="3715779" cy="461665"/>
          </a:xfrm>
          <a:prstGeom prst="rect">
            <a:avLst/>
          </a:prstGeom>
          <a:solidFill>
            <a:srgbClr val="728FA5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  <a:latin typeface="Arial"/>
                <a:cs typeface="Arial"/>
              </a:rPr>
              <a:t>CMLS HW3 – Group 9 </a:t>
            </a:r>
            <a:r>
              <a:rPr lang="it-IT" sz="1200" b="1" dirty="0" err="1">
                <a:solidFill>
                  <a:schemeClr val="bg1"/>
                </a:solidFill>
                <a:latin typeface="Arial"/>
                <a:cs typeface="Arial"/>
              </a:rPr>
              <a:t>presentation</a:t>
            </a:r>
            <a:r>
              <a:rPr lang="it-IT" sz="1200" b="1" dirty="0">
                <a:solidFill>
                  <a:schemeClr val="bg1"/>
                </a:solidFill>
                <a:latin typeface="Arial"/>
                <a:cs typeface="Arial"/>
              </a:rPr>
              <a:t> – 05/06/2023</a:t>
            </a:r>
            <a:endParaRPr lang="it-IT" sz="12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sz="1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E407ED-3F44-BAB3-2A16-CC4FA617C4DD}"/>
              </a:ext>
            </a:extLst>
          </p:cNvPr>
          <p:cNvSpPr txBox="1"/>
          <p:nvPr/>
        </p:nvSpPr>
        <p:spPr>
          <a:xfrm>
            <a:off x="3847563" y="1502536"/>
            <a:ext cx="147570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3200">
                <a:cs typeface="Calibri"/>
              </a:rPr>
              <a:t>COLOR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04F5E87-4A00-70CB-C5EB-913B9EE1996C}"/>
              </a:ext>
            </a:extLst>
          </p:cNvPr>
          <p:cNvSpPr txBox="1"/>
          <p:nvPr/>
        </p:nvSpPr>
        <p:spPr>
          <a:xfrm>
            <a:off x="3654380" y="3294845"/>
            <a:ext cx="185133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it-IT" sz="3200">
                <a:cs typeface="Calibri"/>
              </a:rPr>
              <a:t>EMOTION</a:t>
            </a:r>
            <a:endParaRPr lang="it-IT" sz="32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7871077-4448-4B57-3AF6-FC8553741A95}"/>
              </a:ext>
            </a:extLst>
          </p:cNvPr>
          <p:cNvSpPr txBox="1"/>
          <p:nvPr/>
        </p:nvSpPr>
        <p:spPr>
          <a:xfrm>
            <a:off x="3010436" y="4797380"/>
            <a:ext cx="3225083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3200">
                <a:cs typeface="Calibri"/>
              </a:rPr>
              <a:t>AUDIO-VISUAL REPRESENTATION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7837B4F3-C4E9-97C5-197A-A0EE8ADF79BB}"/>
              </a:ext>
            </a:extLst>
          </p:cNvPr>
          <p:cNvCxnSpPr/>
          <p:nvPr/>
        </p:nvCxnSpPr>
        <p:spPr>
          <a:xfrm>
            <a:off x="4561534" y="2173580"/>
            <a:ext cx="12882" cy="10217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18A264D-ED12-AC4B-F67E-8062A7816EAC}"/>
              </a:ext>
            </a:extLst>
          </p:cNvPr>
          <p:cNvCxnSpPr/>
          <p:nvPr/>
        </p:nvCxnSpPr>
        <p:spPr>
          <a:xfrm>
            <a:off x="4564888" y="4001438"/>
            <a:ext cx="2150" cy="699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48FF230-1CFE-195C-C990-678DC4A513ED}"/>
              </a:ext>
            </a:extLst>
          </p:cNvPr>
          <p:cNvSpPr txBox="1"/>
          <p:nvPr/>
        </p:nvSpPr>
        <p:spPr>
          <a:xfrm>
            <a:off x="5365" y="5269607"/>
            <a:ext cx="2959456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>
                <a:ea typeface="+mn-lt"/>
                <a:cs typeface="+mn-lt"/>
              </a:rPr>
              <a:t>*https://www.psychologytoday.com/us/blog/color-psychology/202202/why-links-between-colors-and-emotions-may-be-universa</a:t>
            </a:r>
            <a:r>
              <a:rPr lang="it-IT" sz="1400">
                <a:ea typeface="+mn-lt"/>
                <a:cs typeface="+mn-lt"/>
              </a:rPr>
              <a:t>l</a:t>
            </a:r>
            <a:endParaRPr lang="it-IT" sz="1400">
              <a:cs typeface="Calibri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E045EC8-059A-E893-0197-CB1F0A64990F}"/>
              </a:ext>
            </a:extLst>
          </p:cNvPr>
          <p:cNvSpPr txBox="1"/>
          <p:nvPr/>
        </p:nvSpPr>
        <p:spPr>
          <a:xfrm>
            <a:off x="874691" y="2122330"/>
            <a:ext cx="196939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cs typeface="Calibri"/>
              </a:rPr>
              <a:t>Mapping </a:t>
            </a:r>
            <a:r>
              <a:rPr lang="it-IT" sz="1600" err="1">
                <a:cs typeface="Calibri"/>
              </a:rPr>
              <a:t>inspired</a:t>
            </a:r>
            <a:r>
              <a:rPr lang="it-IT" sz="1600">
                <a:cs typeface="Calibri"/>
              </a:rPr>
              <a:t> </a:t>
            </a:r>
          </a:p>
          <a:p>
            <a:r>
              <a:rPr lang="it-IT" sz="1600">
                <a:cs typeface="Calibri"/>
              </a:rPr>
              <a:t>by a survey </a:t>
            </a:r>
          </a:p>
          <a:p>
            <a:r>
              <a:rPr lang="it-IT" sz="1600" err="1">
                <a:cs typeface="Calibri"/>
              </a:rPr>
              <a:t>proposed</a:t>
            </a:r>
            <a:r>
              <a:rPr lang="it-IT" sz="1600">
                <a:cs typeface="Calibri"/>
              </a:rPr>
              <a:t> in a </a:t>
            </a:r>
            <a:r>
              <a:rPr lang="it-IT" sz="1600" err="1">
                <a:cs typeface="Calibri"/>
              </a:rPr>
              <a:t>psychology</a:t>
            </a:r>
            <a:r>
              <a:rPr lang="it-IT" sz="1600">
                <a:cs typeface="Calibri"/>
              </a:rPr>
              <a:t> paper*</a:t>
            </a:r>
            <a:endParaRPr lang="it-IT"/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AAA1928F-387E-5FD3-DAFB-0EE292BE20CF}"/>
              </a:ext>
            </a:extLst>
          </p:cNvPr>
          <p:cNvSpPr/>
          <p:nvPr/>
        </p:nvSpPr>
        <p:spPr>
          <a:xfrm>
            <a:off x="3026997" y="2409927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193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2" grpId="0"/>
      <p:bldP spid="13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Setup: </a:t>
            </a:r>
            <a:r>
              <a:rPr lang="it-IT" sz="2800" err="1"/>
              <a:t>main</a:t>
            </a:r>
            <a:r>
              <a:rPr lang="it-IT" sz="2800"/>
              <a:t> </a:t>
            </a:r>
            <a:r>
              <a:rPr lang="it-IT" sz="2800" err="1"/>
              <a:t>components</a:t>
            </a:r>
            <a:r>
              <a:rPr lang="it-IT" sz="2800"/>
              <a:t> (Arduino </a:t>
            </a:r>
            <a:r>
              <a:rPr lang="it-IT" sz="2800" err="1"/>
              <a:t>version</a:t>
            </a:r>
            <a:r>
              <a:rPr lang="it-IT" sz="2800"/>
              <a:t>)</a:t>
            </a: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2ECB02-B08C-3996-2280-C508B606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11657" y="6263956"/>
            <a:ext cx="2133600" cy="365125"/>
          </a:xfrm>
        </p:spPr>
        <p:txBody>
          <a:bodyPr lIns="91440" tIns="45720" rIns="91440" bIns="45720" anchor="t"/>
          <a:lstStyle/>
          <a:p>
            <a:fld id="{7834947A-1B05-2B43-AD85-E646CE852B9E}" type="slidenum">
              <a:rPr lang="it-IT" b="1" dirty="0" smtClean="0">
                <a:latin typeface="Arial"/>
                <a:cs typeface="Arial"/>
              </a:rPr>
              <a:t>3</a:t>
            </a:fld>
            <a:endParaRPr lang="it-IT" b="1">
              <a:latin typeface="Arial"/>
              <a:cs typeface="Arial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08797A-8797-C06C-EFDB-0CBF605CA583}"/>
              </a:ext>
            </a:extLst>
          </p:cNvPr>
          <p:cNvSpPr txBox="1"/>
          <p:nvPr/>
        </p:nvSpPr>
        <p:spPr>
          <a:xfrm>
            <a:off x="0" y="6396335"/>
            <a:ext cx="3715779" cy="461665"/>
          </a:xfrm>
          <a:prstGeom prst="rect">
            <a:avLst/>
          </a:prstGeom>
          <a:solidFill>
            <a:srgbClr val="728FA5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  <a:latin typeface="Arial"/>
                <a:cs typeface="Arial"/>
              </a:rPr>
              <a:t>CMLS HW3 – Group 9 </a:t>
            </a:r>
            <a:r>
              <a:rPr lang="it-IT" sz="1200" b="1" dirty="0" err="1">
                <a:solidFill>
                  <a:schemeClr val="bg1"/>
                </a:solidFill>
                <a:latin typeface="Arial"/>
                <a:cs typeface="Arial"/>
              </a:rPr>
              <a:t>presentation</a:t>
            </a:r>
            <a:r>
              <a:rPr lang="it-IT" sz="1200" b="1" dirty="0">
                <a:solidFill>
                  <a:schemeClr val="bg1"/>
                </a:solidFill>
                <a:latin typeface="Arial"/>
                <a:cs typeface="Arial"/>
              </a:rPr>
              <a:t> – 05/06/2023</a:t>
            </a:r>
            <a:endParaRPr lang="it-IT" sz="12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sz="1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Immagine 2" descr="Immagine che contiene elettronica, circuito&#10;&#10;Descrizione generata automaticamente">
            <a:extLst>
              <a:ext uri="{FF2B5EF4-FFF2-40B4-BE49-F238E27FC236}">
                <a16:creationId xmlns:a16="http://schemas.microsoft.com/office/drawing/2014/main" id="{7D9B66A6-1B85-4480-A80B-3688FBAB0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59" y="2767779"/>
            <a:ext cx="2765738" cy="276573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A68EE53-5B27-FAF6-7E92-68E16BE25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710" y="3363628"/>
            <a:ext cx="1578708" cy="1576893"/>
          </a:xfrm>
          <a:prstGeom prst="rect">
            <a:avLst/>
          </a:prstGeom>
        </p:spPr>
      </p:pic>
      <p:pic>
        <p:nvPicPr>
          <p:cNvPr id="5" name="Immagine 4" descr="Immagine che contiene interno, giallo&#10;&#10;Descrizione generata automaticamente">
            <a:extLst>
              <a:ext uri="{FF2B5EF4-FFF2-40B4-BE49-F238E27FC236}">
                <a16:creationId xmlns:a16="http://schemas.microsoft.com/office/drawing/2014/main" id="{D867D91B-63DC-CA8D-4D0A-4F8689233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264" y="3105550"/>
            <a:ext cx="2083851" cy="2083851"/>
          </a:xfrm>
          <a:prstGeom prst="rect">
            <a:avLst/>
          </a:prstGeom>
        </p:spPr>
      </p:pic>
      <p:sp>
        <p:nvSpPr>
          <p:cNvPr id="6" name="CasellaDiTesto 4">
            <a:extLst>
              <a:ext uri="{FF2B5EF4-FFF2-40B4-BE49-F238E27FC236}">
                <a16:creationId xmlns:a16="http://schemas.microsoft.com/office/drawing/2014/main" id="{3CECCF69-F567-3DF5-F539-3CDC30A6D4FB}"/>
              </a:ext>
            </a:extLst>
          </p:cNvPr>
          <p:cNvSpPr txBox="1"/>
          <p:nvPr/>
        </p:nvSpPr>
        <p:spPr>
          <a:xfrm>
            <a:off x="934876" y="2150571"/>
            <a:ext cx="1930069" cy="623248"/>
          </a:xfrm>
          <a:prstGeom prst="rect">
            <a:avLst/>
          </a:prstGeom>
          <a:noFill/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3995" indent="-213995">
              <a:buFont typeface="Arial"/>
              <a:buChar char="•"/>
            </a:pPr>
            <a:r>
              <a:rPr lang="it-IT">
                <a:ea typeface="Calibri"/>
                <a:cs typeface="Calibri"/>
              </a:rPr>
              <a:t>Arduino UNO SMD</a:t>
            </a:r>
          </a:p>
        </p:txBody>
      </p:sp>
      <p:sp>
        <p:nvSpPr>
          <p:cNvPr id="8" name="CasellaDiTesto 5">
            <a:extLst>
              <a:ext uri="{FF2B5EF4-FFF2-40B4-BE49-F238E27FC236}">
                <a16:creationId xmlns:a16="http://schemas.microsoft.com/office/drawing/2014/main" id="{0494EA22-1ECD-50B3-DCEF-181381523726}"/>
              </a:ext>
            </a:extLst>
          </p:cNvPr>
          <p:cNvSpPr txBox="1"/>
          <p:nvPr/>
        </p:nvSpPr>
        <p:spPr>
          <a:xfrm>
            <a:off x="4158088" y="2011048"/>
            <a:ext cx="1511506" cy="900246"/>
          </a:xfrm>
          <a:prstGeom prst="rect">
            <a:avLst/>
          </a:prstGeom>
          <a:noFill/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3995" indent="-213995">
              <a:buFont typeface="Arial"/>
              <a:buChar char="•"/>
            </a:pPr>
            <a:r>
              <a:rPr lang="it-IT">
                <a:ea typeface="+mn-lt"/>
                <a:cs typeface="+mn-lt"/>
              </a:rPr>
              <a:t>TCS34725 RGB Color Sensor</a:t>
            </a:r>
            <a:endParaRPr lang="it-IT">
              <a:ea typeface="Calibri"/>
              <a:cs typeface="Calibri"/>
            </a:endParaRPr>
          </a:p>
        </p:txBody>
      </p:sp>
      <p:sp>
        <p:nvSpPr>
          <p:cNvPr id="10" name="CasellaDiTesto 6">
            <a:extLst>
              <a:ext uri="{FF2B5EF4-FFF2-40B4-BE49-F238E27FC236}">
                <a16:creationId xmlns:a16="http://schemas.microsoft.com/office/drawing/2014/main" id="{1D29E8D1-DEF8-1125-69C0-433E373F54D7}"/>
              </a:ext>
            </a:extLst>
          </p:cNvPr>
          <p:cNvSpPr txBox="1"/>
          <p:nvPr/>
        </p:nvSpPr>
        <p:spPr>
          <a:xfrm>
            <a:off x="6636421" y="2150569"/>
            <a:ext cx="1884090" cy="623248"/>
          </a:xfrm>
          <a:prstGeom prst="rect">
            <a:avLst/>
          </a:prstGeom>
          <a:noFill/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3995" indent="-213995">
              <a:buFont typeface="Arial"/>
              <a:buChar char="•"/>
            </a:pPr>
            <a:r>
              <a:rPr lang="it-IT" err="1">
                <a:ea typeface="+mn-lt"/>
                <a:cs typeface="+mn-lt"/>
              </a:rPr>
              <a:t>Gravity</a:t>
            </a:r>
            <a:r>
              <a:rPr lang="it-IT">
                <a:ea typeface="+mn-lt"/>
                <a:cs typeface="+mn-lt"/>
              </a:rPr>
              <a:t> : Digital Push Button </a:t>
            </a:r>
            <a:endParaRPr lang="it-IT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891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Setup: </a:t>
            </a:r>
            <a:r>
              <a:rPr lang="it-IT" sz="2800" err="1"/>
              <a:t>main</a:t>
            </a:r>
            <a:r>
              <a:rPr lang="it-IT" sz="2800"/>
              <a:t> </a:t>
            </a:r>
            <a:r>
              <a:rPr lang="it-IT" sz="2800" err="1"/>
              <a:t>components</a:t>
            </a:r>
            <a:r>
              <a:rPr lang="it-IT" sz="2800"/>
              <a:t> (ESP32-Cam </a:t>
            </a:r>
            <a:r>
              <a:rPr lang="it-IT" sz="2800" err="1"/>
              <a:t>version</a:t>
            </a:r>
            <a:r>
              <a:rPr lang="it-IT" sz="2800"/>
              <a:t>)</a:t>
            </a: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2ECB02-B08C-3996-2280-C508B606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11657" y="6263956"/>
            <a:ext cx="2133600" cy="365125"/>
          </a:xfrm>
        </p:spPr>
        <p:txBody>
          <a:bodyPr lIns="91440" tIns="45720" rIns="91440" bIns="45720" anchor="t"/>
          <a:lstStyle/>
          <a:p>
            <a:fld id="{7834947A-1B05-2B43-AD85-E646CE852B9E}" type="slidenum">
              <a:rPr lang="it-IT" b="1" dirty="0" smtClean="0">
                <a:latin typeface="Arial"/>
                <a:cs typeface="Arial"/>
              </a:rPr>
              <a:t>4</a:t>
            </a:fld>
            <a:endParaRPr lang="it-IT" b="1">
              <a:latin typeface="Arial"/>
              <a:cs typeface="Arial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08797A-8797-C06C-EFDB-0CBF605CA583}"/>
              </a:ext>
            </a:extLst>
          </p:cNvPr>
          <p:cNvSpPr txBox="1"/>
          <p:nvPr/>
        </p:nvSpPr>
        <p:spPr>
          <a:xfrm>
            <a:off x="0" y="6396335"/>
            <a:ext cx="3715779" cy="461665"/>
          </a:xfrm>
          <a:prstGeom prst="rect">
            <a:avLst/>
          </a:prstGeom>
          <a:solidFill>
            <a:srgbClr val="728FA5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  <a:latin typeface="Arial"/>
                <a:cs typeface="Arial"/>
              </a:rPr>
              <a:t>CMLS HW3 – Group 9 </a:t>
            </a:r>
            <a:r>
              <a:rPr lang="it-IT" sz="1200" b="1" dirty="0" err="1">
                <a:solidFill>
                  <a:schemeClr val="bg1"/>
                </a:solidFill>
                <a:latin typeface="Arial"/>
                <a:cs typeface="Arial"/>
              </a:rPr>
              <a:t>presentation</a:t>
            </a:r>
            <a:r>
              <a:rPr lang="it-IT" sz="1200" b="1" dirty="0">
                <a:solidFill>
                  <a:schemeClr val="bg1"/>
                </a:solidFill>
                <a:latin typeface="Arial"/>
                <a:cs typeface="Arial"/>
              </a:rPr>
              <a:t> – 05/06/2023</a:t>
            </a:r>
            <a:endParaRPr lang="it-IT" sz="12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sz="1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68EE53-5B27-FAF6-7E92-68E16BE25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710" y="3363628"/>
            <a:ext cx="1578708" cy="1576893"/>
          </a:xfrm>
          <a:prstGeom prst="rect">
            <a:avLst/>
          </a:prstGeom>
        </p:spPr>
      </p:pic>
      <p:sp>
        <p:nvSpPr>
          <p:cNvPr id="6" name="CasellaDiTesto 4">
            <a:extLst>
              <a:ext uri="{FF2B5EF4-FFF2-40B4-BE49-F238E27FC236}">
                <a16:creationId xmlns:a16="http://schemas.microsoft.com/office/drawing/2014/main" id="{3CECCF69-F567-3DF5-F539-3CDC30A6D4FB}"/>
              </a:ext>
            </a:extLst>
          </p:cNvPr>
          <p:cNvSpPr txBox="1"/>
          <p:nvPr/>
        </p:nvSpPr>
        <p:spPr>
          <a:xfrm>
            <a:off x="934876" y="2150571"/>
            <a:ext cx="1930069" cy="346249"/>
          </a:xfrm>
          <a:prstGeom prst="rect">
            <a:avLst/>
          </a:prstGeom>
          <a:noFill/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3995" indent="-213995">
              <a:buFont typeface="Arial"/>
              <a:buChar char="•"/>
            </a:pPr>
            <a:r>
              <a:rPr lang="it-IT">
                <a:ea typeface="Calibri"/>
                <a:cs typeface="Calibri"/>
              </a:rPr>
              <a:t>ESP-32 </a:t>
            </a:r>
            <a:r>
              <a:rPr lang="it-IT" err="1">
                <a:ea typeface="Calibri"/>
                <a:cs typeface="Calibri"/>
              </a:rPr>
              <a:t>Cam</a:t>
            </a:r>
          </a:p>
        </p:txBody>
      </p:sp>
      <p:sp>
        <p:nvSpPr>
          <p:cNvPr id="8" name="CasellaDiTesto 5">
            <a:extLst>
              <a:ext uri="{FF2B5EF4-FFF2-40B4-BE49-F238E27FC236}">
                <a16:creationId xmlns:a16="http://schemas.microsoft.com/office/drawing/2014/main" id="{0494EA22-1ECD-50B3-DCEF-181381523726}"/>
              </a:ext>
            </a:extLst>
          </p:cNvPr>
          <p:cNvSpPr txBox="1"/>
          <p:nvPr/>
        </p:nvSpPr>
        <p:spPr>
          <a:xfrm>
            <a:off x="4158088" y="2011048"/>
            <a:ext cx="1511506" cy="900246"/>
          </a:xfrm>
          <a:prstGeom prst="rect">
            <a:avLst/>
          </a:prstGeom>
          <a:noFill/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3995" indent="-213995">
              <a:buFont typeface="Arial"/>
              <a:buChar char="•"/>
            </a:pPr>
            <a:r>
              <a:rPr lang="it-IT">
                <a:ea typeface="+mn-lt"/>
                <a:cs typeface="+mn-lt"/>
              </a:rPr>
              <a:t>TCS34725 RGB Color Sensor</a:t>
            </a:r>
            <a:endParaRPr lang="it-IT">
              <a:ea typeface="Calibri"/>
              <a:cs typeface="Calibri"/>
            </a:endParaRPr>
          </a:p>
        </p:txBody>
      </p:sp>
      <p:sp>
        <p:nvSpPr>
          <p:cNvPr id="10" name="CasellaDiTesto 6">
            <a:extLst>
              <a:ext uri="{FF2B5EF4-FFF2-40B4-BE49-F238E27FC236}">
                <a16:creationId xmlns:a16="http://schemas.microsoft.com/office/drawing/2014/main" id="{1D29E8D1-DEF8-1125-69C0-433E373F54D7}"/>
              </a:ext>
            </a:extLst>
          </p:cNvPr>
          <p:cNvSpPr txBox="1"/>
          <p:nvPr/>
        </p:nvSpPr>
        <p:spPr>
          <a:xfrm>
            <a:off x="6636421" y="2150569"/>
            <a:ext cx="1884090" cy="346249"/>
          </a:xfrm>
          <a:prstGeom prst="rect">
            <a:avLst/>
          </a:prstGeom>
          <a:noFill/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3995" indent="-213995">
              <a:buFont typeface="Arial"/>
              <a:buChar char="•"/>
            </a:pPr>
            <a:r>
              <a:rPr lang="it-IT">
                <a:ea typeface="Calibri"/>
                <a:cs typeface="Calibri"/>
              </a:rPr>
              <a:t>4-pin Button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6CD98E7-3D06-1BFF-A03D-7CD066A104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43319" y="3363128"/>
            <a:ext cx="1481740" cy="1547232"/>
          </a:xfrm>
          <a:prstGeom prst="rect">
            <a:avLst/>
          </a:prstGeom>
        </p:spPr>
      </p:pic>
      <p:pic>
        <p:nvPicPr>
          <p:cNvPr id="14" name="Immagine 13" descr="Immagine che contiene testo, elettronica&#10;&#10;Descrizione generata automaticamente">
            <a:extLst>
              <a:ext uri="{FF2B5EF4-FFF2-40B4-BE49-F238E27FC236}">
                <a16:creationId xmlns:a16="http://schemas.microsoft.com/office/drawing/2014/main" id="{A4B14E57-2D2A-3361-D14C-3CC3E01F3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541" y="2865170"/>
            <a:ext cx="2583287" cy="257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6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err="1"/>
              <a:t>Communication</a:t>
            </a:r>
            <a:r>
              <a:rPr lang="it-IT" sz="2800"/>
              <a:t> </a:t>
            </a:r>
            <a:r>
              <a:rPr lang="it-IT" sz="2800" err="1"/>
              <a:t>between</a:t>
            </a:r>
            <a:r>
              <a:rPr lang="it-IT" sz="2800"/>
              <a:t> </a:t>
            </a:r>
            <a:r>
              <a:rPr lang="it-IT" sz="2800" err="1"/>
              <a:t>units</a:t>
            </a:r>
            <a:endParaRPr lang="it-IT" sz="2800" b="0"/>
          </a:p>
          <a:p>
            <a:endParaRPr lang="it-IT" sz="280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2ECB02-B08C-3996-2280-C508B606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11657" y="6263956"/>
            <a:ext cx="2133600" cy="365125"/>
          </a:xfrm>
        </p:spPr>
        <p:txBody>
          <a:bodyPr lIns="91440" tIns="45720" rIns="91440" bIns="45720" anchor="t"/>
          <a:lstStyle/>
          <a:p>
            <a:fld id="{7834947A-1B05-2B43-AD85-E646CE852B9E}" type="slidenum">
              <a:rPr lang="it-IT" b="1" dirty="0" smtClean="0">
                <a:latin typeface="Arial"/>
                <a:cs typeface="Arial"/>
              </a:rPr>
              <a:t>5</a:t>
            </a:fld>
            <a:endParaRPr lang="it-IT" b="1">
              <a:latin typeface="Arial"/>
              <a:cs typeface="Arial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08797A-8797-C06C-EFDB-0CBF605CA583}"/>
              </a:ext>
            </a:extLst>
          </p:cNvPr>
          <p:cNvSpPr txBox="1"/>
          <p:nvPr/>
        </p:nvSpPr>
        <p:spPr>
          <a:xfrm>
            <a:off x="0" y="6396335"/>
            <a:ext cx="3715779" cy="461665"/>
          </a:xfrm>
          <a:prstGeom prst="rect">
            <a:avLst/>
          </a:prstGeom>
          <a:solidFill>
            <a:srgbClr val="728FA5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  <a:latin typeface="Arial"/>
                <a:cs typeface="Arial"/>
              </a:rPr>
              <a:t>CMLS HW3 – Group 9 </a:t>
            </a:r>
            <a:r>
              <a:rPr lang="it-IT" sz="1200" b="1" dirty="0" err="1">
                <a:solidFill>
                  <a:schemeClr val="bg1"/>
                </a:solidFill>
                <a:latin typeface="Arial"/>
                <a:cs typeface="Arial"/>
              </a:rPr>
              <a:t>presentation</a:t>
            </a:r>
            <a:r>
              <a:rPr lang="it-IT" sz="1200" b="1" dirty="0">
                <a:solidFill>
                  <a:schemeClr val="bg1"/>
                </a:solidFill>
                <a:latin typeface="Arial"/>
                <a:cs typeface="Arial"/>
              </a:rPr>
              <a:t> – 05/06/2023</a:t>
            </a:r>
            <a:endParaRPr lang="it-IT" sz="12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sz="1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D865D303-FE2C-AC23-9B27-EB556C26F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44" y="1614695"/>
            <a:ext cx="8238185" cy="402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8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Visuals – key points</a:t>
            </a:r>
            <a:endParaRPr lang="it-IT" sz="2800" b="0"/>
          </a:p>
          <a:p>
            <a:endParaRPr lang="it-IT" sz="210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2ECB02-B08C-3996-2280-C508B606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11657" y="6263956"/>
            <a:ext cx="2133600" cy="365125"/>
          </a:xfrm>
        </p:spPr>
        <p:txBody>
          <a:bodyPr lIns="91440" tIns="45720" rIns="91440" bIns="45720" anchor="t"/>
          <a:lstStyle/>
          <a:p>
            <a:fld id="{7834947A-1B05-2B43-AD85-E646CE852B9E}" type="slidenum">
              <a:rPr lang="it-IT" b="1" dirty="0" smtClean="0">
                <a:latin typeface="Arial"/>
                <a:cs typeface="Arial"/>
              </a:rPr>
              <a:t>6</a:t>
            </a:fld>
            <a:endParaRPr lang="it-IT" b="1">
              <a:latin typeface="Arial"/>
              <a:cs typeface="Arial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08797A-8797-C06C-EFDB-0CBF605CA583}"/>
              </a:ext>
            </a:extLst>
          </p:cNvPr>
          <p:cNvSpPr txBox="1"/>
          <p:nvPr/>
        </p:nvSpPr>
        <p:spPr>
          <a:xfrm>
            <a:off x="0" y="6396335"/>
            <a:ext cx="3715779" cy="461665"/>
          </a:xfrm>
          <a:prstGeom prst="rect">
            <a:avLst/>
          </a:prstGeom>
          <a:solidFill>
            <a:srgbClr val="728FA5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  <a:latin typeface="Arial"/>
                <a:cs typeface="Arial"/>
              </a:rPr>
              <a:t>CMLS HW3 – Group 9 </a:t>
            </a:r>
            <a:r>
              <a:rPr lang="it-IT" sz="1200" b="1" dirty="0" err="1">
                <a:solidFill>
                  <a:schemeClr val="bg1"/>
                </a:solidFill>
                <a:latin typeface="Arial"/>
                <a:cs typeface="Arial"/>
              </a:rPr>
              <a:t>presentation</a:t>
            </a:r>
            <a:r>
              <a:rPr lang="it-IT" sz="1200" b="1" dirty="0">
                <a:solidFill>
                  <a:schemeClr val="bg1"/>
                </a:solidFill>
                <a:latin typeface="Arial"/>
                <a:cs typeface="Arial"/>
              </a:rPr>
              <a:t> – 05/06/2023</a:t>
            </a:r>
            <a:endParaRPr lang="it-IT" sz="12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sz="1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9BED25-42B8-C696-730F-E9F836AC9F3E}"/>
              </a:ext>
            </a:extLst>
          </p:cNvPr>
          <p:cNvSpPr txBox="1"/>
          <p:nvPr/>
        </p:nvSpPr>
        <p:spPr>
          <a:xfrm>
            <a:off x="359860" y="1584357"/>
            <a:ext cx="850970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Dots and lines ("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triangles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Sentences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reflecting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emotions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it-I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of mind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shown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the screen in text boxes</a:t>
            </a:r>
          </a:p>
          <a:p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of mind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imply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→ 4 color palettes (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made of 20 colors)</a:t>
            </a:r>
          </a:p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→ 4 source texts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a source to a 	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RiTa.markov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generates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new texts</a:t>
            </a:r>
          </a:p>
          <a:p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color (→switches state)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89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Visuals </a:t>
            </a:r>
            <a:r>
              <a:rPr lang="it-IT" sz="2800" err="1"/>
              <a:t>example</a:t>
            </a:r>
            <a:r>
              <a:rPr lang="it-IT" sz="2800"/>
              <a:t> – HAPPY State</a:t>
            </a:r>
            <a:endParaRPr lang="it-IT" sz="2800" b="0"/>
          </a:p>
          <a:p>
            <a:endParaRPr lang="it-IT" sz="210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2ECB02-B08C-3996-2280-C508B606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11657" y="6263956"/>
            <a:ext cx="2133600" cy="365125"/>
          </a:xfrm>
        </p:spPr>
        <p:txBody>
          <a:bodyPr lIns="91440" tIns="45720" rIns="91440" bIns="45720" anchor="t"/>
          <a:lstStyle/>
          <a:p>
            <a:fld id="{7834947A-1B05-2B43-AD85-E646CE852B9E}" type="slidenum">
              <a:rPr lang="it-IT" b="1" dirty="0" smtClean="0">
                <a:latin typeface="Arial"/>
                <a:cs typeface="Arial"/>
              </a:rPr>
              <a:t>7</a:t>
            </a:fld>
            <a:endParaRPr lang="it-IT" b="1">
              <a:latin typeface="Arial"/>
              <a:cs typeface="Arial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08797A-8797-C06C-EFDB-0CBF605CA583}"/>
              </a:ext>
            </a:extLst>
          </p:cNvPr>
          <p:cNvSpPr txBox="1"/>
          <p:nvPr/>
        </p:nvSpPr>
        <p:spPr>
          <a:xfrm>
            <a:off x="0" y="6396335"/>
            <a:ext cx="3715779" cy="461665"/>
          </a:xfrm>
          <a:prstGeom prst="rect">
            <a:avLst/>
          </a:prstGeom>
          <a:solidFill>
            <a:srgbClr val="728FA5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  <a:latin typeface="Arial"/>
                <a:cs typeface="Arial"/>
              </a:rPr>
              <a:t>CMLS HW3 – Group 9 </a:t>
            </a:r>
            <a:r>
              <a:rPr lang="it-IT" sz="1200" b="1" dirty="0" err="1">
                <a:solidFill>
                  <a:schemeClr val="bg1"/>
                </a:solidFill>
                <a:latin typeface="Arial"/>
                <a:cs typeface="Arial"/>
              </a:rPr>
              <a:t>presentation</a:t>
            </a:r>
            <a:r>
              <a:rPr lang="it-IT" sz="1200" b="1" dirty="0">
                <a:solidFill>
                  <a:schemeClr val="bg1"/>
                </a:solidFill>
                <a:latin typeface="Arial"/>
                <a:cs typeface="Arial"/>
              </a:rPr>
              <a:t> – 05/06/2023</a:t>
            </a:r>
            <a:endParaRPr lang="it-IT" sz="12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sz="1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6C6DB3C-5052-FF40-7413-5786CE47A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956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5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Visuals – </a:t>
            </a:r>
            <a:r>
              <a:rPr lang="it-IT" sz="2800" dirty="0" err="1"/>
              <a:t>additional</a:t>
            </a:r>
            <a:r>
              <a:rPr lang="it-IT" sz="2800" dirty="0"/>
              <a:t> info</a:t>
            </a:r>
            <a:endParaRPr lang="it-IT" sz="2800" b="0" dirty="0"/>
          </a:p>
          <a:p>
            <a:endParaRPr lang="it-IT" sz="21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2ECB02-B08C-3996-2280-C508B606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11657" y="6263956"/>
            <a:ext cx="2133600" cy="365125"/>
          </a:xfrm>
        </p:spPr>
        <p:txBody>
          <a:bodyPr lIns="91440" tIns="45720" rIns="91440" bIns="45720" anchor="t"/>
          <a:lstStyle/>
          <a:p>
            <a:fld id="{7834947A-1B05-2B43-AD85-E646CE852B9E}" type="slidenum">
              <a:rPr lang="it-IT" b="1" dirty="0" smtClean="0">
                <a:latin typeface="Arial"/>
                <a:cs typeface="Arial"/>
              </a:rPr>
              <a:t>8</a:t>
            </a:fld>
            <a:endParaRPr lang="it-IT" b="1">
              <a:latin typeface="Arial"/>
              <a:cs typeface="Arial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08797A-8797-C06C-EFDB-0CBF605CA583}"/>
              </a:ext>
            </a:extLst>
          </p:cNvPr>
          <p:cNvSpPr txBox="1"/>
          <p:nvPr/>
        </p:nvSpPr>
        <p:spPr>
          <a:xfrm>
            <a:off x="0" y="6396335"/>
            <a:ext cx="3715779" cy="461665"/>
          </a:xfrm>
          <a:prstGeom prst="rect">
            <a:avLst/>
          </a:prstGeom>
          <a:solidFill>
            <a:srgbClr val="728FA5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  <a:latin typeface="Arial"/>
                <a:cs typeface="Arial"/>
              </a:rPr>
              <a:t>CMLS HW3 – Group 9 </a:t>
            </a:r>
            <a:r>
              <a:rPr lang="it-IT" sz="1200" b="1" dirty="0" err="1">
                <a:solidFill>
                  <a:schemeClr val="bg1"/>
                </a:solidFill>
                <a:latin typeface="Arial"/>
                <a:cs typeface="Arial"/>
              </a:rPr>
              <a:t>presentation</a:t>
            </a:r>
            <a:r>
              <a:rPr lang="it-IT" sz="1200" b="1" dirty="0">
                <a:solidFill>
                  <a:schemeClr val="bg1"/>
                </a:solidFill>
                <a:latin typeface="Arial"/>
                <a:cs typeface="Arial"/>
              </a:rPr>
              <a:t> – 05/06/2023</a:t>
            </a:r>
            <a:endParaRPr lang="it-IT" sz="12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sz="1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9BED25-42B8-C696-730F-E9F836AC9F3E}"/>
              </a:ext>
            </a:extLst>
          </p:cNvPr>
          <p:cNvSpPr txBox="1"/>
          <p:nvPr/>
        </p:nvSpPr>
        <p:spPr>
          <a:xfrm>
            <a:off x="359860" y="1584357"/>
            <a:ext cx="85097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Movement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reacts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to sound (FFT data)</a:t>
            </a:r>
          </a:p>
          <a:p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Texts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and random song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lyrics</a:t>
            </a: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Sometimes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RiTa.markov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fails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; in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case the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source text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instead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displayed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show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56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Audio </a:t>
            </a:r>
            <a:r>
              <a:rPr lang="it-IT" sz="2800" err="1"/>
              <a:t>unit</a:t>
            </a:r>
            <a:endParaRPr lang="it-IT" err="1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2ECB02-B08C-3996-2280-C508B606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11657" y="6263956"/>
            <a:ext cx="2133600" cy="365125"/>
          </a:xfrm>
        </p:spPr>
        <p:txBody>
          <a:bodyPr lIns="91440" tIns="45720" rIns="91440" bIns="45720" anchor="t"/>
          <a:lstStyle/>
          <a:p>
            <a:fld id="{7834947A-1B05-2B43-AD85-E646CE852B9E}" type="slidenum">
              <a:rPr lang="it-IT" b="1" dirty="0" smtClean="0">
                <a:latin typeface="Arial"/>
                <a:cs typeface="Arial"/>
              </a:rPr>
              <a:t>9</a:t>
            </a:fld>
            <a:endParaRPr lang="it-IT" b="1">
              <a:latin typeface="Arial"/>
              <a:cs typeface="Arial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08797A-8797-C06C-EFDB-0CBF605CA583}"/>
              </a:ext>
            </a:extLst>
          </p:cNvPr>
          <p:cNvSpPr txBox="1"/>
          <p:nvPr/>
        </p:nvSpPr>
        <p:spPr>
          <a:xfrm>
            <a:off x="0" y="6396335"/>
            <a:ext cx="3715779" cy="461665"/>
          </a:xfrm>
          <a:prstGeom prst="rect">
            <a:avLst/>
          </a:prstGeom>
          <a:solidFill>
            <a:srgbClr val="728FA5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  <a:latin typeface="Arial"/>
                <a:cs typeface="Arial"/>
              </a:rPr>
              <a:t>CMLS HW3 – Group 9 </a:t>
            </a:r>
            <a:r>
              <a:rPr lang="it-IT" sz="1200" b="1" dirty="0" err="1">
                <a:solidFill>
                  <a:schemeClr val="bg1"/>
                </a:solidFill>
                <a:latin typeface="Arial"/>
                <a:cs typeface="Arial"/>
              </a:rPr>
              <a:t>presentation</a:t>
            </a:r>
            <a:r>
              <a:rPr lang="it-IT" sz="1200" b="1" dirty="0">
                <a:solidFill>
                  <a:schemeClr val="bg1"/>
                </a:solidFill>
                <a:latin typeface="Arial"/>
                <a:cs typeface="Arial"/>
              </a:rPr>
              <a:t> – 05/06/2023</a:t>
            </a:r>
            <a:endParaRPr lang="it-IT" sz="12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sz="1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9BED25-42B8-C696-730F-E9F836AC9F3E}"/>
              </a:ext>
            </a:extLst>
          </p:cNvPr>
          <p:cNvSpPr txBox="1"/>
          <p:nvPr/>
        </p:nvSpPr>
        <p:spPr>
          <a:xfrm>
            <a:off x="359860" y="1584357"/>
            <a:ext cx="8509703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>
                <a:latin typeface="Arial"/>
                <a:cs typeface="Arial"/>
              </a:rPr>
              <a:t>Audio </a:t>
            </a:r>
            <a:r>
              <a:rPr lang="it-IT" sz="2800" err="1">
                <a:latin typeface="Arial"/>
                <a:cs typeface="Arial"/>
              </a:rPr>
              <a:t>is</a:t>
            </a:r>
            <a:r>
              <a:rPr lang="it-IT" sz="2800">
                <a:latin typeface="Arial"/>
                <a:cs typeface="Arial"/>
              </a:rPr>
              <a:t> </a:t>
            </a:r>
            <a:r>
              <a:rPr lang="it-IT" sz="2800" err="1">
                <a:latin typeface="Arial"/>
                <a:cs typeface="Arial"/>
              </a:rPr>
              <a:t>constantly</a:t>
            </a:r>
            <a:r>
              <a:rPr lang="it-IT" sz="2800">
                <a:latin typeface="Arial"/>
                <a:cs typeface="Arial"/>
              </a:rPr>
              <a:t> playing by </a:t>
            </a:r>
            <a:r>
              <a:rPr lang="it-IT" sz="2800" err="1">
                <a:latin typeface="Arial"/>
                <a:cs typeface="Arial"/>
              </a:rPr>
              <a:t>using</a:t>
            </a:r>
            <a:r>
              <a:rPr lang="it-IT" sz="2800">
                <a:latin typeface="Arial"/>
                <a:cs typeface="Arial"/>
              </a:rPr>
              <a:t> </a:t>
            </a:r>
            <a:r>
              <a:rPr lang="it-IT" sz="2800" err="1">
                <a:latin typeface="Arial"/>
                <a:cs typeface="Arial"/>
              </a:rPr>
              <a:t>Pbind</a:t>
            </a:r>
            <a:r>
              <a:rPr lang="it-IT" sz="2800">
                <a:latin typeface="Arial"/>
                <a:cs typeface="Arial"/>
              </a:rPr>
              <a:t> and </a:t>
            </a:r>
            <a:r>
              <a:rPr lang="it-IT" sz="2800" err="1">
                <a:latin typeface="Arial"/>
                <a:cs typeface="Arial"/>
              </a:rPr>
              <a:t>Pseq</a:t>
            </a:r>
            <a:r>
              <a:rPr lang="it-IT" sz="2800">
                <a:latin typeface="Arial"/>
                <a:cs typeface="Arial"/>
              </a:rPr>
              <a:t>.</a:t>
            </a:r>
            <a:endParaRPr lang="it-IT" sz="2800" err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>
                <a:latin typeface="Arial"/>
                <a:cs typeface="Arial"/>
              </a:rPr>
              <a:t>Audio </a:t>
            </a:r>
            <a:r>
              <a:rPr lang="it-IT" sz="2800" err="1">
                <a:latin typeface="Arial"/>
                <a:cs typeface="Arial"/>
              </a:rPr>
              <a:t>transition</a:t>
            </a:r>
            <a:r>
              <a:rPr lang="it-IT" sz="2800">
                <a:latin typeface="Arial"/>
                <a:cs typeface="Arial"/>
              </a:rPr>
              <a:t> for </a:t>
            </a:r>
            <a:r>
              <a:rPr lang="it-IT" sz="2800" err="1">
                <a:latin typeface="Arial"/>
                <a:cs typeface="Arial"/>
              </a:rPr>
              <a:t>each</a:t>
            </a:r>
            <a:r>
              <a:rPr lang="it-IT" sz="2800">
                <a:latin typeface="Arial"/>
                <a:cs typeface="Arial"/>
              </a:rPr>
              <a:t> </a:t>
            </a:r>
            <a:r>
              <a:rPr lang="it-IT" sz="2800" err="1">
                <a:latin typeface="Arial"/>
                <a:cs typeface="Arial"/>
              </a:rPr>
              <a:t>change</a:t>
            </a:r>
            <a:r>
              <a:rPr lang="it-IT" sz="2800">
                <a:latin typeface="Arial"/>
                <a:cs typeface="Arial"/>
              </a:rPr>
              <a:t> of </a:t>
            </a:r>
            <a:r>
              <a:rPr lang="it-IT" sz="2800" err="1">
                <a:latin typeface="Arial"/>
                <a:cs typeface="Arial"/>
              </a:rPr>
              <a:t>emotion</a:t>
            </a:r>
            <a:r>
              <a:rPr lang="it-IT" sz="2800">
                <a:latin typeface="Arial"/>
                <a:cs typeface="Arial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>
                <a:latin typeface="Arial"/>
                <a:cs typeface="Arial"/>
              </a:rPr>
              <a:t>Use of </a:t>
            </a:r>
            <a:r>
              <a:rPr lang="it-IT" sz="2800" err="1">
                <a:latin typeface="Arial"/>
                <a:cs typeface="Arial"/>
              </a:rPr>
              <a:t>different</a:t>
            </a:r>
            <a:r>
              <a:rPr lang="it-IT" sz="2800">
                <a:latin typeface="Arial"/>
                <a:cs typeface="Arial"/>
              </a:rPr>
              <a:t> </a:t>
            </a:r>
            <a:r>
              <a:rPr lang="it-IT" sz="2800" err="1">
                <a:latin typeface="Arial"/>
                <a:cs typeface="Arial"/>
              </a:rPr>
              <a:t>chord</a:t>
            </a:r>
            <a:r>
              <a:rPr lang="it-IT" sz="2800">
                <a:latin typeface="Arial"/>
                <a:cs typeface="Arial"/>
              </a:rPr>
              <a:t> </a:t>
            </a:r>
            <a:r>
              <a:rPr lang="it-IT" sz="2800" err="1">
                <a:latin typeface="Arial"/>
                <a:cs typeface="Arial"/>
              </a:rPr>
              <a:t>quality</a:t>
            </a:r>
            <a:r>
              <a:rPr lang="it-IT" sz="2800">
                <a:latin typeface="Arial"/>
                <a:cs typeface="Arial"/>
              </a:rPr>
              <a:t> in </a:t>
            </a:r>
            <a:r>
              <a:rPr lang="it-IT" sz="2800" err="1">
                <a:latin typeface="Arial"/>
                <a:cs typeface="Arial"/>
              </a:rPr>
              <a:t>order</a:t>
            </a:r>
            <a:r>
              <a:rPr lang="it-IT" sz="2800">
                <a:latin typeface="Arial"/>
                <a:cs typeface="Arial"/>
              </a:rPr>
              <a:t> to express feeling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>
                <a:latin typeface="Arial"/>
                <a:cs typeface="Arial"/>
              </a:rPr>
              <a:t>Combination of </a:t>
            </a:r>
            <a:r>
              <a:rPr lang="it-IT" sz="2800" err="1">
                <a:latin typeface="Arial"/>
                <a:cs typeface="Arial"/>
              </a:rPr>
              <a:t>synthetic</a:t>
            </a:r>
            <a:r>
              <a:rPr lang="it-IT" sz="2800">
                <a:latin typeface="Arial"/>
                <a:cs typeface="Arial"/>
              </a:rPr>
              <a:t> sounds (from a </a:t>
            </a:r>
            <a:r>
              <a:rPr lang="it-IT" sz="2800" err="1">
                <a:latin typeface="Arial"/>
                <a:cs typeface="Arial"/>
              </a:rPr>
              <a:t>bunch</a:t>
            </a:r>
            <a:r>
              <a:rPr lang="it-IT" sz="2800">
                <a:latin typeface="Arial"/>
                <a:cs typeface="Arial"/>
              </a:rPr>
              <a:t> of </a:t>
            </a:r>
            <a:r>
              <a:rPr lang="it-IT" sz="2800" err="1">
                <a:latin typeface="Arial"/>
                <a:cs typeface="Arial"/>
              </a:rPr>
              <a:t>SynthDefs</a:t>
            </a:r>
            <a:r>
              <a:rPr lang="it-IT" sz="2800">
                <a:latin typeface="Arial"/>
                <a:cs typeface="Arial"/>
              </a:rPr>
              <a:t>) and </a:t>
            </a:r>
            <a:r>
              <a:rPr lang="it-IT" sz="2800" err="1">
                <a:latin typeface="Arial"/>
                <a:cs typeface="Arial"/>
              </a:rPr>
              <a:t>environmental</a:t>
            </a:r>
            <a:r>
              <a:rPr lang="it-IT" sz="2800">
                <a:latin typeface="Arial"/>
                <a:cs typeface="Arial"/>
              </a:rPr>
              <a:t> recordings (</a:t>
            </a:r>
            <a:r>
              <a:rPr lang="it-IT" sz="2800" err="1">
                <a:latin typeface="Arial"/>
                <a:cs typeface="Arial"/>
              </a:rPr>
              <a:t>external</a:t>
            </a:r>
            <a:r>
              <a:rPr lang="it-IT" sz="2800">
                <a:latin typeface="Arial"/>
                <a:cs typeface="Arial"/>
              </a:rPr>
              <a:t> </a:t>
            </a:r>
            <a:r>
              <a:rPr lang="it-IT" sz="2800" err="1">
                <a:latin typeface="Arial"/>
                <a:cs typeface="Arial"/>
              </a:rPr>
              <a:t>precomputed</a:t>
            </a:r>
            <a:r>
              <a:rPr lang="it-IT" sz="2800">
                <a:latin typeface="Arial"/>
                <a:cs typeface="Arial"/>
              </a:rPr>
              <a:t> sounds).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7369526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0</TotalTime>
  <Words>481</Words>
  <Application>Microsoft Office PowerPoint</Application>
  <PresentationFormat>Presentazione su schermo (4:3)</PresentationFormat>
  <Paragraphs>84</Paragraphs>
  <Slides>11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Wingdings</vt:lpstr>
      <vt:lpstr>POLI</vt:lpstr>
      <vt:lpstr>POLI</vt:lpstr>
      <vt:lpstr>Titolo presentazione sottotitolo</vt:lpstr>
      <vt:lpstr>The concept</vt:lpstr>
      <vt:lpstr>Setup: main components (Arduino version)</vt:lpstr>
      <vt:lpstr>Setup: main components (ESP32-Cam version)</vt:lpstr>
      <vt:lpstr>Communication between units </vt:lpstr>
      <vt:lpstr>Visuals – key points </vt:lpstr>
      <vt:lpstr>Visuals example – HAPPY State </vt:lpstr>
      <vt:lpstr>Visuals – additional info </vt:lpstr>
      <vt:lpstr>Audio unit</vt:lpstr>
      <vt:lpstr>Presentazione standard di PowerPoint</vt:lpstr>
      <vt:lpstr>Presentazione standard di PowerPoint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Francesco Colotti</cp:lastModifiedBy>
  <cp:revision>2</cp:revision>
  <dcterms:created xsi:type="dcterms:W3CDTF">2015-05-26T12:27:57Z</dcterms:created>
  <dcterms:modified xsi:type="dcterms:W3CDTF">2023-06-04T21:11:24Z</dcterms:modified>
</cp:coreProperties>
</file>