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00506040000020004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2096F-319F-954C-9641-C9815E885E0E}" v="21" dt="2025-06-15T09:37:5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/>
    <p:restoredTop sz="94658"/>
  </p:normalViewPr>
  <p:slideViewPr>
    <p:cSldViewPr snapToGrid="0">
      <p:cViewPr varScale="1">
        <p:scale>
          <a:sx n="142" d="100"/>
          <a:sy n="142" d="100"/>
        </p:scale>
        <p:origin x="808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csum.phot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398705" cy="219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kumimoji="0" lang="en-P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conomica"/>
                <a:sym typeface="Economica"/>
              </a:rPr>
              <a:t>Дослідження методів розпаралелювання процесів завантаження та обробки растрових зображень у мобільному додатку для соціальних мереж під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DLaM Display" panose="02010000000000000000" pitchFamily="2" charset="77"/>
                <a:cs typeface="Times New Roman" panose="02020603050405020304" pitchFamily="18" charset="0"/>
              </a:rPr>
              <a:t>Android</a:t>
            </a:r>
            <a:endParaRPr sz="2000" dirty="0">
              <a:latin typeface="Times New Roman" panose="02020603050405020304" pitchFamily="18" charset="0"/>
              <a:ea typeface="ADLaM Display" panose="02010000000000000000" pitchFamily="2" charset="77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578943"/>
            <a:ext cx="4659027" cy="1393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Носова П.В., ІПЗм-23-4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uk" sz="3200" dirty="0"/>
              <a:t>Науковий керівник: к.т.н., доц.</a:t>
            </a:r>
            <a:r>
              <a:rPr lang="uk-UA" sz="3200" dirty="0"/>
              <a:t>каф.</a:t>
            </a:r>
            <a:r>
              <a:rPr lang="uk" sz="3200" dirty="0"/>
              <a:t>, </a:t>
            </a:r>
            <a:r>
              <a:rPr lang="uk-UA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Кравець </a:t>
            </a:r>
            <a:r>
              <a:rPr lang="uk-UA" sz="32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uk-UA" sz="3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</a:t>
            </a:r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200" dirty="0"/>
              <a:t>20</a:t>
            </a:r>
            <a:r>
              <a:rPr lang="uk" sz="2200" dirty="0"/>
              <a:t> червня 2025</a:t>
            </a:r>
            <a:endParaRPr sz="22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520862"/>
            <a:ext cx="8477825" cy="4058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uk-UA" b="1" dirty="0">
                <a:highlight>
                  <a:srgbClr val="FFFFFF"/>
                </a:highlight>
              </a:rPr>
              <a:t>Мета досягнута</a:t>
            </a:r>
            <a:r>
              <a:rPr lang="uk-UA" dirty="0">
                <a:highlight>
                  <a:srgbClr val="FFFFFF"/>
                </a:highlight>
              </a:rPr>
              <a:t>: Розроблено науково обґрунтовані рекомендації щодо вибору методів </a:t>
            </a:r>
            <a:r>
              <a:rPr lang="uk-UA" dirty="0" err="1">
                <a:highlight>
                  <a:srgbClr val="FFFFFF"/>
                </a:highlight>
              </a:rPr>
              <a:t>розпаралелювання</a:t>
            </a:r>
            <a:endParaRPr lang="uk-UA" dirty="0">
              <a:highlight>
                <a:srgbClr val="FFFFFF"/>
              </a:highlight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uk-UA" b="1" dirty="0">
                <a:highlight>
                  <a:srgbClr val="FFFFFF"/>
                </a:highlight>
              </a:rPr>
              <a:t>Завдання виконані</a:t>
            </a:r>
            <a:r>
              <a:rPr lang="uk-UA" dirty="0">
                <a:highlight>
                  <a:srgbClr val="FFFFFF"/>
                </a:highlight>
              </a:rPr>
              <a:t>:</a:t>
            </a:r>
          </a:p>
          <a:p>
            <a:r>
              <a:rPr lang="uk-UA" dirty="0">
                <a:highlight>
                  <a:srgbClr val="FFFFFF"/>
                </a:highlight>
              </a:rPr>
              <a:t>Проведено комплексне порівняння трьох технологій</a:t>
            </a:r>
          </a:p>
          <a:p>
            <a:r>
              <a:rPr lang="uk-UA" dirty="0">
                <a:highlight>
                  <a:srgbClr val="FFFFFF"/>
                </a:highlight>
              </a:rPr>
              <a:t>Створено експериментальний додаток з ідентичними умовами тестування</a:t>
            </a:r>
          </a:p>
          <a:p>
            <a:r>
              <a:rPr lang="uk-UA" dirty="0">
                <a:highlight>
                  <a:srgbClr val="FFFFFF"/>
                </a:highlight>
              </a:rPr>
              <a:t>Отримано кількісні дані про продуктивність, енергоефективність та </a:t>
            </a:r>
            <a:r>
              <a:rPr lang="uk-UA" dirty="0" err="1">
                <a:highlight>
                  <a:srgbClr val="FFFFFF"/>
                </a:highlight>
              </a:rPr>
              <a:t>ресурсоспоживання</a:t>
            </a:r>
            <a:endParaRPr lang="uk-UA" dirty="0">
              <a:highlight>
                <a:srgbClr val="FFFFFF"/>
              </a:highlight>
            </a:endParaRPr>
          </a:p>
          <a:p>
            <a:r>
              <a:rPr lang="uk-UA" dirty="0">
                <a:highlight>
                  <a:srgbClr val="FFFFFF"/>
                </a:highlight>
              </a:rPr>
              <a:t>Сформульовано практичні рекомендації для реальних проектів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uk-UA" b="1" dirty="0">
                <a:highlight>
                  <a:srgbClr val="FFFFFF"/>
                </a:highlight>
              </a:rPr>
              <a:t>Висновки з отриманих даних:</a:t>
            </a:r>
          </a:p>
          <a:p>
            <a:r>
              <a:rPr lang="en-GB" b="1" dirty="0">
                <a:highlight>
                  <a:srgbClr val="FFFFFF"/>
                </a:highlight>
              </a:rPr>
              <a:t>Kotlin Coroutines - </a:t>
            </a:r>
            <a:r>
              <a:rPr lang="uk-UA" b="1" dirty="0">
                <a:highlight>
                  <a:srgbClr val="FFFFFF"/>
                </a:highlight>
              </a:rPr>
              <a:t>безумовний лідер</a:t>
            </a:r>
            <a:r>
              <a:rPr lang="uk-UA" dirty="0">
                <a:highlight>
                  <a:srgbClr val="FFFFFF"/>
                </a:highlight>
              </a:rPr>
              <a:t>:</a:t>
            </a:r>
          </a:p>
          <a:p>
            <a:r>
              <a:rPr lang="uk-UA" b="1" dirty="0">
                <a:highlight>
                  <a:srgbClr val="FFFFFF"/>
                </a:highlight>
              </a:rPr>
              <a:t>Швидкодія</a:t>
            </a:r>
            <a:r>
              <a:rPr lang="uk-UA" dirty="0">
                <a:highlight>
                  <a:srgbClr val="FFFFFF"/>
                </a:highlight>
              </a:rPr>
              <a:t>: в 2.5 рази швидше за </a:t>
            </a:r>
            <a:r>
              <a:rPr lang="en-GB" dirty="0">
                <a:highlight>
                  <a:srgbClr val="FFFFFF"/>
                </a:highlight>
              </a:rPr>
              <a:t>Java Threads </a:t>
            </a:r>
            <a:r>
              <a:rPr lang="uk-UA" dirty="0">
                <a:highlight>
                  <a:srgbClr val="FFFFFF"/>
                </a:highlight>
              </a:rPr>
              <a:t>при завантаженні 1000 зображень</a:t>
            </a:r>
          </a:p>
          <a:p>
            <a:r>
              <a:rPr lang="uk-UA" b="1" dirty="0">
                <a:highlight>
                  <a:srgbClr val="FFFFFF"/>
                </a:highlight>
              </a:rPr>
              <a:t>Енергоефективність</a:t>
            </a:r>
            <a:r>
              <a:rPr lang="uk-UA" dirty="0">
                <a:highlight>
                  <a:srgbClr val="FFFFFF"/>
                </a:highlight>
              </a:rPr>
              <a:t>: на 60% менше споживання енергії</a:t>
            </a:r>
          </a:p>
          <a:p>
            <a:r>
              <a:rPr lang="en-GB" b="1" dirty="0">
                <a:highlight>
                  <a:srgbClr val="FFFFFF"/>
                </a:highlight>
              </a:rPr>
              <a:t>CPU </a:t>
            </a:r>
            <a:r>
              <a:rPr lang="uk-UA" b="1" dirty="0">
                <a:highlight>
                  <a:srgbClr val="FFFFFF"/>
                </a:highlight>
              </a:rPr>
              <a:t>навантаження</a:t>
            </a:r>
            <a:r>
              <a:rPr lang="uk-UA" dirty="0">
                <a:highlight>
                  <a:srgbClr val="FFFFFF"/>
                </a:highlight>
              </a:rPr>
              <a:t>: 32% проти 78% у </a:t>
            </a:r>
            <a:r>
              <a:rPr lang="en-GB" dirty="0">
                <a:highlight>
                  <a:srgbClr val="FFFFFF"/>
                </a:highlight>
              </a:rPr>
              <a:t>Java Threads</a:t>
            </a:r>
            <a:endParaRPr lang="uk-UA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endParaRPr lang="en-GB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b="1" dirty="0">
                <a:highlight>
                  <a:srgbClr val="FFFFFF"/>
                </a:highlight>
              </a:rPr>
              <a:t>Практичний вплив</a:t>
            </a:r>
            <a:r>
              <a:rPr lang="uk-UA" dirty="0">
                <a:highlight>
                  <a:srgbClr val="FFFFFF"/>
                </a:highlight>
              </a:rPr>
              <a:t>:</a:t>
            </a:r>
          </a:p>
          <a:p>
            <a:r>
              <a:rPr lang="uk-UA" dirty="0">
                <a:highlight>
                  <a:srgbClr val="FFFFFF"/>
                </a:highlight>
              </a:rPr>
              <a:t>Нові проекти → обґрунтований вибір </a:t>
            </a:r>
            <a:r>
              <a:rPr lang="en-GB" dirty="0">
                <a:highlight>
                  <a:srgbClr val="FFFFFF"/>
                </a:highlight>
              </a:rPr>
              <a:t>Kotlin Coroutines</a:t>
            </a:r>
          </a:p>
          <a:p>
            <a:r>
              <a:rPr lang="uk-UA" dirty="0">
                <a:highlight>
                  <a:srgbClr val="FFFFFF"/>
                </a:highlight>
              </a:rPr>
              <a:t>Існуючі проекти → стратегія поступової міграції</a:t>
            </a:r>
          </a:p>
          <a:p>
            <a:r>
              <a:rPr lang="uk-UA" dirty="0">
                <a:highlight>
                  <a:srgbClr val="FFFFFF"/>
                </a:highlight>
              </a:rPr>
              <a:t>Індустрія → зміна підходів до асинхронного програмування в </a:t>
            </a:r>
            <a:r>
              <a:rPr lang="en-GB" dirty="0">
                <a:highlight>
                  <a:srgbClr val="FFFFFF"/>
                </a:highlight>
              </a:rPr>
              <a:t>Android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6AB52-2D93-9638-FE3F-81D02E34E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077" y="528364"/>
            <a:ext cx="6273478" cy="41030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796013"/>
            <a:ext cx="8520600" cy="378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uk-UA" b="1" dirty="0"/>
              <a:t>Практична застосовність</a:t>
            </a:r>
            <a:r>
              <a:rPr lang="uk-UA" dirty="0"/>
              <a:t>:</a:t>
            </a:r>
          </a:p>
          <a:p>
            <a:pPr marL="114300" indent="0">
              <a:buNone/>
            </a:pPr>
            <a:r>
              <a:rPr lang="uk-UA" dirty="0"/>
              <a:t>1. Конкретні рекомендації готові до впровадження в реальних проектах</a:t>
            </a:r>
          </a:p>
          <a:p>
            <a:pPr marL="114300" indent="0">
              <a:buNone/>
            </a:pPr>
            <a:r>
              <a:rPr lang="uk-UA" dirty="0"/>
              <a:t>2. Кількісні показники дозволяють приймати обґрунтовані архітектурні рішення</a:t>
            </a:r>
          </a:p>
          <a:p>
            <a:pPr marL="114300" indent="0">
              <a:buNone/>
            </a:pPr>
            <a:r>
              <a:rPr lang="uk-UA" dirty="0"/>
              <a:t>3. Результати актуальні для 70%+ світового ринку мобільних пристроїв (</a:t>
            </a:r>
            <a:r>
              <a:rPr lang="en-GB" dirty="0"/>
              <a:t>Android)</a:t>
            </a:r>
            <a:endParaRPr lang="uk-UA" dirty="0"/>
          </a:p>
          <a:p>
            <a:pPr marL="114300" indent="0">
              <a:buNone/>
            </a:pPr>
            <a:r>
              <a:rPr lang="uk-UA" b="1" dirty="0"/>
              <a:t>Економічний ефект</a:t>
            </a:r>
            <a:r>
              <a:rPr lang="uk-UA" dirty="0"/>
              <a:t>:</a:t>
            </a:r>
          </a:p>
          <a:p>
            <a:pPr marL="114300" indent="0">
              <a:buNone/>
            </a:pPr>
            <a:r>
              <a:rPr lang="uk-UA" dirty="0"/>
              <a:t> – зниження енергоспоживання на 60% → збільшення тривалості роботи батареї</a:t>
            </a:r>
          </a:p>
          <a:p>
            <a:pPr marL="114300" indent="0">
              <a:buNone/>
            </a:pPr>
            <a:r>
              <a:rPr lang="uk-UA" dirty="0"/>
              <a:t> – покращення продуктивності в 2.5 рази → підвищення користувацького досвіду</a:t>
            </a:r>
          </a:p>
          <a:p>
            <a:pPr marL="114300" indent="0">
              <a:buNone/>
            </a:pPr>
            <a:r>
              <a:rPr lang="uk-UA" dirty="0"/>
              <a:t> – зменшення </a:t>
            </a:r>
            <a:r>
              <a:rPr lang="en-GB" dirty="0"/>
              <a:t>CPU </a:t>
            </a:r>
            <a:r>
              <a:rPr lang="uk-UA" dirty="0"/>
              <a:t>навантаження → оптимізація ресурсів системи</a:t>
            </a:r>
          </a:p>
          <a:p>
            <a:pPr marL="114300" indent="0">
              <a:buNone/>
            </a:pPr>
            <a:r>
              <a:rPr lang="uk-UA" b="1" dirty="0"/>
              <a:t>Галузева цінність</a:t>
            </a:r>
            <a:r>
              <a:rPr lang="uk-UA" dirty="0"/>
              <a:t>:</a:t>
            </a:r>
          </a:p>
          <a:p>
            <a:pPr marL="114300" indent="0">
              <a:buNone/>
            </a:pPr>
            <a:r>
              <a:rPr lang="en-US" dirty="0"/>
              <a:t>1. </a:t>
            </a:r>
            <a:r>
              <a:rPr lang="uk-UA" dirty="0"/>
              <a:t>Багато користувачів соціальних мереж отримають кращий досвід</a:t>
            </a:r>
          </a:p>
          <a:p>
            <a:pPr marL="114300" indent="0">
              <a:buNone/>
            </a:pPr>
            <a:r>
              <a:rPr lang="en-US" dirty="0"/>
              <a:t>2. </a:t>
            </a:r>
            <a:r>
              <a:rPr lang="uk-UA" dirty="0"/>
              <a:t>Розробники зекономлять час на вибір технологій</a:t>
            </a:r>
          </a:p>
          <a:p>
            <a:pPr marL="114300" indent="0">
              <a:buNone/>
            </a:pPr>
            <a:r>
              <a:rPr lang="uk-UA" b="1" dirty="0"/>
              <a:t>Розширення досліджень</a:t>
            </a:r>
            <a:r>
              <a:rPr lang="uk-UA" dirty="0"/>
              <a:t>:</a:t>
            </a:r>
          </a:p>
          <a:p>
            <a:pPr marL="114300" indent="0">
              <a:buNone/>
            </a:pPr>
            <a:r>
              <a:rPr lang="uk-UA" dirty="0"/>
              <a:t>Тестування на різних типах пристроїв (бюджетні, флагманські)</a:t>
            </a:r>
          </a:p>
          <a:p>
            <a:pPr marL="114300" indent="0">
              <a:buNone/>
            </a:pPr>
            <a:r>
              <a:rPr lang="uk-UA" dirty="0"/>
              <a:t>Вплив версій </a:t>
            </a:r>
            <a:r>
              <a:rPr lang="en-GB" dirty="0"/>
              <a:t>Android </a:t>
            </a:r>
            <a:r>
              <a:rPr lang="uk-UA" dirty="0"/>
              <a:t>та </a:t>
            </a:r>
            <a:r>
              <a:rPr lang="en-GB" dirty="0"/>
              <a:t>API </a:t>
            </a:r>
            <a:r>
              <a:rPr lang="uk-UA" dirty="0"/>
              <a:t>рівнів на результати</a:t>
            </a:r>
          </a:p>
          <a:p>
            <a:pPr marL="114300" indent="0">
              <a:buNone/>
            </a:pPr>
            <a:r>
              <a:rPr lang="uk-UA" dirty="0"/>
              <a:t>Порівняння з новими технологіями (</a:t>
            </a:r>
            <a:r>
              <a:rPr lang="en-GB" dirty="0"/>
              <a:t>Kotlin Multiplatform, Compose Multiplatform)</a:t>
            </a:r>
          </a:p>
          <a:p>
            <a:endParaRPr lang="uk-UA" dirty="0"/>
          </a:p>
          <a:p>
            <a:endParaRPr lang="en-GB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694482"/>
            <a:ext cx="8635530" cy="3391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b="1" dirty="0"/>
              <a:t>Актуальність та стан розвитку галузі </a:t>
            </a:r>
          </a:p>
          <a:p>
            <a:pPr marL="0" lvl="0" indent="0">
              <a:buNone/>
            </a:pPr>
            <a:r>
              <a:rPr lang="uk-UA" sz="1100" dirty="0"/>
              <a:t>– Зростання популярності мобільних додатків соціальних мереж (6.8 млрд користувачів смартфонів у 2024)</a:t>
            </a:r>
          </a:p>
          <a:p>
            <a:pPr marL="0" lvl="0" indent="0">
              <a:buNone/>
            </a:pPr>
            <a:r>
              <a:rPr lang="uk-UA" sz="1100" dirty="0"/>
              <a:t>– Високі вимоги до швидкодії завантаження зображень (затримка &gt;1с = втрата користувачів)</a:t>
            </a:r>
          </a:p>
          <a:p>
            <a:pPr marL="0" lvl="0" indent="0">
              <a:buNone/>
            </a:pPr>
            <a:r>
              <a:rPr lang="uk-UA" sz="1100" dirty="0"/>
              <a:t>– Неефективна реалізація може збільшувати енергоспоживання на 25-40%</a:t>
            </a:r>
          </a:p>
          <a:p>
            <a:pPr marL="0" lvl="0" indent="0">
              <a:buNone/>
            </a:pPr>
            <a:r>
              <a:rPr lang="uk-UA" sz="1100" dirty="0"/>
              <a:t>– Відсутність науково обґрунтованих критеріїв вибору методів </a:t>
            </a:r>
            <a:r>
              <a:rPr lang="uk-UA" sz="1100" dirty="0" err="1"/>
              <a:t>розпаралелювання</a:t>
            </a:r>
            <a:endParaRPr lang="uk-UA" sz="1100" b="1" dirty="0"/>
          </a:p>
          <a:p>
            <a:pPr marL="0" lvl="0" indent="0">
              <a:buNone/>
            </a:pPr>
            <a:endParaRPr lang="uk-UA" sz="1100" b="1" dirty="0"/>
          </a:p>
          <a:p>
            <a:pPr marL="0" lvl="0" indent="0">
              <a:buNone/>
            </a:pPr>
            <a:r>
              <a:rPr lang="uk-UA" sz="1100" b="1" dirty="0"/>
              <a:t>Проблема:</a:t>
            </a:r>
            <a:r>
              <a:rPr lang="uk-UA" sz="1100" dirty="0"/>
              <a:t> Розробники обирають методи </a:t>
            </a:r>
            <a:r>
              <a:rPr lang="uk-UA" sz="1100" dirty="0" err="1"/>
              <a:t>розпаралелювання</a:t>
            </a:r>
            <a:r>
              <a:rPr lang="uk-UA" sz="1100" dirty="0"/>
              <a:t> емпірично, без об'єктивної оцінки ефективності</a:t>
            </a:r>
            <a:endParaRPr lang="uk-UA" sz="1100" b="1" dirty="0"/>
          </a:p>
          <a:p>
            <a:pPr marL="0" lvl="0" indent="0">
              <a:buNone/>
            </a:pPr>
            <a:endParaRPr lang="uk-UA" sz="1100" b="1" dirty="0"/>
          </a:p>
          <a:p>
            <a:pPr marL="0" lvl="0" indent="0">
              <a:buNone/>
            </a:pPr>
            <a:r>
              <a:rPr lang="uk-UA" sz="1100" b="1" dirty="0"/>
              <a:t>Напрям:</a:t>
            </a:r>
            <a:r>
              <a:rPr lang="uk-UA" sz="1100" dirty="0"/>
              <a:t> Комплексне експериментальне дослідження продуктивності, енергоефективності та </a:t>
            </a:r>
            <a:r>
              <a:rPr lang="uk-UA" sz="1100" dirty="0" err="1"/>
              <a:t>ресурсоспоживання</a:t>
            </a:r>
            <a:r>
              <a:rPr lang="uk-UA" sz="1100" dirty="0"/>
              <a:t> різних методів </a:t>
            </a:r>
            <a:r>
              <a:rPr lang="uk-UA" sz="1100" dirty="0" err="1"/>
              <a:t>розпаралелювання</a:t>
            </a:r>
            <a:endParaRPr lang="uk-UA" sz="1100" dirty="0"/>
          </a:p>
          <a:p>
            <a:pPr marL="0" lvl="0" indent="0">
              <a:buNone/>
            </a:pPr>
            <a:endParaRPr lang="uk-UA" sz="1100" b="1" dirty="0"/>
          </a:p>
          <a:p>
            <a:pPr marL="0" lvl="0" indent="0">
              <a:buNone/>
            </a:pPr>
            <a:r>
              <a:rPr lang="uk-UA" sz="1100" b="1" dirty="0"/>
              <a:t>Фокус:</a:t>
            </a:r>
            <a:r>
              <a:rPr lang="uk-UA" sz="1100" dirty="0"/>
              <a:t> </a:t>
            </a:r>
            <a:r>
              <a:rPr lang="en-GB" sz="1100" dirty="0"/>
              <a:t>Java Threads vs Kotlin Coroutines vs </a:t>
            </a:r>
            <a:r>
              <a:rPr lang="en-GB" sz="1100" dirty="0" err="1"/>
              <a:t>RxJava</a:t>
            </a:r>
            <a:r>
              <a:rPr lang="en-GB" sz="1100" dirty="0"/>
              <a:t> </a:t>
            </a:r>
            <a:r>
              <a:rPr lang="uk-UA" sz="1100" dirty="0"/>
              <a:t>для завантаження зображень</a:t>
            </a:r>
            <a:endParaRPr sz="1100" dirty="0">
              <a:latin typeface="Economica" panose="020B0604020202020204" charset="0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uk-UA" sz="1100" b="1" dirty="0"/>
              <a:t>Об'єкт дослідження: </a:t>
            </a:r>
            <a:r>
              <a:rPr lang="uk-UA" sz="1100" dirty="0"/>
              <a:t>Процеси завантаження та обробки растрових зображень у мобільних додатках соціальних мереж на платформі </a:t>
            </a:r>
            <a:r>
              <a:rPr lang="en-GB" sz="1100" dirty="0"/>
              <a:t>Android</a:t>
            </a:r>
            <a:endParaRPr lang="uk-UA" sz="1100" dirty="0"/>
          </a:p>
          <a:p>
            <a:pPr marL="0" lvl="0" indent="0">
              <a:spcBef>
                <a:spcPts val="1200"/>
              </a:spcBef>
              <a:buNone/>
            </a:pPr>
            <a:r>
              <a:rPr lang="uk-UA" sz="1100" b="1" dirty="0"/>
              <a:t>Предмет:</a:t>
            </a:r>
            <a:r>
              <a:rPr lang="uk-UA" sz="1100" dirty="0"/>
              <a:t> Методи </a:t>
            </a:r>
            <a:r>
              <a:rPr lang="uk-UA" sz="1100" dirty="0" err="1"/>
              <a:t>розпаралелювання</a:t>
            </a:r>
            <a:r>
              <a:rPr lang="uk-UA" sz="1100" dirty="0"/>
              <a:t> обчислень (</a:t>
            </a:r>
            <a:r>
              <a:rPr lang="en-GB" sz="1100" dirty="0"/>
              <a:t>Java Threads, Kotlin Coroutines, </a:t>
            </a:r>
            <a:r>
              <a:rPr lang="en-GB" sz="1100" dirty="0" err="1"/>
              <a:t>RxJava</a:t>
            </a:r>
            <a:r>
              <a:rPr lang="en-GB" sz="1100" dirty="0"/>
              <a:t>) </a:t>
            </a:r>
            <a:r>
              <a:rPr lang="uk-UA" sz="1100" dirty="0"/>
              <a:t>та їх ефективність у різних сценаріях використання</a:t>
            </a:r>
            <a:endParaRPr sz="11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8925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979925"/>
            <a:ext cx="8509315" cy="35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uk-UA" sz="1500" b="1" dirty="0">
                <a:highlight>
                  <a:srgbClr val="FFFFFF"/>
                </a:highlight>
              </a:rPr>
              <a:t>Фундаментальні дослідження асинхронного програмування:</a:t>
            </a:r>
            <a:endParaRPr lang="uk-UA" sz="15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en-GB" sz="1500" dirty="0">
                <a:highlight>
                  <a:srgbClr val="FFFFFF"/>
                </a:highlight>
              </a:rPr>
              <a:t>Lin et al. (2018): </a:t>
            </a:r>
            <a:r>
              <a:rPr lang="uk-UA" sz="1500" dirty="0">
                <a:highlight>
                  <a:srgbClr val="FFFFFF"/>
                </a:highlight>
              </a:rPr>
              <a:t>Дослідження 611 </a:t>
            </a:r>
            <a:r>
              <a:rPr lang="en-GB" sz="1500" dirty="0">
                <a:highlight>
                  <a:srgbClr val="FFFFFF"/>
                </a:highlight>
              </a:rPr>
              <a:t>Android </a:t>
            </a:r>
            <a:r>
              <a:rPr lang="uk-UA" sz="1500" dirty="0">
                <a:highlight>
                  <a:srgbClr val="FFFFFF"/>
                </a:highlight>
              </a:rPr>
              <a:t>додатків - виявлення критичних проблем раннього асинхронного програмування</a:t>
            </a:r>
          </a:p>
          <a:p>
            <a:pPr marL="114300" indent="0">
              <a:buNone/>
            </a:pPr>
            <a:r>
              <a:rPr lang="en-GB" sz="1500" dirty="0">
                <a:highlight>
                  <a:srgbClr val="FFFFFF"/>
                </a:highlight>
              </a:rPr>
              <a:t>Goransson (2014): </a:t>
            </a:r>
            <a:r>
              <a:rPr lang="uk-UA" sz="1500" dirty="0">
                <a:highlight>
                  <a:srgbClr val="FFFFFF"/>
                </a:highlight>
              </a:rPr>
              <a:t>Методологічні основи асинхронної обробки в </a:t>
            </a:r>
            <a:r>
              <a:rPr lang="en-GB" sz="1500" dirty="0">
                <a:highlight>
                  <a:srgbClr val="FFFFFF"/>
                </a:highlight>
              </a:rPr>
              <a:t>Android </a:t>
            </a:r>
            <a:r>
              <a:rPr lang="uk-UA" sz="1500" dirty="0">
                <a:highlight>
                  <a:srgbClr val="FFFFFF"/>
                </a:highlight>
              </a:rPr>
              <a:t>додатках</a:t>
            </a:r>
          </a:p>
          <a:p>
            <a:pPr marL="114300" indent="0">
              <a:buNone/>
            </a:pPr>
            <a:r>
              <a:rPr lang="en-GB" sz="1500" dirty="0">
                <a:highlight>
                  <a:srgbClr val="FFFFFF"/>
                </a:highlight>
              </a:rPr>
              <a:t>Rua </a:t>
            </a:r>
            <a:r>
              <a:rPr lang="uk-UA" sz="1500" dirty="0">
                <a:highlight>
                  <a:srgbClr val="FFFFFF"/>
                </a:highlight>
              </a:rPr>
              <a:t>та </a:t>
            </a:r>
            <a:r>
              <a:rPr lang="en-GB" sz="1500" dirty="0">
                <a:highlight>
                  <a:srgbClr val="FFFFFF"/>
                </a:highlight>
              </a:rPr>
              <a:t>Saraiva (2020): </a:t>
            </a:r>
            <a:r>
              <a:rPr lang="uk-UA" sz="1500" dirty="0">
                <a:highlight>
                  <a:srgbClr val="FFFFFF"/>
                </a:highlight>
              </a:rPr>
              <a:t>Масштабне дослідження 1322 версії 215 додатків - </a:t>
            </a:r>
            <a:r>
              <a:rPr lang="en-GB" sz="1500" dirty="0">
                <a:highlight>
                  <a:srgbClr val="FFFFFF"/>
                </a:highlight>
              </a:rPr>
              <a:t>Kotlin Coroutines </a:t>
            </a:r>
            <a:r>
              <a:rPr lang="uk-UA" sz="1500" dirty="0">
                <a:highlight>
                  <a:srgbClr val="FFFFFF"/>
                </a:highlight>
              </a:rPr>
              <a:t>на 32% </a:t>
            </a:r>
            <a:r>
              <a:rPr lang="uk-UA" sz="1500" dirty="0" err="1">
                <a:highlight>
                  <a:srgbClr val="FFFFFF"/>
                </a:highlight>
              </a:rPr>
              <a:t>енергоефективніші</a:t>
            </a:r>
            <a:r>
              <a:rPr lang="uk-UA" sz="1500" dirty="0">
                <a:highlight>
                  <a:srgbClr val="FFFFFF"/>
                </a:highlight>
              </a:rPr>
              <a:t> за </a:t>
            </a:r>
            <a:r>
              <a:rPr lang="en-GB" sz="1500" dirty="0" err="1">
                <a:highlight>
                  <a:srgbClr val="FFFFFF"/>
                </a:highlight>
              </a:rPr>
              <a:t>RxJava</a:t>
            </a:r>
            <a:endParaRPr lang="uk-UA" sz="1500" dirty="0">
              <a:highlight>
                <a:srgbClr val="FFFFFF"/>
              </a:highlight>
            </a:endParaRPr>
          </a:p>
          <a:p>
            <a:pPr>
              <a:buNone/>
            </a:pPr>
            <a:r>
              <a:rPr lang="uk-UA" sz="1500" b="1" dirty="0"/>
              <a:t>Порівняльні дослідження продуктивності:</a:t>
            </a:r>
            <a:endParaRPr lang="uk-UA" sz="1500" dirty="0"/>
          </a:p>
          <a:p>
            <a:pPr marL="114300" indent="0">
              <a:buNone/>
            </a:pPr>
            <a:r>
              <a:rPr lang="en-GB" sz="1500" dirty="0" err="1"/>
              <a:t>Grabowiec</a:t>
            </a:r>
            <a:r>
              <a:rPr lang="en-GB" sz="1500" dirty="0"/>
              <a:t> (2021): </a:t>
            </a:r>
            <a:r>
              <a:rPr lang="uk-UA" sz="1500" dirty="0"/>
              <a:t>Порівняльний аналіз п'яти підходів до паралельної обробки </a:t>
            </a:r>
            <a:r>
              <a:rPr lang="en-GB" sz="1500" dirty="0"/>
              <a:t>I/O </a:t>
            </a:r>
            <a:r>
              <a:rPr lang="uk-UA" sz="1500" dirty="0"/>
              <a:t>операцій</a:t>
            </a:r>
          </a:p>
          <a:p>
            <a:pPr marL="114300" indent="0">
              <a:buNone/>
            </a:pPr>
            <a:r>
              <a:rPr lang="en-GB" sz="1500" dirty="0"/>
              <a:t>Liu et al. (2024): </a:t>
            </a:r>
            <a:r>
              <a:rPr lang="uk-UA" sz="1500" dirty="0"/>
              <a:t>Оптимізація </a:t>
            </a:r>
            <a:r>
              <a:rPr lang="uk-UA" sz="1500" dirty="0" err="1"/>
              <a:t>багатопоточності</a:t>
            </a:r>
            <a:r>
              <a:rPr lang="uk-UA" sz="1500" dirty="0"/>
              <a:t> в </a:t>
            </a:r>
            <a:r>
              <a:rPr lang="en-GB" sz="1500" dirty="0"/>
              <a:t>Android (</a:t>
            </a:r>
            <a:r>
              <a:rPr lang="uk-UA" sz="1500" dirty="0"/>
              <a:t>покращення продуктивності на 20-26%)</a:t>
            </a:r>
          </a:p>
          <a:p>
            <a:pPr marL="114300" indent="0">
              <a:buNone/>
            </a:pPr>
            <a:r>
              <a:rPr lang="en-GB" sz="1500" dirty="0"/>
              <a:t>Saxena et al. (2019): </a:t>
            </a:r>
            <a:r>
              <a:rPr lang="uk-UA" sz="1500" dirty="0"/>
              <a:t>Систематичний аналіз 40+ робіт з паралельної обробки зображень</a:t>
            </a:r>
            <a:endParaRPr lang="uk-UA" sz="15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1500" b="1" dirty="0">
                <a:highlight>
                  <a:srgbClr val="FFFFFF"/>
                </a:highlight>
              </a:rPr>
              <a:t>Виявлені прогалини:</a:t>
            </a:r>
            <a:endParaRPr lang="uk-UA" sz="15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1500" b="1" dirty="0">
                <a:highlight>
                  <a:srgbClr val="FFFFFF"/>
                </a:highlight>
              </a:rPr>
              <a:t>– Відсутнє комплексне порівняння</a:t>
            </a:r>
            <a:r>
              <a:rPr lang="uk-UA" sz="1500" dirty="0">
                <a:highlight>
                  <a:srgbClr val="FFFFFF"/>
                </a:highlight>
              </a:rPr>
              <a:t> </a:t>
            </a:r>
            <a:r>
              <a:rPr lang="en-GB" sz="1500" dirty="0">
                <a:highlight>
                  <a:srgbClr val="FFFFFF"/>
                </a:highlight>
              </a:rPr>
              <a:t>Java Threads vs Kotlin Coroutines vs </a:t>
            </a:r>
            <a:r>
              <a:rPr lang="en-GB" sz="1500" dirty="0" err="1">
                <a:highlight>
                  <a:srgbClr val="FFFFFF"/>
                </a:highlight>
              </a:rPr>
              <a:t>RxJava</a:t>
            </a:r>
            <a:r>
              <a:rPr lang="en-GB" sz="1500" dirty="0">
                <a:highlight>
                  <a:srgbClr val="FFFFFF"/>
                </a:highlight>
              </a:rPr>
              <a:t> </a:t>
            </a:r>
            <a:r>
              <a:rPr lang="uk-UA" sz="1500" dirty="0">
                <a:highlight>
                  <a:srgbClr val="FFFFFF"/>
                </a:highlight>
              </a:rPr>
              <a:t>саме для завантаження зображень</a:t>
            </a:r>
          </a:p>
          <a:p>
            <a:pPr marL="114300" indent="0">
              <a:buNone/>
            </a:pPr>
            <a:r>
              <a:rPr lang="uk-UA" sz="1500" b="1" dirty="0">
                <a:highlight>
                  <a:srgbClr val="FFFFFF"/>
                </a:highlight>
              </a:rPr>
              <a:t>– Немає єдиної методики</a:t>
            </a:r>
            <a:r>
              <a:rPr lang="uk-UA" sz="1500" dirty="0">
                <a:highlight>
                  <a:srgbClr val="FFFFFF"/>
                </a:highlight>
              </a:rPr>
              <a:t> оцінки енергоефективності різних підходів у мобільному середовищі</a:t>
            </a:r>
          </a:p>
          <a:p>
            <a:pPr marL="114300" indent="0">
              <a:buNone/>
            </a:pPr>
            <a:r>
              <a:rPr lang="uk-UA" sz="1500" b="1" dirty="0">
                <a:highlight>
                  <a:srgbClr val="FFFFFF"/>
                </a:highlight>
              </a:rPr>
              <a:t>– Бракує практичних рекомендацій</a:t>
            </a:r>
            <a:r>
              <a:rPr lang="uk-UA" sz="1500" dirty="0">
                <a:highlight>
                  <a:srgbClr val="FFFFFF"/>
                </a:highlight>
              </a:rPr>
              <a:t> для вибору методу залежно від сценарію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4"/>
            <a:ext cx="8520600" cy="3934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None/>
            </a:pPr>
            <a:r>
              <a:rPr lang="uk-UA" sz="2300" b="1" dirty="0">
                <a:highlight>
                  <a:srgbClr val="FFFFFF"/>
                </a:highlight>
              </a:rPr>
              <a:t>Сучасний стан</a:t>
            </a:r>
            <a:endParaRPr lang="uk-UA" sz="23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2300" dirty="0">
                <a:highlight>
                  <a:srgbClr val="FFFFFF"/>
                </a:highlight>
              </a:rPr>
              <a:t>Розробники мобільних додатків мають доступ до потужних технологій </a:t>
            </a:r>
            <a:r>
              <a:rPr lang="uk-UA" sz="2300" dirty="0" err="1">
                <a:highlight>
                  <a:srgbClr val="FFFFFF"/>
                </a:highlight>
              </a:rPr>
              <a:t>розпаралелювання</a:t>
            </a:r>
            <a:r>
              <a:rPr lang="uk-UA" sz="2300" dirty="0">
                <a:highlight>
                  <a:srgbClr val="FFFFFF"/>
                </a:highlight>
              </a:rPr>
              <a:t> (</a:t>
            </a:r>
            <a:r>
              <a:rPr lang="en-GB" sz="2300" dirty="0">
                <a:highlight>
                  <a:srgbClr val="FFFFFF"/>
                </a:highlight>
              </a:rPr>
              <a:t>Java Threads, Kotlin Coroutines, </a:t>
            </a:r>
            <a:r>
              <a:rPr lang="en-GB" sz="2300" dirty="0" err="1">
                <a:highlight>
                  <a:srgbClr val="FFFFFF"/>
                </a:highlight>
              </a:rPr>
              <a:t>RxJava</a:t>
            </a:r>
            <a:r>
              <a:rPr lang="en-GB" sz="2300" dirty="0">
                <a:highlight>
                  <a:srgbClr val="FFFFFF"/>
                </a:highlight>
              </a:rPr>
              <a:t>)</a:t>
            </a:r>
          </a:p>
          <a:p>
            <a:pPr marL="114300" indent="0">
              <a:buNone/>
            </a:pPr>
            <a:r>
              <a:rPr lang="uk-UA" sz="2300" dirty="0">
                <a:highlight>
                  <a:srgbClr val="FFFFFF"/>
                </a:highlight>
              </a:rPr>
              <a:t>Вибір конкретної технології часто базується на емпіричному досвіді, а не на об'єктивній оцінці ефективності</a:t>
            </a:r>
          </a:p>
          <a:p>
            <a:pPr marL="114300" indent="0">
              <a:buNone/>
            </a:pPr>
            <a:r>
              <a:rPr lang="uk-UA" sz="2300" dirty="0">
                <a:highlight>
                  <a:srgbClr val="FFFFFF"/>
                </a:highlight>
              </a:rPr>
              <a:t>Відсутність науково обґрунтованих критеріїв для прийняття архітектурних рішень</a:t>
            </a:r>
          </a:p>
          <a:p>
            <a:pPr marL="0" lvl="0" indent="0">
              <a:buNone/>
            </a:pPr>
            <a:r>
              <a:rPr lang="uk-UA" sz="2300" b="1" dirty="0">
                <a:highlight>
                  <a:srgbClr val="FFFFFF"/>
                </a:highlight>
              </a:rPr>
              <a:t>Проблема:</a:t>
            </a:r>
            <a:r>
              <a:rPr lang="uk-UA" sz="2300" dirty="0">
                <a:highlight>
                  <a:srgbClr val="FFFFFF"/>
                </a:highlight>
              </a:rPr>
              <a:t> </a:t>
            </a:r>
          </a:p>
          <a:p>
            <a:pPr marL="0" lvl="0" indent="0">
              <a:buNone/>
            </a:pPr>
            <a:r>
              <a:rPr lang="uk-UA" sz="2300" dirty="0">
                <a:highlight>
                  <a:srgbClr val="FFFFFF"/>
                </a:highlight>
              </a:rPr>
              <a:t>   </a:t>
            </a:r>
            <a:r>
              <a:rPr lang="en-PL" sz="2300" dirty="0">
                <a:highlight>
                  <a:srgbClr val="FFFFFF"/>
                </a:highlight>
              </a:rPr>
              <a:t> </a:t>
            </a:r>
            <a:r>
              <a:rPr lang="uk-UA" sz="2300" dirty="0">
                <a:highlight>
                  <a:srgbClr val="FFFFFF"/>
                </a:highlight>
              </a:rPr>
              <a:t>Неоптимальне використання ресурсів мобільного пристрою</a:t>
            </a:r>
            <a:br>
              <a:rPr lang="uk-UA" sz="2300" dirty="0">
                <a:highlight>
                  <a:srgbClr val="FFFFFF"/>
                </a:highlight>
              </a:rPr>
            </a:br>
            <a:r>
              <a:rPr lang="uk-UA" sz="2300" dirty="0">
                <a:highlight>
                  <a:srgbClr val="FFFFFF"/>
                </a:highlight>
              </a:rPr>
              <a:t>   </a:t>
            </a:r>
            <a:r>
              <a:rPr lang="en-PL" sz="2300" dirty="0">
                <a:highlight>
                  <a:srgbClr val="FFFFFF"/>
                </a:highlight>
              </a:rPr>
              <a:t> </a:t>
            </a:r>
            <a:r>
              <a:rPr lang="uk-UA" sz="2300" dirty="0">
                <a:highlight>
                  <a:srgbClr val="FFFFFF"/>
                </a:highlight>
              </a:rPr>
              <a:t>Погіршення продуктивності додатків соціальних мереж</a:t>
            </a:r>
            <a:br>
              <a:rPr lang="uk-UA" sz="2300" dirty="0">
                <a:highlight>
                  <a:srgbClr val="FFFFFF"/>
                </a:highlight>
              </a:rPr>
            </a:br>
            <a:r>
              <a:rPr lang="uk-UA" sz="2300" dirty="0">
                <a:highlight>
                  <a:srgbClr val="FFFFFF"/>
                </a:highlight>
              </a:rPr>
              <a:t>   </a:t>
            </a:r>
            <a:r>
              <a:rPr lang="en-PL" sz="2300" dirty="0">
                <a:highlight>
                  <a:srgbClr val="FFFFFF"/>
                </a:highlight>
              </a:rPr>
              <a:t> </a:t>
            </a:r>
            <a:r>
              <a:rPr lang="uk-UA" sz="2300" dirty="0">
                <a:highlight>
                  <a:srgbClr val="FFFFFF"/>
                </a:highlight>
              </a:rPr>
              <a:t>Зниження якості користувацького досвіду</a:t>
            </a:r>
            <a:br>
              <a:rPr lang="uk-UA" sz="2300" dirty="0">
                <a:highlight>
                  <a:srgbClr val="FFFFFF"/>
                </a:highlight>
              </a:rPr>
            </a:br>
            <a:r>
              <a:rPr lang="uk-UA" sz="2300" dirty="0">
                <a:highlight>
                  <a:srgbClr val="FFFFFF"/>
                </a:highlight>
              </a:rPr>
              <a:t>   </a:t>
            </a:r>
            <a:r>
              <a:rPr lang="en-PL" sz="2300" dirty="0">
                <a:highlight>
                  <a:srgbClr val="FFFFFF"/>
                </a:highlight>
              </a:rPr>
              <a:t> </a:t>
            </a:r>
            <a:r>
              <a:rPr lang="uk-UA" sz="2300" dirty="0">
                <a:highlight>
                  <a:srgbClr val="FFFFFF"/>
                </a:highlight>
              </a:rPr>
              <a:t>Прогалина між теоретичними можливостями технологій та їх практичним застосуванням</a:t>
            </a:r>
          </a:p>
          <a:p>
            <a:pPr marL="114300" indent="0">
              <a:buNone/>
            </a:pPr>
            <a:r>
              <a:rPr lang="uk-UA" sz="2300" b="1" dirty="0"/>
              <a:t>Очікувані результати:</a:t>
            </a:r>
          </a:p>
          <a:p>
            <a:pPr marL="114300" indent="0">
              <a:buNone/>
            </a:pPr>
            <a:r>
              <a:rPr lang="en-PL" sz="2300" dirty="0"/>
              <a:t> </a:t>
            </a:r>
            <a:r>
              <a:rPr lang="uk-UA" sz="2300" dirty="0"/>
              <a:t>Експериментальний мобільний додаток для порівняльного тестування</a:t>
            </a:r>
            <a:br>
              <a:rPr lang="uk-UA" sz="2300" dirty="0"/>
            </a:br>
            <a:r>
              <a:rPr lang="uk-UA" sz="2300" dirty="0"/>
              <a:t> Комплексна методологія оцінки ефективності методів </a:t>
            </a:r>
            <a:r>
              <a:rPr lang="uk-UA" sz="2300" dirty="0" err="1"/>
              <a:t>розпаралелювання</a:t>
            </a:r>
            <a:br>
              <a:rPr lang="uk-UA" sz="2300" dirty="0"/>
            </a:br>
            <a:r>
              <a:rPr lang="en-PL" sz="2300" dirty="0"/>
              <a:t> </a:t>
            </a:r>
            <a:r>
              <a:rPr lang="uk-UA" sz="2300" dirty="0"/>
              <a:t>Кількісні дані про продуктивність, енергоефективність та </a:t>
            </a:r>
            <a:r>
              <a:rPr lang="uk-UA" sz="2300" dirty="0" err="1"/>
              <a:t>ресурсоспоживання</a:t>
            </a:r>
            <a:br>
              <a:rPr lang="uk-UA" sz="2300" dirty="0"/>
            </a:br>
            <a:r>
              <a:rPr lang="uk-UA" sz="2300" dirty="0"/>
              <a:t> Практичні рекомендації для вибору оптимального методу залежно від сценарію</a:t>
            </a:r>
            <a:br>
              <a:rPr lang="uk-UA" sz="2300" dirty="0"/>
            </a:br>
            <a:r>
              <a:rPr lang="uk-UA" sz="2300" dirty="0"/>
              <a:t> Наукове обґрунтування архітектурних рішень у мобільній розробці</a:t>
            </a:r>
          </a:p>
          <a:p>
            <a:pPr marL="0" lvl="0" indent="0">
              <a:spcBef>
                <a:spcPts val="1500"/>
              </a:spcBef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1" y="567159"/>
            <a:ext cx="8126244" cy="4039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114300" indent="0">
              <a:buNone/>
            </a:pPr>
            <a:r>
              <a:rPr lang="uk-UA" sz="3000" b="1" dirty="0"/>
              <a:t>Основні методи дослідження</a:t>
            </a:r>
          </a:p>
          <a:p>
            <a:pPr marL="114300" indent="0">
              <a:buNone/>
            </a:pPr>
            <a:r>
              <a:rPr lang="uk-UA" sz="3000" b="1" dirty="0"/>
              <a:t>Експериментальний аналіз продуктивності</a:t>
            </a:r>
            <a:r>
              <a:rPr lang="uk-UA" sz="3000" dirty="0"/>
              <a:t> - практичне порівняння ефективності різних підходів до </a:t>
            </a:r>
            <a:r>
              <a:rPr lang="uk-UA" sz="3000" dirty="0" err="1"/>
              <a:t>розпаралелювання</a:t>
            </a:r>
            <a:endParaRPr lang="uk-UA" sz="3000" dirty="0"/>
          </a:p>
          <a:p>
            <a:pPr marL="114300" indent="0">
              <a:buNone/>
            </a:pPr>
            <a:endParaRPr lang="uk-UA" sz="3000" b="1" dirty="0"/>
          </a:p>
          <a:p>
            <a:pPr marL="114300" indent="0">
              <a:buNone/>
            </a:pPr>
            <a:r>
              <a:rPr lang="uk-UA" sz="3000" b="1" dirty="0"/>
              <a:t>Порівняльне тестування</a:t>
            </a:r>
            <a:r>
              <a:rPr lang="uk-UA" sz="3000" dirty="0"/>
              <a:t> алгоритмів </a:t>
            </a:r>
            <a:r>
              <a:rPr lang="uk-UA" sz="3000" dirty="0" err="1"/>
              <a:t>розпаралелювання</a:t>
            </a:r>
            <a:r>
              <a:rPr lang="uk-UA" sz="3000" dirty="0"/>
              <a:t> в ідентичних умовах</a:t>
            </a:r>
          </a:p>
          <a:p>
            <a:pPr marL="114300" indent="0">
              <a:buNone/>
            </a:pPr>
            <a:endParaRPr lang="uk-UA" sz="3000" b="1" dirty="0"/>
          </a:p>
          <a:p>
            <a:pPr marL="114300" indent="0">
              <a:buNone/>
            </a:pPr>
            <a:r>
              <a:rPr lang="uk-UA" sz="3000" b="1" dirty="0"/>
              <a:t>Профілювання </a:t>
            </a:r>
            <a:r>
              <a:rPr lang="uk-UA" sz="3000" b="1" dirty="0" err="1"/>
              <a:t>ресурсоспоживання</a:t>
            </a:r>
            <a:r>
              <a:rPr lang="uk-UA" sz="3000" dirty="0"/>
              <a:t> мобільних додатків для вимірювання </a:t>
            </a:r>
            <a:r>
              <a:rPr lang="en-GB" sz="3000" dirty="0"/>
              <a:t>CPU, </a:t>
            </a:r>
            <a:r>
              <a:rPr lang="uk-UA" sz="3000" dirty="0"/>
              <a:t>пам'яті та енергії</a:t>
            </a:r>
            <a:endParaRPr lang="uk-UA" sz="3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14300" indent="0">
              <a:buNone/>
            </a:pPr>
            <a:endParaRPr lang="uk" sz="30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" sz="3000" b="1" dirty="0">
                <a:solidFill>
                  <a:srgbClr val="0D0D0D"/>
                </a:solidFill>
                <a:highlight>
                  <a:srgbClr val="FFFFFF"/>
                </a:highlight>
              </a:rPr>
              <a:t>Інструментарій та технології, використані в роботі</a:t>
            </a:r>
          </a:p>
          <a:p>
            <a:pPr marL="114300" indent="0">
              <a:buNone/>
            </a:pPr>
            <a:endParaRPr lang="uk-UA" sz="3000" b="1" dirty="0"/>
          </a:p>
          <a:p>
            <a:pPr marL="114300" indent="0">
              <a:buNone/>
            </a:pPr>
            <a:r>
              <a:rPr lang="uk-UA" sz="3000" b="1" dirty="0"/>
              <a:t>Експериментальні сценарії:</a:t>
            </a:r>
            <a:endParaRPr lang="uk-UA" sz="3000" dirty="0"/>
          </a:p>
          <a:p>
            <a:pPr marL="114300" indent="0">
              <a:buNone/>
            </a:pPr>
            <a:r>
              <a:rPr lang="uk-UA" sz="3000" dirty="0"/>
              <a:t>  Сценарій 1: </a:t>
            </a:r>
            <a:r>
              <a:rPr lang="en-GB" sz="3000" dirty="0"/>
              <a:t>I/O-</a:t>
            </a:r>
            <a:r>
              <a:rPr lang="uk-UA" sz="3000" dirty="0"/>
              <a:t>інтенсивне навантаження (завантаження 100/500/1000 зображень з мережі)</a:t>
            </a:r>
          </a:p>
          <a:p>
            <a:pPr marL="114300" indent="0">
              <a:buNone/>
            </a:pPr>
            <a:r>
              <a:rPr lang="uk-UA" sz="3000" dirty="0"/>
              <a:t>  Сценарій 2: </a:t>
            </a:r>
            <a:r>
              <a:rPr lang="en-GB" sz="3000" dirty="0"/>
              <a:t>CPU-</a:t>
            </a:r>
            <a:r>
              <a:rPr lang="uk-UA" sz="3000" dirty="0"/>
              <a:t>інтенсивне навантаження (обробка зображень фільтром Сепія)</a:t>
            </a:r>
          </a:p>
          <a:p>
            <a:pPr marL="114300" indent="0">
              <a:buNone/>
            </a:pPr>
            <a:r>
              <a:rPr lang="uk-UA" sz="3000" b="1" dirty="0"/>
              <a:t>Інструментарій та технології, використані в роботі</a:t>
            </a:r>
          </a:p>
          <a:p>
            <a:pPr marL="114300" indent="0">
              <a:buNone/>
            </a:pPr>
            <a:endParaRPr lang="uk-UA" sz="3000" b="1" dirty="0"/>
          </a:p>
          <a:p>
            <a:pPr marL="114300" indent="0">
              <a:buNone/>
            </a:pPr>
            <a:r>
              <a:rPr lang="uk-UA" sz="3000" b="1" dirty="0"/>
              <a:t>Програмне забезпечення:</a:t>
            </a:r>
            <a:endParaRPr lang="uk-UA" sz="3000" dirty="0"/>
          </a:p>
          <a:p>
            <a:pPr marL="114300" indent="0">
              <a:buNone/>
            </a:pPr>
            <a:r>
              <a:rPr lang="uk-UA" sz="3000" dirty="0"/>
              <a:t>  </a:t>
            </a:r>
            <a:r>
              <a:rPr lang="en-GB" sz="3000" dirty="0"/>
              <a:t>Android Studio Ladybug 2024.2.2 + JDK 23.0.2</a:t>
            </a:r>
          </a:p>
          <a:p>
            <a:pPr marL="114300" indent="0">
              <a:buNone/>
            </a:pPr>
            <a:r>
              <a:rPr lang="uk-UA" sz="3000" dirty="0"/>
              <a:t>  </a:t>
            </a:r>
            <a:r>
              <a:rPr lang="en-GB" sz="3000" dirty="0"/>
              <a:t>Kotlin 2.0.0, </a:t>
            </a:r>
            <a:r>
              <a:rPr lang="en-GB" sz="3000" dirty="0" err="1"/>
              <a:t>RxJava</a:t>
            </a:r>
            <a:r>
              <a:rPr lang="en-GB" sz="3000" dirty="0"/>
              <a:t> 3.1.8, Kotlin Coroutines 1.9.0</a:t>
            </a:r>
          </a:p>
          <a:p>
            <a:pPr marL="114300" indent="0">
              <a:buNone/>
            </a:pPr>
            <a:r>
              <a:rPr lang="uk-UA" sz="3000" dirty="0"/>
              <a:t>  </a:t>
            </a:r>
            <a:r>
              <a:rPr lang="en-GB" sz="3000" dirty="0" err="1"/>
              <a:t>Picsum</a:t>
            </a:r>
            <a:r>
              <a:rPr lang="en-GB" sz="3000" dirty="0"/>
              <a:t> Photos API </a:t>
            </a:r>
            <a:r>
              <a:rPr lang="uk-UA" sz="3000" dirty="0"/>
              <a:t>для тестових зображень</a:t>
            </a:r>
          </a:p>
          <a:p>
            <a:pPr marL="114300" indent="0">
              <a:buNone/>
            </a:pPr>
            <a:endParaRPr lang="uk-UA" sz="3000" b="1" dirty="0"/>
          </a:p>
          <a:p>
            <a:pPr marL="114300" indent="0">
              <a:buNone/>
            </a:pPr>
            <a:r>
              <a:rPr lang="uk-UA" sz="3000" b="1" dirty="0"/>
              <a:t>Тестове обладнання:</a:t>
            </a:r>
            <a:endParaRPr lang="uk-UA" sz="3000" dirty="0"/>
          </a:p>
          <a:p>
            <a:pPr marL="114300" indent="0">
              <a:buNone/>
            </a:pPr>
            <a:r>
              <a:rPr lang="uk-UA" sz="3000" dirty="0"/>
              <a:t>  </a:t>
            </a:r>
            <a:r>
              <a:rPr lang="en-GB" sz="3000" dirty="0"/>
              <a:t>Motorola Moto g24 (Android 14, 8GB RAM, Helio G85)</a:t>
            </a:r>
          </a:p>
          <a:p>
            <a:pPr marL="114300" indent="0">
              <a:buNone/>
            </a:pPr>
            <a:endParaRPr lang="uk-UA" sz="3000" b="1" dirty="0"/>
          </a:p>
          <a:p>
            <a:pPr marL="114300" indent="0">
              <a:buNone/>
            </a:pPr>
            <a:r>
              <a:rPr lang="uk-UA" sz="3000" b="1" dirty="0"/>
              <a:t>Інструменти вимірювання:</a:t>
            </a:r>
            <a:endParaRPr lang="uk-UA" sz="3000" dirty="0"/>
          </a:p>
          <a:p>
            <a:pPr marL="114300" indent="0">
              <a:buNone/>
            </a:pPr>
            <a:r>
              <a:rPr lang="uk-UA" sz="3000" b="1" dirty="0"/>
              <a:t>  </a:t>
            </a:r>
            <a:r>
              <a:rPr lang="en-GB" sz="3000" dirty="0"/>
              <a:t>Android Studio Profiler - </a:t>
            </a:r>
            <a:r>
              <a:rPr lang="uk-UA" sz="3000" dirty="0"/>
              <a:t>моніторинг </a:t>
            </a:r>
            <a:r>
              <a:rPr lang="en-GB" sz="3000" dirty="0"/>
              <a:t>CPU, </a:t>
            </a:r>
            <a:r>
              <a:rPr lang="uk-UA" sz="3000" dirty="0"/>
              <a:t>пам'яті, енергоспоживання</a:t>
            </a:r>
          </a:p>
          <a:p>
            <a:pPr marL="114300" indent="0">
              <a:buNone/>
            </a:pPr>
            <a:r>
              <a:rPr lang="uk-UA" sz="3000" dirty="0"/>
              <a:t>  </a:t>
            </a:r>
            <a:r>
              <a:rPr lang="en-GB" sz="3000" dirty="0" err="1"/>
              <a:t>System.nanoTime</a:t>
            </a:r>
            <a:r>
              <a:rPr lang="en-GB" sz="3000" dirty="0"/>
              <a:t>() - </a:t>
            </a:r>
            <a:r>
              <a:rPr lang="uk-UA" sz="3000" dirty="0"/>
              <a:t>точні вимірювання часу виконання операцій</a:t>
            </a:r>
          </a:p>
          <a:p>
            <a:pPr marL="114300" indent="0">
              <a:buNone/>
            </a:pPr>
            <a:endParaRPr lang="uk-UA" sz="3000" dirty="0"/>
          </a:p>
          <a:p>
            <a:pPr marL="114300" indent="0">
              <a:buNone/>
            </a:pPr>
            <a:endParaRPr lang="uk-UA" sz="30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система для проведення експериментального дослідження</a:t>
            </a:r>
            <a:endParaRPr sz="28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64871"/>
            <a:ext cx="8477825" cy="3514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uk-UA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19F96115-98BF-C018-9270-36109A9E4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00" y="1180959"/>
            <a:ext cx="2125682" cy="361288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848B3C-D9ED-2816-8A83-A30A8CF58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158" y="1180959"/>
            <a:ext cx="2125683" cy="3612883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2F7ECF-0F52-C17A-FE6A-2849E3549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365" y="1180959"/>
            <a:ext cx="2125683" cy="3612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8466540" cy="36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None/>
            </a:pPr>
            <a:r>
              <a:rPr lang="uk-UA" sz="1900" b="1" dirty="0">
                <a:highlight>
                  <a:srgbClr val="FFFFFF"/>
                </a:highlight>
              </a:rPr>
              <a:t>Середовище розробки:</a:t>
            </a:r>
            <a:endParaRPr lang="uk-UA" sz="19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1900" b="1" dirty="0">
                <a:highlight>
                  <a:srgbClr val="FFFFFF"/>
                </a:highlight>
              </a:rPr>
              <a:t>      </a:t>
            </a:r>
            <a:r>
              <a:rPr lang="en-GB" sz="1900" b="1" dirty="0">
                <a:highlight>
                  <a:srgbClr val="FFFFFF"/>
                </a:highlight>
              </a:rPr>
              <a:t>Android Studio Ladybug</a:t>
            </a:r>
            <a:r>
              <a:rPr lang="en-GB" sz="1900" dirty="0">
                <a:highlight>
                  <a:srgbClr val="FFFFFF"/>
                </a:highlight>
              </a:rPr>
              <a:t> Feature Drop 2024.2.2 Patch 1</a:t>
            </a:r>
          </a:p>
          <a:p>
            <a:pPr marL="114300" indent="0">
              <a:buNone/>
            </a:pPr>
            <a:r>
              <a:rPr lang="uk-UA" sz="1900" b="1" dirty="0">
                <a:highlight>
                  <a:srgbClr val="FFFFFF"/>
                </a:highlight>
              </a:rPr>
              <a:t>      </a:t>
            </a:r>
            <a:r>
              <a:rPr lang="en-GB" sz="1900" b="1" dirty="0">
                <a:highlight>
                  <a:srgbClr val="FFFFFF"/>
                </a:highlight>
              </a:rPr>
              <a:t>Java Development Kit (JDK) 23.0.2</a:t>
            </a:r>
            <a:r>
              <a:rPr lang="en-GB" sz="1900" dirty="0">
                <a:highlight>
                  <a:srgbClr val="FFFFFF"/>
                </a:highlight>
              </a:rPr>
              <a:t> </a:t>
            </a:r>
            <a:r>
              <a:rPr lang="uk-UA" sz="1900" dirty="0">
                <a:highlight>
                  <a:srgbClr val="FFFFFF"/>
                </a:highlight>
              </a:rPr>
              <a:t>для компіляції та виконання</a:t>
            </a:r>
          </a:p>
          <a:p>
            <a:pPr marL="114300" indent="0">
              <a:buNone/>
            </a:pPr>
            <a:r>
              <a:rPr lang="uk-UA" sz="1900" b="1" dirty="0">
                <a:highlight>
                  <a:srgbClr val="FFFFFF"/>
                </a:highlight>
              </a:rPr>
              <a:t>      </a:t>
            </a:r>
            <a:r>
              <a:rPr lang="en-GB" sz="1900" b="1" dirty="0">
                <a:highlight>
                  <a:srgbClr val="FFFFFF"/>
                </a:highlight>
              </a:rPr>
              <a:t>Gradle</a:t>
            </a:r>
            <a:r>
              <a:rPr lang="en-GB" sz="1900" dirty="0">
                <a:highlight>
                  <a:srgbClr val="FFFFFF"/>
                </a:highlight>
              </a:rPr>
              <a:t> </a:t>
            </a:r>
            <a:r>
              <a:rPr lang="uk-UA" sz="1900" dirty="0">
                <a:highlight>
                  <a:srgbClr val="FFFFFF"/>
                </a:highlight>
              </a:rPr>
              <a:t>система збірки проекту</a:t>
            </a:r>
          </a:p>
          <a:p>
            <a:pPr marL="114300" indent="0">
              <a:buNone/>
            </a:pPr>
            <a:r>
              <a:rPr lang="uk-UA" sz="1900" b="1" dirty="0"/>
              <a:t>Процес розробки:</a:t>
            </a:r>
            <a:endParaRPr lang="uk-UA" sz="1900" dirty="0"/>
          </a:p>
          <a:p>
            <a:pPr marL="114300" indent="0">
              <a:buNone/>
            </a:pPr>
            <a:r>
              <a:rPr lang="uk-UA" sz="1900" dirty="0"/>
              <a:t>   Створення єдиного інтерфейсу </a:t>
            </a:r>
            <a:r>
              <a:rPr lang="en-GB" sz="1900" dirty="0" err="1"/>
              <a:t>ImageDownloader</a:t>
            </a:r>
            <a:r>
              <a:rPr lang="en-GB" sz="1900" dirty="0"/>
              <a:t> </a:t>
            </a:r>
            <a:r>
              <a:rPr lang="uk-UA" sz="1900" dirty="0"/>
              <a:t>для всіх методів</a:t>
            </a:r>
          </a:p>
          <a:p>
            <a:pPr marL="114300" indent="0">
              <a:buNone/>
            </a:pPr>
            <a:r>
              <a:rPr lang="uk-UA" sz="1900" dirty="0"/>
              <a:t>   Реалізація трьох різних підходів до </a:t>
            </a:r>
            <a:r>
              <a:rPr lang="uk-UA" sz="1900" dirty="0" err="1"/>
              <a:t>розпаралелювання</a:t>
            </a:r>
            <a:endParaRPr lang="uk-UA" sz="1900" dirty="0"/>
          </a:p>
          <a:p>
            <a:pPr marL="114300" indent="0">
              <a:buNone/>
            </a:pPr>
            <a:r>
              <a:rPr lang="uk-UA" sz="1900" dirty="0"/>
              <a:t>   Розробка </a:t>
            </a:r>
            <a:r>
              <a:rPr lang="en-GB" sz="1900" dirty="0"/>
              <a:t>UI </a:t>
            </a:r>
            <a:r>
              <a:rPr lang="uk-UA" sz="1900" dirty="0"/>
              <a:t>для керування експериментами</a:t>
            </a:r>
          </a:p>
          <a:p>
            <a:pPr marL="114300" indent="0">
              <a:buNone/>
            </a:pPr>
            <a:r>
              <a:rPr lang="uk-UA" sz="1900" dirty="0"/>
              <a:t>   Інтеграція з інструментами профілювання та вимірювання метрик</a:t>
            </a:r>
          </a:p>
          <a:p>
            <a:pPr marL="114300" indent="0">
              <a:buNone/>
            </a:pPr>
            <a:r>
              <a:rPr lang="uk-UA" sz="1900" dirty="0"/>
              <a:t>   Тестування в контрольованих умовах</a:t>
            </a:r>
          </a:p>
          <a:p>
            <a:pPr marL="114300" indent="0">
              <a:buNone/>
            </a:pPr>
            <a:r>
              <a:rPr lang="uk-UA" sz="1900" b="1" dirty="0"/>
              <a:t>Основні технології:</a:t>
            </a:r>
            <a:endParaRPr lang="uk-UA" sz="1900" dirty="0"/>
          </a:p>
          <a:p>
            <a:pPr marL="114300" indent="0">
              <a:buNone/>
            </a:pPr>
            <a:r>
              <a:rPr lang="uk-UA" sz="1900" b="1" dirty="0"/>
              <a:t>     </a:t>
            </a:r>
            <a:r>
              <a:rPr lang="en-GB" sz="1900" b="1" dirty="0"/>
              <a:t>Kotlin 2.0.0</a:t>
            </a:r>
            <a:r>
              <a:rPr lang="en-GB" sz="1900" dirty="0"/>
              <a:t> - </a:t>
            </a:r>
            <a:r>
              <a:rPr lang="uk-UA" sz="1900" dirty="0"/>
              <a:t>основна мова розробки (сучасний, безпечний, сумісний з </a:t>
            </a:r>
            <a:r>
              <a:rPr lang="en-GB" sz="1900" dirty="0"/>
              <a:t>Java)</a:t>
            </a:r>
          </a:p>
          <a:p>
            <a:pPr marL="114300" indent="0">
              <a:buNone/>
            </a:pPr>
            <a:r>
              <a:rPr lang="uk-UA" sz="1900" b="1" dirty="0"/>
              <a:t>     </a:t>
            </a:r>
            <a:r>
              <a:rPr lang="en-GB" sz="1900" b="1" dirty="0"/>
              <a:t>Kotlin Coroutines 1.9.0</a:t>
            </a:r>
            <a:r>
              <a:rPr lang="en-GB" sz="1900" dirty="0"/>
              <a:t> - </a:t>
            </a:r>
            <a:r>
              <a:rPr lang="uk-UA" sz="1900" dirty="0"/>
              <a:t>асинхронне програмування</a:t>
            </a:r>
          </a:p>
          <a:p>
            <a:pPr marL="114300" indent="0">
              <a:buNone/>
            </a:pPr>
            <a:r>
              <a:rPr lang="uk-UA" sz="1900" b="1" dirty="0"/>
              <a:t>     </a:t>
            </a:r>
            <a:r>
              <a:rPr lang="en-GB" sz="1900" b="1" dirty="0" err="1"/>
              <a:t>RxJava</a:t>
            </a:r>
            <a:r>
              <a:rPr lang="en-GB" sz="1900" b="1" dirty="0"/>
              <a:t> 3.1.8</a:t>
            </a:r>
            <a:r>
              <a:rPr lang="en-GB" sz="1900" dirty="0"/>
              <a:t> - </a:t>
            </a:r>
            <a:r>
              <a:rPr lang="uk-UA" sz="1900" dirty="0"/>
              <a:t>реактивне програмування</a:t>
            </a:r>
          </a:p>
          <a:p>
            <a:pPr marL="114300" indent="0">
              <a:buNone/>
            </a:pPr>
            <a:r>
              <a:rPr lang="uk-UA" sz="1900" b="1" dirty="0"/>
              <a:t>     </a:t>
            </a:r>
            <a:r>
              <a:rPr lang="en-GB" sz="1900" b="1" dirty="0"/>
              <a:t>Java Threads</a:t>
            </a:r>
            <a:r>
              <a:rPr lang="en-GB" sz="1900" dirty="0"/>
              <a:t> - </a:t>
            </a:r>
            <a:r>
              <a:rPr lang="uk-UA" sz="1900" dirty="0"/>
              <a:t>класична </a:t>
            </a:r>
            <a:r>
              <a:rPr lang="uk-UA" sz="1900" dirty="0" err="1"/>
              <a:t>багатопоточність</a:t>
            </a:r>
            <a:endParaRPr lang="uk-UA" sz="1900" dirty="0"/>
          </a:p>
          <a:p>
            <a:pPr marL="114300" indent="0">
              <a:buNone/>
            </a:pPr>
            <a:r>
              <a:rPr lang="uk-UA" sz="1900" b="1" dirty="0"/>
              <a:t>Допоміжні бібліотеки:</a:t>
            </a:r>
            <a:endParaRPr lang="uk-UA" sz="1900" dirty="0"/>
          </a:p>
          <a:p>
            <a:pPr marL="114300" indent="0">
              <a:buNone/>
            </a:pPr>
            <a:r>
              <a:rPr lang="uk-UA" sz="1900" dirty="0"/>
              <a:t>   </a:t>
            </a:r>
            <a:r>
              <a:rPr lang="en-GB" sz="1900" dirty="0"/>
              <a:t>Jetpack Compose - </a:t>
            </a:r>
            <a:r>
              <a:rPr lang="uk-UA" sz="1900" dirty="0"/>
              <a:t>сучасний декларативний </a:t>
            </a:r>
            <a:r>
              <a:rPr lang="en-GB" sz="1900" dirty="0"/>
              <a:t>UI </a:t>
            </a:r>
            <a:r>
              <a:rPr lang="uk-UA" sz="1900" dirty="0"/>
              <a:t>фреймворк</a:t>
            </a:r>
          </a:p>
          <a:p>
            <a:pPr marL="114300" indent="0">
              <a:buNone/>
            </a:pPr>
            <a:r>
              <a:rPr lang="uk-UA" sz="1900" dirty="0"/>
              <a:t>  </a:t>
            </a:r>
            <a:r>
              <a:rPr lang="en-GB" sz="1900" dirty="0" err="1"/>
              <a:t>OkHttp</a:t>
            </a:r>
            <a:r>
              <a:rPr lang="en-GB" sz="1900" dirty="0"/>
              <a:t> - </a:t>
            </a:r>
            <a:r>
              <a:rPr lang="uk-UA" sz="1900" dirty="0"/>
              <a:t>високопродуктивний </a:t>
            </a:r>
            <a:r>
              <a:rPr lang="en-GB" sz="1900" dirty="0"/>
              <a:t>HTTP-</a:t>
            </a:r>
            <a:r>
              <a:rPr lang="uk-UA" sz="1900" dirty="0"/>
              <a:t>клієнт для мережевих запитів</a:t>
            </a:r>
          </a:p>
          <a:p>
            <a:pPr marL="114300" indent="0">
              <a:buNone/>
            </a:pPr>
            <a:r>
              <a:rPr lang="uk-UA" sz="1900" dirty="0"/>
              <a:t>  </a:t>
            </a:r>
            <a:r>
              <a:rPr lang="en-GB" sz="1900" dirty="0" err="1"/>
              <a:t>Picsum</a:t>
            </a:r>
            <a:r>
              <a:rPr lang="en-GB" sz="1900" dirty="0"/>
              <a:t> Photos API - </a:t>
            </a:r>
            <a:r>
              <a:rPr lang="uk-UA" sz="1900" dirty="0"/>
              <a:t>джерело тестових зображень</a:t>
            </a:r>
          </a:p>
          <a:p>
            <a:pPr marL="114300" indent="0">
              <a:buNone/>
            </a:pPr>
            <a:endParaRPr lang="uk-UA" dirty="0"/>
          </a:p>
          <a:p>
            <a:endParaRPr lang="uk-UA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868101"/>
            <a:ext cx="8520600" cy="3711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14300" indent="0">
              <a:buNone/>
            </a:pPr>
            <a:r>
              <a:rPr lang="uk-UA" sz="2000" b="1" dirty="0"/>
              <a:t>Методи</a:t>
            </a:r>
            <a:endParaRPr lang="uk-UA" b="1" dirty="0"/>
          </a:p>
          <a:p>
            <a:pPr marL="114300" indent="0">
              <a:buNone/>
            </a:pPr>
            <a:r>
              <a:rPr lang="uk-UA" b="1" dirty="0"/>
              <a:t>  Порівняльне тестування</a:t>
            </a:r>
            <a:r>
              <a:rPr lang="uk-UA" dirty="0"/>
              <a:t> трьох методів </a:t>
            </a:r>
            <a:r>
              <a:rPr lang="uk-UA" dirty="0" err="1"/>
              <a:t>розпаралелювання</a:t>
            </a:r>
            <a:r>
              <a:rPr lang="uk-UA" dirty="0"/>
              <a:t>: </a:t>
            </a:r>
            <a:r>
              <a:rPr lang="en-GB" dirty="0"/>
              <a:t>Java Threads, Kotlin Coroutines, </a:t>
            </a:r>
            <a:r>
              <a:rPr lang="en-GB" dirty="0" err="1"/>
              <a:t>RxJava</a:t>
            </a:r>
            <a:endParaRPr lang="en-GB" dirty="0"/>
          </a:p>
          <a:p>
            <a:pPr marL="114300" indent="0">
              <a:buNone/>
            </a:pPr>
            <a:r>
              <a:rPr lang="uk-UA" b="1" dirty="0"/>
              <a:t>  Два типи навантаження:</a:t>
            </a:r>
            <a:r>
              <a:rPr lang="uk-UA" dirty="0"/>
              <a:t> </a:t>
            </a:r>
            <a:r>
              <a:rPr lang="en-GB" dirty="0"/>
              <a:t>I/O-</a:t>
            </a:r>
            <a:r>
              <a:rPr lang="uk-UA" dirty="0"/>
              <a:t>інтенсивне (завантаження) + </a:t>
            </a:r>
            <a:r>
              <a:rPr lang="en-GB" dirty="0"/>
              <a:t>CPU-</a:t>
            </a:r>
            <a:r>
              <a:rPr lang="uk-UA" dirty="0"/>
              <a:t>інтенсивне (обробка фільтром Сепія)</a:t>
            </a:r>
          </a:p>
          <a:p>
            <a:pPr marL="114300" indent="0">
              <a:buNone/>
            </a:pPr>
            <a:endParaRPr lang="uk-UA" b="1" dirty="0"/>
          </a:p>
          <a:p>
            <a:pPr marL="114300" indent="0">
              <a:buNone/>
            </a:pPr>
            <a:r>
              <a:rPr lang="uk-UA" sz="2000" b="1" dirty="0"/>
              <a:t>Вхідні дані</a:t>
            </a:r>
          </a:p>
          <a:p>
            <a:pPr marL="114300" indent="0">
              <a:buNone/>
            </a:pPr>
            <a:r>
              <a:rPr lang="uk-UA" b="1" dirty="0"/>
              <a:t>  Джерело:</a:t>
            </a:r>
            <a:r>
              <a:rPr lang="uk-UA" dirty="0"/>
              <a:t> </a:t>
            </a:r>
            <a:r>
              <a:rPr lang="en-GB" dirty="0" err="1"/>
              <a:t>Picsum</a:t>
            </a:r>
            <a:r>
              <a:rPr lang="en-GB" dirty="0"/>
              <a:t> Photos API (</a:t>
            </a:r>
            <a:r>
              <a:rPr lang="en-GB" dirty="0">
                <a:hlinkClick r:id="rId3"/>
              </a:rPr>
              <a:t>https://picsum.photos/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uk-UA" b="1" dirty="0"/>
              <a:t>  Формат:</a:t>
            </a:r>
            <a:r>
              <a:rPr lang="uk-UA" dirty="0"/>
              <a:t> </a:t>
            </a:r>
            <a:r>
              <a:rPr lang="en-GB" dirty="0"/>
              <a:t>JPEG </a:t>
            </a:r>
            <a:r>
              <a:rPr lang="uk-UA" dirty="0"/>
              <a:t>зображення різних розмірів</a:t>
            </a:r>
          </a:p>
          <a:p>
            <a:pPr marL="114300" indent="0">
              <a:buNone/>
            </a:pPr>
            <a:r>
              <a:rPr lang="uk-UA" b="1" dirty="0"/>
              <a:t>  Категорії:</a:t>
            </a:r>
            <a:r>
              <a:rPr lang="uk-UA" dirty="0"/>
              <a:t> Мініатюри (150×150), Середні (640×640), Великі (1080×1080)</a:t>
            </a:r>
          </a:p>
          <a:p>
            <a:pPr marL="114300" indent="0">
              <a:buNone/>
            </a:pPr>
            <a:r>
              <a:rPr lang="uk-UA" b="1" dirty="0"/>
              <a:t>  Обсяги тестування:</a:t>
            </a:r>
            <a:r>
              <a:rPr lang="uk-UA" dirty="0"/>
              <a:t> 100, 500, 1000 зображень</a:t>
            </a:r>
          </a:p>
          <a:p>
            <a:pPr marL="114300" indent="0">
              <a:buNone/>
            </a:pPr>
            <a:endParaRPr lang="uk-UA" b="1" dirty="0"/>
          </a:p>
          <a:p>
            <a:pPr marL="114300" indent="0">
              <a:buNone/>
            </a:pPr>
            <a:r>
              <a:rPr lang="uk-UA" sz="2000" b="1" dirty="0"/>
              <a:t>Критерії</a:t>
            </a:r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uk-UA" dirty="0"/>
              <a:t> </a:t>
            </a:r>
            <a:r>
              <a:rPr lang="uk-UA" b="1" dirty="0"/>
              <a:t>Час виконання</a:t>
            </a:r>
            <a:r>
              <a:rPr lang="uk-UA" dirty="0"/>
              <a:t> (мс) - вимірювання через </a:t>
            </a:r>
            <a:r>
              <a:rPr lang="en-GB" dirty="0" err="1"/>
              <a:t>System.nanoTime</a:t>
            </a:r>
            <a:r>
              <a:rPr lang="en-GB" dirty="0"/>
              <a:t>()</a:t>
            </a:r>
          </a:p>
          <a:p>
            <a:pPr marL="114300" indent="0">
              <a:buNone/>
            </a:pPr>
            <a:r>
              <a:rPr lang="uk-UA" b="1" dirty="0"/>
              <a:t>  Навантаження на </a:t>
            </a:r>
            <a:r>
              <a:rPr lang="en-GB" b="1" dirty="0"/>
              <a:t>CPU</a:t>
            </a:r>
            <a:r>
              <a:rPr lang="en-GB" dirty="0"/>
              <a:t> (%) - </a:t>
            </a:r>
            <a:r>
              <a:rPr lang="uk-UA" dirty="0"/>
              <a:t>моніторинг через </a:t>
            </a:r>
            <a:r>
              <a:rPr lang="en-GB" dirty="0"/>
              <a:t>Android Studio Profiler</a:t>
            </a:r>
          </a:p>
          <a:p>
            <a:pPr marL="114300" indent="0">
              <a:buNone/>
            </a:pPr>
            <a:r>
              <a:rPr lang="uk-UA" b="1" dirty="0"/>
              <a:t>  Споживання енергії</a:t>
            </a:r>
            <a:r>
              <a:rPr lang="uk-UA" dirty="0"/>
              <a:t> (</a:t>
            </a:r>
            <a:r>
              <a:rPr lang="uk-UA" dirty="0" err="1"/>
              <a:t>мкАгод</a:t>
            </a:r>
            <a:r>
              <a:rPr lang="uk-UA" dirty="0"/>
              <a:t>) - профілювання енергоефективності</a:t>
            </a:r>
          </a:p>
          <a:p>
            <a:pPr marL="114300" indent="0">
              <a:buNone/>
            </a:pPr>
            <a:endParaRPr lang="uk-UA" b="1" dirty="0"/>
          </a:p>
          <a:p>
            <a:pPr marL="114300" indent="0">
              <a:buNone/>
            </a:pPr>
            <a:r>
              <a:rPr lang="uk-UA" sz="2000" b="1" dirty="0"/>
              <a:t>Послідовність</a:t>
            </a:r>
          </a:p>
          <a:p>
            <a:pPr marL="114300" indent="0">
              <a:buNone/>
            </a:pPr>
            <a:r>
              <a:rPr lang="uk-UA" b="1" dirty="0"/>
              <a:t>   Підготовка:</a:t>
            </a:r>
            <a:r>
              <a:rPr lang="uk-UA" dirty="0"/>
              <a:t> стандартизація стану пристрою (</a:t>
            </a:r>
            <a:r>
              <a:rPr lang="en-GB" dirty="0"/>
              <a:t>Wi-Fi, 80%+ </a:t>
            </a:r>
            <a:r>
              <a:rPr lang="uk-UA" dirty="0"/>
              <a:t>батареї)</a:t>
            </a:r>
          </a:p>
          <a:p>
            <a:pPr marL="114300" indent="0">
              <a:buNone/>
            </a:pPr>
            <a:r>
              <a:rPr lang="uk-UA" b="1" dirty="0"/>
              <a:t>   Виконання:</a:t>
            </a:r>
            <a:r>
              <a:rPr lang="uk-UA" dirty="0"/>
              <a:t> тестування кожної комбінації методу + навантаження</a:t>
            </a:r>
          </a:p>
          <a:p>
            <a:pPr marL="114300" indent="0">
              <a:buNone/>
            </a:pPr>
            <a:r>
              <a:rPr lang="uk-UA" b="1" dirty="0"/>
              <a:t>   Фіксація:</a:t>
            </a:r>
            <a:r>
              <a:rPr lang="uk-UA" dirty="0"/>
              <a:t> запис метрик продуктивності в </a:t>
            </a:r>
            <a:r>
              <a:rPr lang="en-GB" dirty="0"/>
              <a:t>UI </a:t>
            </a:r>
            <a:r>
              <a:rPr lang="uk-UA" dirty="0"/>
              <a:t>та </a:t>
            </a:r>
            <a:r>
              <a:rPr lang="uk-UA" dirty="0" err="1"/>
              <a:t>логи</a:t>
            </a:r>
            <a:endParaRPr lang="uk-UA" dirty="0"/>
          </a:p>
          <a:p>
            <a:pPr marL="114300" indent="0">
              <a:buNone/>
            </a:pPr>
            <a:endParaRPr lang="uk-UA" dirty="0"/>
          </a:p>
          <a:p>
            <a:pPr marL="114300" indent="0">
              <a:buNone/>
            </a:pPr>
            <a:r>
              <a:rPr lang="uk-UA" sz="2300" b="1" dirty="0"/>
              <a:t>Вимірювання</a:t>
            </a:r>
          </a:p>
          <a:p>
            <a:pPr marL="114300" indent="0">
              <a:buNone/>
            </a:pPr>
            <a:r>
              <a:rPr lang="uk-UA" b="1" dirty="0"/>
              <a:t>  5 повторів</a:t>
            </a:r>
            <a:r>
              <a:rPr lang="uk-UA" dirty="0"/>
              <a:t> кожного тесту для статистичної достовірності </a:t>
            </a:r>
          </a:p>
          <a:p>
            <a:pPr marL="114300" indent="0">
              <a:buNone/>
            </a:pPr>
            <a:r>
              <a:rPr lang="uk-UA" b="1" dirty="0"/>
              <a:t>  Реальний пристрій:</a:t>
            </a:r>
            <a:r>
              <a:rPr lang="uk-UA" dirty="0"/>
              <a:t> </a:t>
            </a:r>
            <a:r>
              <a:rPr lang="en-GB" dirty="0"/>
              <a:t>Motorola Moto g24 (Android 14, Helio G85)</a:t>
            </a:r>
            <a:endParaRPr lang="uk-UA" dirty="0"/>
          </a:p>
          <a:p>
            <a:pPr marL="114300" indent="0">
              <a:buNone/>
            </a:pPr>
            <a:r>
              <a:rPr lang="uk-UA" b="1" dirty="0"/>
              <a:t>  Контрольовані умови:</a:t>
            </a:r>
            <a:r>
              <a:rPr lang="uk-UA" dirty="0"/>
              <a:t> ідентичне апаратне та програмне середовище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  <a:p>
            <a:pPr marL="114300" indent="0">
              <a:buNone/>
            </a:pPr>
            <a:endParaRPr lang="uk-UA" sz="1400" b="1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10FDB27-D046-2D9E-96D0-C660ACB93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897" y="678302"/>
            <a:ext cx="6181289" cy="39491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Luxe</Template>
  <TotalTime>104</TotalTime>
  <Words>1180</Words>
  <Application>Microsoft Macintosh PowerPoint</Application>
  <PresentationFormat>Экран (16:9)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Open Sans</vt:lpstr>
      <vt:lpstr>Arial</vt:lpstr>
      <vt:lpstr>Economica</vt:lpstr>
      <vt:lpstr>Times New Roman</vt:lpstr>
      <vt:lpstr>Luxe</vt:lpstr>
      <vt:lpstr>Дослідження методів розпаралелювання процесів завантаження та обробки растрових зображень у мобільному додатку для соціальних мереж під Android</vt:lpstr>
      <vt:lpstr>Дослідження</vt:lpstr>
      <vt:lpstr>Огляд літератури (аналогів) </vt:lpstr>
      <vt:lpstr>Постановка задачі</vt:lpstr>
      <vt:lpstr>Методологія 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Юлія Носова</dc:creator>
  <cp:lastModifiedBy>Юлія Носова</cp:lastModifiedBy>
  <cp:revision>27</cp:revision>
  <dcterms:created xsi:type="dcterms:W3CDTF">2025-06-15T07:53:17Z</dcterms:created>
  <dcterms:modified xsi:type="dcterms:W3CDTF">2025-06-19T11:35:57Z</dcterms:modified>
</cp:coreProperties>
</file>