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69" r:id="rId4"/>
    <p:sldId id="270" r:id="rId5"/>
    <p:sldId id="274" r:id="rId6"/>
    <p:sldId id="272" r:id="rId7"/>
    <p:sldId id="259" r:id="rId8"/>
    <p:sldId id="275" r:id="rId9"/>
    <p:sldId id="273" r:id="rId10"/>
    <p:sldId id="276" r:id="rId11"/>
    <p:sldId id="277" r:id="rId12"/>
    <p:sldId id="261" r:id="rId13"/>
    <p:sldId id="278" r:id="rId14"/>
    <p:sldId id="279" r:id="rId15"/>
    <p:sldId id="263" r:id="rId16"/>
    <p:sldId id="264" r:id="rId17"/>
    <p:sldId id="265" r:id="rId18"/>
    <p:sldId id="280" r:id="rId19"/>
    <p:sldId id="281" r:id="rId20"/>
    <p:sldId id="267" r:id="rId21"/>
  </p:sldIdLst>
  <p:sldSz cx="9144000" cy="5143500" type="screen16x9"/>
  <p:notesSz cx="6858000" cy="9144000"/>
  <p:embeddedFontLst>
    <p:embeddedFont>
      <p:font typeface="Economica" panose="02000506040000020004" pitchFamily="2" charset="77"/>
      <p:regular r:id="rId23"/>
      <p:bold r:id="rId24"/>
      <p:italic r:id="rId25"/>
      <p:boldItalic r:id="rId2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–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94658"/>
  </p:normalViewPr>
  <p:slideViewPr>
    <p:cSldViewPr snapToGrid="0">
      <p:cViewPr>
        <p:scale>
          <a:sx n="98" d="100"/>
          <a:sy n="98" d="100"/>
        </p:scale>
        <p:origin x="1576" y="1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0ddf966691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0ddf966691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e16b2adad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e16b2adad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16b2adad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16b2adad1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16b2adad1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e16b2adad1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16b2adad1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16b2adad1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16b2adad1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16b2adad1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e16b2adad1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e16b2adad1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mtClean="0"/>
              <a:t>‹#›</a:t>
            </a:fld>
            <a:endParaRPr lang="uk"/>
          </a:p>
        </p:txBody>
      </p:sp>
    </p:spTree>
    <p:extLst>
      <p:ext uri="{BB962C8B-B14F-4D97-AF65-F5344CB8AC3E}">
        <p14:creationId xmlns:p14="http://schemas.microsoft.com/office/powerpoint/2010/main" val="2232660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mtClean="0"/>
              <a:t>‹#›</a:t>
            </a:fld>
            <a:endParaRPr lang="uk"/>
          </a:p>
        </p:txBody>
      </p:sp>
    </p:spTree>
    <p:extLst>
      <p:ext uri="{BB962C8B-B14F-4D97-AF65-F5344CB8AC3E}">
        <p14:creationId xmlns:p14="http://schemas.microsoft.com/office/powerpoint/2010/main" val="62220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3"/>
            <a:ext cx="1971675" cy="4358879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3"/>
            <a:ext cx="5800725" cy="435887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mtClean="0"/>
              <a:t>‹#›</a:t>
            </a:fld>
            <a:endParaRPr lang="uk"/>
          </a:p>
        </p:txBody>
      </p:sp>
    </p:spTree>
    <p:extLst>
      <p:ext uri="{BB962C8B-B14F-4D97-AF65-F5344CB8AC3E}">
        <p14:creationId xmlns:p14="http://schemas.microsoft.com/office/powerpoint/2010/main" val="1192223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90022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mtClean="0"/>
              <a:t>‹#›</a:t>
            </a:fld>
            <a:endParaRPr lang="uk"/>
          </a:p>
        </p:txBody>
      </p:sp>
    </p:spTree>
    <p:extLst>
      <p:ext uri="{BB962C8B-B14F-4D97-AF65-F5344CB8AC3E}">
        <p14:creationId xmlns:p14="http://schemas.microsoft.com/office/powerpoint/2010/main" val="965143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7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7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mtClean="0"/>
              <a:t>‹#›</a:t>
            </a:fld>
            <a:endParaRPr lang="uk"/>
          </a:p>
        </p:txBody>
      </p:sp>
    </p:spTree>
    <p:extLst>
      <p:ext uri="{BB962C8B-B14F-4D97-AF65-F5344CB8AC3E}">
        <p14:creationId xmlns:p14="http://schemas.microsoft.com/office/powerpoint/2010/main" val="792471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2635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0" cy="32635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mtClean="0"/>
              <a:t>‹#›</a:t>
            </a:fld>
            <a:endParaRPr lang="uk"/>
          </a:p>
        </p:txBody>
      </p:sp>
    </p:spTree>
    <p:extLst>
      <p:ext uri="{BB962C8B-B14F-4D97-AF65-F5344CB8AC3E}">
        <p14:creationId xmlns:p14="http://schemas.microsoft.com/office/powerpoint/2010/main" val="173096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mtClean="0"/>
              <a:t>‹#›</a:t>
            </a:fld>
            <a:endParaRPr lang="uk"/>
          </a:p>
        </p:txBody>
      </p:sp>
    </p:spTree>
    <p:extLst>
      <p:ext uri="{BB962C8B-B14F-4D97-AF65-F5344CB8AC3E}">
        <p14:creationId xmlns:p14="http://schemas.microsoft.com/office/powerpoint/2010/main" val="4212094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mtClean="0"/>
              <a:t>‹#›</a:t>
            </a:fld>
            <a:endParaRPr lang="uk"/>
          </a:p>
        </p:txBody>
      </p:sp>
    </p:spTree>
    <p:extLst>
      <p:ext uri="{BB962C8B-B14F-4D97-AF65-F5344CB8AC3E}">
        <p14:creationId xmlns:p14="http://schemas.microsoft.com/office/powerpoint/2010/main" val="1219327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mtClean="0"/>
              <a:t>‹#›</a:t>
            </a:fld>
            <a:endParaRPr lang="uk"/>
          </a:p>
        </p:txBody>
      </p:sp>
    </p:spTree>
    <p:extLst>
      <p:ext uri="{BB962C8B-B14F-4D97-AF65-F5344CB8AC3E}">
        <p14:creationId xmlns:p14="http://schemas.microsoft.com/office/powerpoint/2010/main" val="1264389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mtClean="0"/>
              <a:t>‹#›</a:t>
            </a:fld>
            <a:endParaRPr lang="uk"/>
          </a:p>
        </p:txBody>
      </p:sp>
    </p:spTree>
    <p:extLst>
      <p:ext uri="{BB962C8B-B14F-4D97-AF65-F5344CB8AC3E}">
        <p14:creationId xmlns:p14="http://schemas.microsoft.com/office/powerpoint/2010/main" val="1591348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mtClean="0"/>
              <a:t>‹#›</a:t>
            </a:fld>
            <a:endParaRPr lang="uk"/>
          </a:p>
        </p:txBody>
      </p:sp>
    </p:spTree>
    <p:extLst>
      <p:ext uri="{BB962C8B-B14F-4D97-AF65-F5344CB8AC3E}">
        <p14:creationId xmlns:p14="http://schemas.microsoft.com/office/powerpoint/2010/main" val="153375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mtClean="0"/>
              <a:t>‹#›</a:t>
            </a:fld>
            <a:endParaRPr lang="uk"/>
          </a:p>
        </p:txBody>
      </p:sp>
    </p:spTree>
    <p:extLst>
      <p:ext uri="{BB962C8B-B14F-4D97-AF65-F5344CB8AC3E}">
        <p14:creationId xmlns:p14="http://schemas.microsoft.com/office/powerpoint/2010/main" val="2502402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2805450" y="821299"/>
            <a:ext cx="3398705" cy="219720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/>
            <a:r>
              <a:rPr kumimoji="0" lang="en-P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conomica"/>
                <a:sym typeface="Economica"/>
              </a:rPr>
              <a:t>Дослідження методів розпаралелювання процесів завантаження та обробки растрових зображень у мобільному додатку для соціальних мереж під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ADLaM Display" panose="02010000000000000000" pitchFamily="2" charset="77"/>
                <a:cs typeface="Times New Roman" panose="02020603050405020304" pitchFamily="18" charset="0"/>
              </a:rPr>
              <a:t>Android</a:t>
            </a:r>
            <a:endParaRPr sz="2000" dirty="0">
              <a:latin typeface="Times New Roman" panose="02020603050405020304" pitchFamily="18" charset="0"/>
              <a:ea typeface="ADLaM Display" panose="02010000000000000000" pitchFamily="2" charset="77"/>
              <a:cs typeface="Times New Roman" panose="02020603050405020304" pitchFamily="18" charset="0"/>
            </a:endParaRPr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1948250" y="3578943"/>
            <a:ext cx="4659027" cy="13937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Носова П.В., ІПЗм-23-4 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/>
            <a:r>
              <a:rPr lang="uk" sz="3200" dirty="0"/>
              <a:t>Науковий керівник: к.т.н., доц.</a:t>
            </a:r>
            <a:r>
              <a:rPr lang="uk-UA" sz="3200" dirty="0"/>
              <a:t>каф.</a:t>
            </a:r>
            <a:r>
              <a:rPr lang="uk" sz="3200" dirty="0"/>
              <a:t>, </a:t>
            </a:r>
            <a:r>
              <a:rPr lang="uk-UA" sz="3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Кравець </a:t>
            </a:r>
            <a:r>
              <a:rPr lang="uk-UA" sz="32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</a:t>
            </a:r>
            <a:r>
              <a:rPr lang="uk-UA" sz="3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С</a:t>
            </a:r>
            <a:r>
              <a:rPr lang="uk-UA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sz="3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200" dirty="0"/>
              <a:t>20</a:t>
            </a:r>
            <a:r>
              <a:rPr lang="uk" sz="2200" dirty="0"/>
              <a:t> червня 2025</a:t>
            </a:r>
            <a:endParaRPr sz="2200" dirty="0"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725" y="170825"/>
            <a:ext cx="2133975" cy="3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68504" y="170825"/>
            <a:ext cx="1924921" cy="43917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561A559-B6AD-C4E3-7F65-D6E5C92B40E8}"/>
              </a:ext>
            </a:extLst>
          </p:cNvPr>
          <p:cNvSpPr txBox="1"/>
          <p:nvPr/>
        </p:nvSpPr>
        <p:spPr>
          <a:xfrm>
            <a:off x="8662738" y="462046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fld id="{A35EEF41-5B9E-4186-8855-3C8162DCC2D6}" type="slidenum">
              <a:rPr lang="uk-UA" smtClean="0"/>
              <a:pPr/>
              <a:t>1</a:t>
            </a:fld>
            <a:endParaRPr lang="en-PL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DB9EB-5FBA-77B9-2348-7CB3B236B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315925"/>
            <a:ext cx="8520600" cy="557835"/>
          </a:xfrm>
        </p:spPr>
        <p:txBody>
          <a:bodyPr>
            <a:normAutofit fontScale="90000"/>
          </a:bodyPr>
          <a:lstStyle/>
          <a:p>
            <a:br>
              <a:rPr lang="uk" sz="3600" b="1" dirty="0">
                <a:solidFill>
                  <a:srgbClr val="0D0D0D"/>
                </a:solidFill>
                <a:highlight>
                  <a:srgbClr val="FFFFFF"/>
                </a:highlight>
              </a:rPr>
            </a:br>
            <a:br>
              <a:rPr lang="uk" sz="3600" b="1" dirty="0">
                <a:solidFill>
                  <a:srgbClr val="0D0D0D"/>
                </a:solidFill>
                <a:highlight>
                  <a:srgbClr val="FFFFFF"/>
                </a:highlight>
              </a:rPr>
            </a:br>
            <a:r>
              <a:rPr lang="uk" sz="3200" b="1" dirty="0">
                <a:solidFill>
                  <a:srgbClr val="0D0D0D"/>
                </a:solidFill>
                <a:highlight>
                  <a:srgbClr val="FFFFFF"/>
                </a:highlight>
              </a:rPr>
              <a:t>Інструментарій та технології</a:t>
            </a:r>
            <a:endParaRPr lang="en-P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B2F71-7EFD-022F-659D-FCCA8EAA0B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873760"/>
            <a:ext cx="8520600" cy="3820160"/>
          </a:xfrm>
        </p:spPr>
        <p:txBody>
          <a:bodyPr>
            <a:normAutofit fontScale="55000" lnSpcReduction="20000"/>
          </a:bodyPr>
          <a:lstStyle/>
          <a:p>
            <a:pPr marL="114300" indent="0">
              <a:buNone/>
            </a:pPr>
            <a:r>
              <a:rPr lang="uk-UA" sz="3600" b="1" dirty="0"/>
              <a:t>Програмне забезпечення:</a:t>
            </a:r>
            <a:endParaRPr lang="uk-UA" sz="3600" dirty="0"/>
          </a:p>
          <a:p>
            <a:pPr marL="114300" indent="0">
              <a:buNone/>
            </a:pPr>
            <a:endParaRPr lang="en-GB" sz="3600" dirty="0"/>
          </a:p>
          <a:p>
            <a:pPr marL="114300" indent="0">
              <a:buNone/>
            </a:pPr>
            <a:r>
              <a:rPr lang="en-GB" sz="3600" dirty="0"/>
              <a:t>	Android Studio Ladybug 2024.2.2 + JDK 23.0.2</a:t>
            </a:r>
          </a:p>
          <a:p>
            <a:pPr marL="114300" indent="0">
              <a:buNone/>
            </a:pPr>
            <a:r>
              <a:rPr lang="uk-UA" sz="3600" dirty="0"/>
              <a:t> </a:t>
            </a:r>
          </a:p>
          <a:p>
            <a:pPr marL="114300" indent="0">
              <a:buNone/>
            </a:pPr>
            <a:r>
              <a:rPr lang="en-GB" sz="3600" dirty="0"/>
              <a:t>	Kotlin 2.0.0, </a:t>
            </a:r>
            <a:r>
              <a:rPr lang="en-GB" sz="3600" dirty="0" err="1"/>
              <a:t>RxJava</a:t>
            </a:r>
            <a:r>
              <a:rPr lang="en-GB" sz="3600" dirty="0"/>
              <a:t> 3.1.8, Kotlin Coroutines 1.9.0</a:t>
            </a:r>
          </a:p>
          <a:p>
            <a:pPr marL="114300" indent="0">
              <a:buNone/>
            </a:pPr>
            <a:r>
              <a:rPr lang="uk-UA" sz="3600" dirty="0"/>
              <a:t> </a:t>
            </a:r>
          </a:p>
          <a:p>
            <a:pPr marL="114300" indent="0">
              <a:buNone/>
            </a:pPr>
            <a:r>
              <a:rPr lang="en-GB" sz="3600" dirty="0"/>
              <a:t>	</a:t>
            </a:r>
            <a:r>
              <a:rPr lang="en-GB" sz="3600" dirty="0" err="1"/>
              <a:t>Picsum</a:t>
            </a:r>
            <a:r>
              <a:rPr lang="en-GB" sz="3600" dirty="0"/>
              <a:t> Photos API </a:t>
            </a:r>
            <a:r>
              <a:rPr lang="uk-UA" sz="3600" dirty="0"/>
              <a:t>для тестових зображень</a:t>
            </a:r>
          </a:p>
          <a:p>
            <a:pPr marL="114300" indent="0">
              <a:buNone/>
            </a:pPr>
            <a:endParaRPr lang="uk-UA" sz="3600" b="1" dirty="0"/>
          </a:p>
          <a:p>
            <a:pPr marL="114300" indent="0">
              <a:buNone/>
            </a:pPr>
            <a:r>
              <a:rPr lang="uk-UA" sz="3600" b="1" dirty="0"/>
              <a:t>Тестове обладнання:</a:t>
            </a:r>
            <a:endParaRPr lang="uk-UA" sz="3600" dirty="0"/>
          </a:p>
          <a:p>
            <a:pPr marL="114300" indent="0">
              <a:buNone/>
            </a:pPr>
            <a:endParaRPr lang="en-US" sz="3600" dirty="0"/>
          </a:p>
          <a:p>
            <a:pPr marL="114300" indent="0">
              <a:buNone/>
            </a:pPr>
            <a:r>
              <a:rPr lang="en-GB" sz="3600" dirty="0"/>
              <a:t>	Motorola Moto g24 (Android 14, 8GB RAM, Helio G85)</a:t>
            </a:r>
          </a:p>
          <a:p>
            <a:pPr marL="114300" indent="0">
              <a:buNone/>
            </a:pPr>
            <a:endParaRPr lang="uk-UA" sz="3600" b="1" dirty="0"/>
          </a:p>
          <a:p>
            <a:pPr marL="114300" indent="0">
              <a:buNone/>
            </a:pPr>
            <a:r>
              <a:rPr lang="uk-UA" sz="3600" b="1" dirty="0"/>
              <a:t>Інструменти вимірювання:</a:t>
            </a:r>
            <a:endParaRPr lang="uk-UA" sz="3600" dirty="0"/>
          </a:p>
          <a:p>
            <a:pPr marL="114300" indent="0">
              <a:buNone/>
            </a:pPr>
            <a:endParaRPr lang="en-GB" sz="3600" dirty="0"/>
          </a:p>
          <a:p>
            <a:pPr marL="114300" indent="0">
              <a:buNone/>
            </a:pPr>
            <a:r>
              <a:rPr lang="en-GB" sz="3600" dirty="0"/>
              <a:t>	Android Studio Profiler - </a:t>
            </a:r>
            <a:r>
              <a:rPr lang="uk-UA" sz="3600" dirty="0"/>
              <a:t>моніторинг </a:t>
            </a:r>
            <a:r>
              <a:rPr lang="en-GB" sz="3600" dirty="0"/>
              <a:t>CPU, </a:t>
            </a:r>
            <a:r>
              <a:rPr lang="uk-UA" sz="3600" dirty="0"/>
              <a:t>пам'яті, енергоспоживання</a:t>
            </a:r>
          </a:p>
          <a:p>
            <a:pPr marL="114300" indent="0">
              <a:buNone/>
            </a:pPr>
            <a:r>
              <a:rPr lang="uk-UA" sz="3600" dirty="0"/>
              <a:t>  </a:t>
            </a:r>
          </a:p>
          <a:p>
            <a:pPr marL="114300" indent="0">
              <a:buNone/>
            </a:pPr>
            <a:r>
              <a:rPr lang="en-GB" sz="3600" dirty="0"/>
              <a:t>	</a:t>
            </a:r>
            <a:r>
              <a:rPr lang="en-GB" sz="3600" dirty="0" err="1"/>
              <a:t>System.nanoTime</a:t>
            </a:r>
            <a:r>
              <a:rPr lang="en-GB" sz="3600" dirty="0"/>
              <a:t>() - </a:t>
            </a:r>
            <a:r>
              <a:rPr lang="uk-UA" sz="3600" dirty="0"/>
              <a:t>точні вимірювання часу виконання операцій</a:t>
            </a:r>
          </a:p>
          <a:p>
            <a:endParaRPr lang="en-P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87833D-A20C-66B6-DB5E-BAFDB6F2BA6D}"/>
              </a:ext>
            </a:extLst>
          </p:cNvPr>
          <p:cNvSpPr txBox="1"/>
          <p:nvPr/>
        </p:nvSpPr>
        <p:spPr>
          <a:xfrm>
            <a:off x="8543542" y="4642909"/>
            <a:ext cx="577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10</a:t>
            </a:r>
            <a:endParaRPr lang="en-PL" dirty="0"/>
          </a:p>
        </p:txBody>
      </p:sp>
    </p:spTree>
    <p:extLst>
      <p:ext uri="{BB962C8B-B14F-4D97-AF65-F5344CB8AC3E}">
        <p14:creationId xmlns:p14="http://schemas.microsoft.com/office/powerpoint/2010/main" val="3074188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6B6AB-C82C-D929-0555-145CCDA62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4000" b="1"/>
              <a:t>Експериментальні сценарії</a:t>
            </a:r>
            <a:endParaRPr lang="en-PL" sz="3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A2EAB3-E997-9BBF-1CED-049387AA33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46375"/>
            <a:ext cx="8629100" cy="3532850"/>
          </a:xfrm>
        </p:spPr>
        <p:txBody>
          <a:bodyPr>
            <a:normAutofit fontScale="92500"/>
          </a:bodyPr>
          <a:lstStyle/>
          <a:p>
            <a:pPr marL="114300" indent="0">
              <a:buNone/>
            </a:pPr>
            <a:r>
              <a:rPr lang="uk-UA" sz="2800" b="1" dirty="0"/>
              <a:t>Сценарій 1</a:t>
            </a:r>
            <a:r>
              <a:rPr lang="uk-UA" sz="2800" dirty="0"/>
              <a:t>: </a:t>
            </a:r>
            <a:r>
              <a:rPr lang="en-GB" sz="2800" dirty="0"/>
              <a:t>I/O-</a:t>
            </a:r>
            <a:r>
              <a:rPr lang="uk-UA" sz="2800" dirty="0"/>
              <a:t>інтенсивне навантаження </a:t>
            </a:r>
          </a:p>
          <a:p>
            <a:pPr marL="114300" indent="0">
              <a:buNone/>
            </a:pPr>
            <a:r>
              <a:rPr lang="uk-UA" sz="2400" dirty="0"/>
              <a:t>Джерело: </a:t>
            </a:r>
            <a:r>
              <a:rPr lang="en-GB" sz="2400" dirty="0" err="1"/>
              <a:t>Picsum</a:t>
            </a:r>
            <a:r>
              <a:rPr lang="en-GB" sz="2400" dirty="0"/>
              <a:t> Photos API</a:t>
            </a:r>
          </a:p>
          <a:p>
            <a:pPr marL="114300" indent="0">
              <a:buNone/>
            </a:pPr>
            <a:r>
              <a:rPr lang="uk-UA" sz="2400" dirty="0"/>
              <a:t>Розміри: 150×150, 640×640, 1080×1080 пікселів</a:t>
            </a:r>
            <a:endParaRPr lang="en-US" sz="2400" dirty="0"/>
          </a:p>
          <a:p>
            <a:pPr marL="114300" indent="0">
              <a:buNone/>
            </a:pPr>
            <a:r>
              <a:rPr lang="uk-UA" sz="2400" dirty="0"/>
              <a:t>Формат: </a:t>
            </a:r>
            <a:r>
              <a:rPr lang="en-GB" sz="2400" dirty="0"/>
              <a:t>JPEG (8</a:t>
            </a:r>
            <a:r>
              <a:rPr lang="uk-UA" sz="2400" dirty="0"/>
              <a:t>КБ - 200КБ)</a:t>
            </a:r>
          </a:p>
          <a:p>
            <a:pPr marL="114300" indent="0">
              <a:buNone/>
            </a:pPr>
            <a:r>
              <a:rPr lang="uk-UA" sz="2800" dirty="0"/>
              <a:t>  </a:t>
            </a:r>
          </a:p>
          <a:p>
            <a:pPr marL="114300" indent="0">
              <a:buNone/>
            </a:pPr>
            <a:r>
              <a:rPr lang="uk-UA" sz="2800" b="1" dirty="0"/>
              <a:t>Сценарій 2</a:t>
            </a:r>
            <a:r>
              <a:rPr lang="uk-UA" sz="2800" dirty="0"/>
              <a:t>: </a:t>
            </a:r>
            <a:r>
              <a:rPr lang="en-GB" sz="2800" dirty="0"/>
              <a:t>CPU-</a:t>
            </a:r>
            <a:r>
              <a:rPr lang="uk-UA" sz="2800" dirty="0"/>
              <a:t>інтенсивне навантаження </a:t>
            </a:r>
          </a:p>
          <a:p>
            <a:pPr marL="114300" indent="0">
              <a:buNone/>
            </a:pPr>
            <a:r>
              <a:rPr lang="uk-UA" sz="2600" dirty="0"/>
              <a:t>Операція: Піксельна обробка з математичними перетвореннями</a:t>
            </a:r>
            <a:endParaRPr lang="en-US" sz="2600" dirty="0"/>
          </a:p>
          <a:p>
            <a:pPr marL="114300" indent="0">
              <a:buNone/>
            </a:pPr>
            <a:r>
              <a:rPr lang="uk-UA" sz="2600" dirty="0"/>
              <a:t>Паралелізація: Розбиття на частини по кількості </a:t>
            </a:r>
            <a:r>
              <a:rPr lang="uk-UA" sz="2600" dirty="0" err="1"/>
              <a:t>ядер</a:t>
            </a:r>
            <a:r>
              <a:rPr lang="uk-UA" sz="2600" dirty="0"/>
              <a:t> процесора</a:t>
            </a:r>
            <a:endParaRPr lang="en-US" sz="2600" dirty="0"/>
          </a:p>
          <a:p>
            <a:pPr marL="114300" indent="0">
              <a:buNone/>
            </a:pPr>
            <a:r>
              <a:rPr lang="uk-UA" sz="2600" dirty="0"/>
              <a:t>Тестові розміри: 150×150, 640×640, 1080×1080 пікселів</a:t>
            </a:r>
            <a:endParaRPr lang="en-PL" sz="2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EB5AF0-6AA6-6482-355D-8608C478B86E}"/>
              </a:ext>
            </a:extLst>
          </p:cNvPr>
          <p:cNvSpPr txBox="1"/>
          <p:nvPr/>
        </p:nvSpPr>
        <p:spPr>
          <a:xfrm>
            <a:off x="8522096" y="464290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11</a:t>
            </a:r>
            <a:endParaRPr lang="en-PL" dirty="0"/>
          </a:p>
        </p:txBody>
      </p:sp>
    </p:spTree>
    <p:extLst>
      <p:ext uri="{BB962C8B-B14F-4D97-AF65-F5344CB8AC3E}">
        <p14:creationId xmlns:p14="http://schemas.microsoft.com/office/powerpoint/2010/main" val="4086057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268925" y="349659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800" b="1" dirty="0"/>
              <a:t>Архітектура система для проведення експериментального дослідження</a:t>
            </a:r>
            <a:endParaRPr sz="2800" b="1" dirty="0"/>
          </a:p>
        </p:txBody>
      </p:sp>
      <p:sp>
        <p:nvSpPr>
          <p:cNvPr id="100" name="Google Shape;100;p18"/>
          <p:cNvSpPr txBox="1">
            <a:spLocks noGrp="1"/>
          </p:cNvSpPr>
          <p:nvPr>
            <p:ph type="body" idx="1"/>
          </p:nvPr>
        </p:nvSpPr>
        <p:spPr>
          <a:xfrm>
            <a:off x="311700" y="1064871"/>
            <a:ext cx="8477825" cy="35144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indent="0">
              <a:buNone/>
            </a:pPr>
            <a:endParaRPr lang="uk-UA" dirty="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dirty="0">
              <a:latin typeface="Economica" panose="020B060402020202020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A55726-B906-08A2-C43F-1B00FCF5F354}"/>
              </a:ext>
            </a:extLst>
          </p:cNvPr>
          <p:cNvSpPr txBox="1"/>
          <p:nvPr/>
        </p:nvSpPr>
        <p:spPr>
          <a:xfrm>
            <a:off x="8505473" y="457930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12</a:t>
            </a:fld>
            <a:endParaRPr lang="uk-UA" dirty="0"/>
          </a:p>
        </p:txBody>
      </p:sp>
      <p:pic>
        <p:nvPicPr>
          <p:cNvPr id="6" name="Picture 5" descr="A screenshot of a phone&#10;&#10;AI-generated content may be incorrect.">
            <a:extLst>
              <a:ext uri="{FF2B5EF4-FFF2-40B4-BE49-F238E27FC236}">
                <a16:creationId xmlns:a16="http://schemas.microsoft.com/office/drawing/2014/main" id="{19F96115-98BF-C018-9270-36109A9E46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700" y="1180959"/>
            <a:ext cx="2125682" cy="3612882"/>
          </a:xfrm>
          <a:prstGeom prst="rect">
            <a:avLst/>
          </a:prstGeom>
        </p:spPr>
      </p:pic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E848B3C-D9ED-2816-8A83-A30A8CF582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9158" y="1180959"/>
            <a:ext cx="2125683" cy="3612883"/>
          </a:xfrm>
          <a:prstGeom prst="rect">
            <a:avLst/>
          </a:prstGeom>
        </p:spPr>
      </p:pic>
      <p:pic>
        <p:nvPicPr>
          <p:cNvPr id="10" name="Picture 9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92F7ECF-0F52-C17A-FE6A-2849E35491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7365" y="1180959"/>
            <a:ext cx="2125683" cy="361288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11224-AAC5-2974-7999-466A793CA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940" y="-32843"/>
            <a:ext cx="4118060" cy="715666"/>
          </a:xfrm>
        </p:spPr>
        <p:txBody>
          <a:bodyPr>
            <a:normAutofit fontScale="90000"/>
          </a:bodyPr>
          <a:lstStyle/>
          <a:p>
            <a:r>
              <a:rPr lang="uk-UA" dirty="0"/>
              <a:t>Інтерфейс користувача </a:t>
            </a:r>
            <a:endParaRPr lang="en-PL" dirty="0"/>
          </a:p>
        </p:txBody>
      </p:sp>
      <p:pic>
        <p:nvPicPr>
          <p:cNvPr id="4" name="Picture 3" descr="A screenshot of a cell phone&#10;&#10;AI-generated content may be incorrect.">
            <a:extLst>
              <a:ext uri="{FF2B5EF4-FFF2-40B4-BE49-F238E27FC236}">
                <a16:creationId xmlns:a16="http://schemas.microsoft.com/office/drawing/2014/main" id="{AC882E2D-194E-911C-3885-C092FA40A09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67" y="19892"/>
            <a:ext cx="2607982" cy="512360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3377633-0689-D1CB-28A0-B2BA632D7935}"/>
              </a:ext>
            </a:extLst>
          </p:cNvPr>
          <p:cNvSpPr txBox="1"/>
          <p:nvPr/>
        </p:nvSpPr>
        <p:spPr>
          <a:xfrm>
            <a:off x="453940" y="770021"/>
            <a:ext cx="5529298" cy="38752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uk-UA" sz="2400" b="1" dirty="0"/>
              <a:t>Головний екран</a:t>
            </a:r>
          </a:p>
          <a:p>
            <a:r>
              <a:rPr lang="uk-UA" sz="2400" dirty="0"/>
              <a:t>Вибір кількості зображень (100/500/1000)</a:t>
            </a:r>
          </a:p>
          <a:p>
            <a:r>
              <a:rPr lang="uk-UA" sz="2400" dirty="0"/>
              <a:t>Три кнопки методів </a:t>
            </a:r>
            <a:r>
              <a:rPr lang="uk-UA" sz="2400" dirty="0" err="1"/>
              <a:t>розпаралелювання</a:t>
            </a:r>
            <a:r>
              <a:rPr lang="uk-UA" sz="2400" dirty="0"/>
              <a:t>: </a:t>
            </a:r>
          </a:p>
          <a:p>
            <a:r>
              <a:rPr lang="en-GB" sz="2400" b="1" dirty="0"/>
              <a:t>Coroutines</a:t>
            </a:r>
            <a:r>
              <a:rPr lang="en-GB" sz="2400" dirty="0"/>
              <a:t> - Kotlin Coroutines</a:t>
            </a:r>
            <a:endParaRPr lang="uk-UA" sz="2400" dirty="0"/>
          </a:p>
          <a:p>
            <a:r>
              <a:rPr lang="en-GB" sz="2400" b="1" dirty="0" err="1"/>
              <a:t>RxJava</a:t>
            </a:r>
            <a:r>
              <a:rPr lang="en-GB" sz="2400" dirty="0"/>
              <a:t> - </a:t>
            </a:r>
            <a:r>
              <a:rPr lang="uk-UA" sz="2400" dirty="0"/>
              <a:t>Реактивне програмування</a:t>
            </a:r>
          </a:p>
          <a:p>
            <a:r>
              <a:rPr lang="en-GB" sz="2400" b="1" dirty="0"/>
              <a:t>Java Threads</a:t>
            </a:r>
            <a:r>
              <a:rPr lang="en-GB" sz="2400" dirty="0"/>
              <a:t> - </a:t>
            </a:r>
            <a:r>
              <a:rPr lang="uk-UA" sz="2400" dirty="0"/>
              <a:t>Традиційні потоки</a:t>
            </a:r>
          </a:p>
          <a:p>
            <a:r>
              <a:rPr lang="uk-UA" sz="2400" dirty="0"/>
              <a:t>Прогрес-бар завантаження</a:t>
            </a:r>
          </a:p>
          <a:p>
            <a:r>
              <a:rPr lang="uk-UA" sz="2400" dirty="0"/>
              <a:t>Сітка зображень після завантаження</a:t>
            </a:r>
          </a:p>
          <a:p>
            <a:r>
              <a:rPr lang="uk-UA" sz="2400" dirty="0"/>
              <a:t>Відображення часу виконання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B416FC-96B7-D49C-CA5A-534610EC71DF}"/>
              </a:ext>
            </a:extLst>
          </p:cNvPr>
          <p:cNvSpPr txBox="1"/>
          <p:nvPr/>
        </p:nvSpPr>
        <p:spPr>
          <a:xfrm>
            <a:off x="8592911" y="4645287"/>
            <a:ext cx="551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13</a:t>
            </a:r>
            <a:endParaRPr lang="en-PL" dirty="0"/>
          </a:p>
          <a:p>
            <a:endParaRPr lang="en-PL" dirty="0"/>
          </a:p>
        </p:txBody>
      </p:sp>
    </p:spTree>
    <p:extLst>
      <p:ext uri="{BB962C8B-B14F-4D97-AF65-F5344CB8AC3E}">
        <p14:creationId xmlns:p14="http://schemas.microsoft.com/office/powerpoint/2010/main" val="22233083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994EE-5857-3EA2-6EEA-403FC0782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315925"/>
            <a:ext cx="5347420" cy="730555"/>
          </a:xfrm>
        </p:spPr>
        <p:txBody>
          <a:bodyPr/>
          <a:lstStyle/>
          <a:p>
            <a:r>
              <a:rPr lang="uk-UA" dirty="0"/>
              <a:t>Інтерфейс користувача </a:t>
            </a:r>
            <a:endParaRPr lang="en-P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8092D0-B82C-8A59-CC00-A37506A90E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352243"/>
            <a:ext cx="5266140" cy="3226981"/>
          </a:xfrm>
        </p:spPr>
        <p:txBody>
          <a:bodyPr/>
          <a:lstStyle/>
          <a:p>
            <a:pPr marL="114300" indent="0" algn="ctr">
              <a:buNone/>
            </a:pPr>
            <a:r>
              <a:rPr lang="uk-UA" sz="2400" b="1" dirty="0"/>
              <a:t>Екран деталей</a:t>
            </a:r>
          </a:p>
          <a:p>
            <a:pPr marL="114300" indent="0">
              <a:buNone/>
            </a:pPr>
            <a:r>
              <a:rPr lang="uk-UA" sz="2400" dirty="0"/>
              <a:t>Повноекранний перегляд зображення</a:t>
            </a:r>
          </a:p>
          <a:p>
            <a:pPr marL="114300" indent="0">
              <a:buNone/>
            </a:pPr>
            <a:r>
              <a:rPr lang="uk-UA" sz="2400" dirty="0"/>
              <a:t>Вибір розміру для обробки (</a:t>
            </a:r>
            <a:r>
              <a:rPr lang="en-GB" sz="2400" dirty="0"/>
              <a:t>Small/Medium/Large)</a:t>
            </a:r>
          </a:p>
          <a:p>
            <a:pPr marL="114300" indent="0">
              <a:buNone/>
            </a:pPr>
            <a:r>
              <a:rPr lang="uk-UA" sz="2400" dirty="0"/>
              <a:t>Кнопки застосування фільтру Сепія</a:t>
            </a:r>
          </a:p>
          <a:p>
            <a:pPr marL="114300" indent="0">
              <a:buNone/>
            </a:pPr>
            <a:r>
              <a:rPr lang="uk-UA" sz="2400" dirty="0"/>
              <a:t>Фіксація часу обробки</a:t>
            </a:r>
          </a:p>
          <a:p>
            <a:endParaRPr lang="en-PL" dirty="0"/>
          </a:p>
        </p:txBody>
      </p:sp>
      <p:pic>
        <p:nvPicPr>
          <p:cNvPr id="4" name="Picture 3" descr="A cell phone with a computer and a cup of coffee&#10;&#10;AI-generated content may be incorrect.">
            <a:extLst>
              <a:ext uri="{FF2B5EF4-FFF2-40B4-BE49-F238E27FC236}">
                <a16:creationId xmlns:a16="http://schemas.microsoft.com/office/drawing/2014/main" id="{8D0C08F8-AC20-3041-090B-4F1E3E09CC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0" y="10162"/>
            <a:ext cx="2687855" cy="51333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563AE4-B3C0-7F9F-2CCA-EB918C5D0BD9}"/>
              </a:ext>
            </a:extLst>
          </p:cNvPr>
          <p:cNvSpPr txBox="1"/>
          <p:nvPr/>
        </p:nvSpPr>
        <p:spPr>
          <a:xfrm>
            <a:off x="8622948" y="4579224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14</a:t>
            </a:r>
            <a:endParaRPr lang="en-PL" dirty="0"/>
          </a:p>
          <a:p>
            <a:endParaRPr lang="en-PL" dirty="0"/>
          </a:p>
        </p:txBody>
      </p:sp>
    </p:spTree>
    <p:extLst>
      <p:ext uri="{BB962C8B-B14F-4D97-AF65-F5344CB8AC3E}">
        <p14:creationId xmlns:p14="http://schemas.microsoft.com/office/powerpoint/2010/main" val="37712802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lide Background">
            <a:extLst>
              <a:ext uri="{FF2B5EF4-FFF2-40B4-BE49-F238E27FC236}">
                <a16:creationId xmlns:a16="http://schemas.microsoft.com/office/drawing/2014/main" id="{5F637E18-EF26-4327-9077-7FFC67B98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22" name="Rectangle 121">
            <a:extLst>
              <a:ext uri="{FF2B5EF4-FFF2-40B4-BE49-F238E27FC236}">
                <a16:creationId xmlns:a16="http://schemas.microsoft.com/office/drawing/2014/main" id="{3EED6667-6BE8-A2AB-422A-5A1D89727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9144000" cy="1272309"/>
          </a:xfrm>
          <a:prstGeom prst="rect">
            <a:avLst/>
          </a:prstGeom>
          <a:ln>
            <a:noFill/>
          </a:ln>
          <a:effectLst>
            <a:outerShdw blurRad="304800" dist="114300" dir="5460000" sx="92000" sy="92000" algn="t" rotWithShape="0">
              <a:srgbClr val="000000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96252" y="0"/>
            <a:ext cx="5606716" cy="890337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 defTabSz="914400">
              <a:spcBef>
                <a:spcPct val="0"/>
              </a:spcBef>
            </a:pPr>
            <a:r>
              <a:rPr lang="uk-UA" sz="3200" dirty="0"/>
              <a:t>Процес</a:t>
            </a:r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тестування</a:t>
            </a:r>
            <a:endParaRPr lang="en-US" sz="3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624834-013E-7249-F488-C816A0DA9355}"/>
              </a:ext>
            </a:extLst>
          </p:cNvPr>
          <p:cNvSpPr txBox="1"/>
          <p:nvPr/>
        </p:nvSpPr>
        <p:spPr>
          <a:xfrm>
            <a:off x="8614611" y="4584032"/>
            <a:ext cx="582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fld id="{A35EEF41-5B9E-4186-8855-3C8162DCC2D6}" type="slidenum">
              <a:rPr lang="uk-UA" smtClean="0"/>
              <a:pPr>
                <a:spcAft>
                  <a:spcPts val="600"/>
                </a:spcAft>
              </a:pPr>
              <a:t>15</a:t>
            </a:fld>
            <a:endParaRPr lang="uk-UA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A74F7FA-B12F-5B38-66DE-79F58446EE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3496707"/>
              </p:ext>
            </p:extLst>
          </p:nvPr>
        </p:nvGraphicFramePr>
        <p:xfrm>
          <a:off x="474567" y="674754"/>
          <a:ext cx="8087098" cy="4008228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961729">
                  <a:extLst>
                    <a:ext uri="{9D8B030D-6E8A-4147-A177-3AD203B41FA5}">
                      <a16:colId xmlns:a16="http://schemas.microsoft.com/office/drawing/2014/main" val="277485702"/>
                    </a:ext>
                  </a:extLst>
                </a:gridCol>
                <a:gridCol w="2961729">
                  <a:extLst>
                    <a:ext uri="{9D8B030D-6E8A-4147-A177-3AD203B41FA5}">
                      <a16:colId xmlns:a16="http://schemas.microsoft.com/office/drawing/2014/main" val="1274031953"/>
                    </a:ext>
                  </a:extLst>
                </a:gridCol>
                <a:gridCol w="2163640">
                  <a:extLst>
                    <a:ext uri="{9D8B030D-6E8A-4147-A177-3AD203B41FA5}">
                      <a16:colId xmlns:a16="http://schemas.microsoft.com/office/drawing/2014/main" val="2664406677"/>
                    </a:ext>
                  </a:extLst>
                </a:gridCol>
              </a:tblGrid>
              <a:tr h="627013">
                <a:tc>
                  <a:txBody>
                    <a:bodyPr/>
                    <a:lstStyle/>
                    <a:p>
                      <a:pPr algn="ctr"/>
                      <a:r>
                        <a:rPr lang="uk-UA" sz="1800" dirty="0"/>
                        <a:t>Етап</a:t>
                      </a:r>
                      <a:endParaRPr lang="en-PL" sz="1800" dirty="0"/>
                    </a:p>
                  </a:txBody>
                  <a:tcPr marL="120144" marR="120144" marT="60072" marB="60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dirty="0"/>
                        <a:t>Дія</a:t>
                      </a:r>
                      <a:endParaRPr lang="en-PL" sz="1800" dirty="0"/>
                    </a:p>
                  </a:txBody>
                  <a:tcPr marL="120144" marR="120144" marT="60072" marB="60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dirty="0"/>
                        <a:t>Фіксація</a:t>
                      </a:r>
                      <a:endParaRPr lang="en-PL" sz="1800" dirty="0"/>
                    </a:p>
                  </a:txBody>
                  <a:tcPr marL="120144" marR="120144" marT="60072" marB="60072"/>
                </a:tc>
                <a:extLst>
                  <a:ext uri="{0D108BD9-81ED-4DB2-BD59-A6C34878D82A}">
                    <a16:rowId xmlns:a16="http://schemas.microsoft.com/office/drawing/2014/main" val="4125633664"/>
                  </a:ext>
                </a:extLst>
              </a:tr>
              <a:tr h="677899">
                <a:tc>
                  <a:txBody>
                    <a:bodyPr/>
                    <a:lstStyle/>
                    <a:p>
                      <a:pPr algn="ctr"/>
                      <a:r>
                        <a:rPr lang="uk-UA" sz="1800" dirty="0"/>
                        <a:t>Підготовка</a:t>
                      </a:r>
                      <a:endParaRPr lang="en-PL" sz="1800" dirty="0"/>
                    </a:p>
                  </a:txBody>
                  <a:tcPr marL="120144" marR="120144" marT="60072" marB="60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dirty="0"/>
                        <a:t>Стандартизація стану пристрою</a:t>
                      </a:r>
                      <a:endParaRPr lang="en-PL" sz="1800" dirty="0"/>
                    </a:p>
                  </a:txBody>
                  <a:tcPr marL="120144" marR="120144" marT="60072" marB="60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Wi-Fi, 80%+ </a:t>
                      </a:r>
                      <a:r>
                        <a:rPr lang="uk-UA" sz="1800" dirty="0"/>
                        <a:t>батареї</a:t>
                      </a:r>
                      <a:endParaRPr lang="en-PL" sz="1800" dirty="0"/>
                    </a:p>
                  </a:txBody>
                  <a:tcPr marL="120144" marR="120144" marT="60072" marB="60072"/>
                </a:tc>
                <a:extLst>
                  <a:ext uri="{0D108BD9-81ED-4DB2-BD59-A6C34878D82A}">
                    <a16:rowId xmlns:a16="http://schemas.microsoft.com/office/drawing/2014/main" val="1522528792"/>
                  </a:ext>
                </a:extLst>
              </a:tr>
              <a:tr h="677899">
                <a:tc>
                  <a:txBody>
                    <a:bodyPr/>
                    <a:lstStyle/>
                    <a:p>
                      <a:pPr algn="ctr"/>
                      <a:r>
                        <a:rPr lang="uk-UA" sz="1800" dirty="0"/>
                        <a:t>Виконання</a:t>
                      </a:r>
                      <a:endParaRPr lang="en-PL" sz="1800" dirty="0"/>
                    </a:p>
                  </a:txBody>
                  <a:tcPr marL="120144" marR="120144" marT="60072" marB="60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dirty="0"/>
                        <a:t>Тестування методу + навантаження</a:t>
                      </a:r>
                      <a:endParaRPr lang="en-PL" sz="1800" dirty="0"/>
                    </a:p>
                  </a:txBody>
                  <a:tcPr marL="120144" marR="120144" marT="60072" marB="60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err="1"/>
                        <a:t>System.nanoTime</a:t>
                      </a:r>
                      <a:r>
                        <a:rPr lang="en-GB" sz="1800" dirty="0"/>
                        <a:t>()</a:t>
                      </a:r>
                      <a:endParaRPr lang="en-PL" sz="1800" dirty="0"/>
                    </a:p>
                  </a:txBody>
                  <a:tcPr marL="120144" marR="120144" marT="60072" marB="60072"/>
                </a:tc>
                <a:extLst>
                  <a:ext uri="{0D108BD9-81ED-4DB2-BD59-A6C34878D82A}">
                    <a16:rowId xmlns:a16="http://schemas.microsoft.com/office/drawing/2014/main" val="1507448331"/>
                  </a:ext>
                </a:extLst>
              </a:tr>
              <a:tr h="675139">
                <a:tc>
                  <a:txBody>
                    <a:bodyPr/>
                    <a:lstStyle/>
                    <a:p>
                      <a:pPr algn="ctr"/>
                      <a:r>
                        <a:rPr lang="uk-UA" sz="1800" dirty="0"/>
                        <a:t>Моніторинг</a:t>
                      </a:r>
                      <a:endParaRPr lang="en-PL" sz="1800" dirty="0"/>
                    </a:p>
                  </a:txBody>
                  <a:tcPr marL="120144" marR="120144" marT="60072" marB="60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Android Studio Profiler</a:t>
                      </a:r>
                      <a:endParaRPr lang="en-PL" sz="1800" dirty="0"/>
                    </a:p>
                  </a:txBody>
                  <a:tcPr marL="120144" marR="120144" marT="60072" marB="60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CPU%, </a:t>
                      </a:r>
                      <a:r>
                        <a:rPr lang="uk-UA" sz="1800" dirty="0"/>
                        <a:t>енергія</a:t>
                      </a:r>
                      <a:endParaRPr lang="en-PL" sz="1800" dirty="0"/>
                    </a:p>
                  </a:txBody>
                  <a:tcPr marL="120144" marR="120144" marT="60072" marB="60072"/>
                </a:tc>
                <a:extLst>
                  <a:ext uri="{0D108BD9-81ED-4DB2-BD59-A6C34878D82A}">
                    <a16:rowId xmlns:a16="http://schemas.microsoft.com/office/drawing/2014/main" val="1202893275"/>
                  </a:ext>
                </a:extLst>
              </a:tr>
              <a:tr h="675139">
                <a:tc>
                  <a:txBody>
                    <a:bodyPr/>
                    <a:lstStyle/>
                    <a:p>
                      <a:pPr algn="ctr"/>
                      <a:r>
                        <a:rPr lang="uk-UA" sz="1800" dirty="0"/>
                        <a:t>Фіксація</a:t>
                      </a:r>
                      <a:endParaRPr lang="en-PL" sz="1800" dirty="0"/>
                    </a:p>
                  </a:txBody>
                  <a:tcPr marL="120144" marR="120144" marT="60072" marB="60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dirty="0"/>
                        <a:t>Запис метрик в </a:t>
                      </a:r>
                      <a:r>
                        <a:rPr lang="en-GB" sz="1800" dirty="0"/>
                        <a:t>UI </a:t>
                      </a:r>
                      <a:r>
                        <a:rPr lang="uk-UA" sz="1800" dirty="0"/>
                        <a:t>та </a:t>
                      </a:r>
                      <a:r>
                        <a:rPr lang="uk-UA" sz="1800" dirty="0" err="1"/>
                        <a:t>логи</a:t>
                      </a:r>
                      <a:endParaRPr lang="en-PL" sz="1800" dirty="0"/>
                    </a:p>
                  </a:txBody>
                  <a:tcPr marL="120144" marR="120144" marT="60072" marB="60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dirty="0"/>
                        <a:t>3 метрики</a:t>
                      </a:r>
                      <a:endParaRPr lang="en-PL" sz="1800" dirty="0"/>
                    </a:p>
                  </a:txBody>
                  <a:tcPr marL="120144" marR="120144" marT="60072" marB="60072"/>
                </a:tc>
                <a:extLst>
                  <a:ext uri="{0D108BD9-81ED-4DB2-BD59-A6C34878D82A}">
                    <a16:rowId xmlns:a16="http://schemas.microsoft.com/office/drawing/2014/main" val="3806446415"/>
                  </a:ext>
                </a:extLst>
              </a:tr>
              <a:tr h="675139">
                <a:tc>
                  <a:txBody>
                    <a:bodyPr/>
                    <a:lstStyle/>
                    <a:p>
                      <a:pPr algn="ctr"/>
                      <a:r>
                        <a:rPr lang="uk-UA" sz="1800" dirty="0"/>
                        <a:t>Повторення</a:t>
                      </a:r>
                      <a:endParaRPr lang="en-PL" sz="1800" dirty="0"/>
                    </a:p>
                  </a:txBody>
                  <a:tcPr marL="120144" marR="120144" marT="60072" marB="60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dirty="0"/>
                        <a:t>5 разів для статистики</a:t>
                      </a:r>
                      <a:endParaRPr lang="en-PL" sz="1800" dirty="0"/>
                    </a:p>
                  </a:txBody>
                  <a:tcPr marL="120144" marR="120144" marT="60072" marB="600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dirty="0"/>
                        <a:t>Усереднення</a:t>
                      </a:r>
                      <a:endParaRPr lang="en-PL" sz="1800" dirty="0"/>
                    </a:p>
                  </a:txBody>
                  <a:tcPr marL="120144" marR="120144" marT="60072" marB="60072"/>
                </a:tc>
                <a:extLst>
                  <a:ext uri="{0D108BD9-81ED-4DB2-BD59-A6C34878D82A}">
                    <a16:rowId xmlns:a16="http://schemas.microsoft.com/office/drawing/2014/main" val="238971539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268925" y="-15299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Результати експерименту </a:t>
            </a:r>
            <a:endParaRPr sz="3200" dirty="0"/>
          </a:p>
        </p:txBody>
      </p:sp>
      <p:sp>
        <p:nvSpPr>
          <p:cNvPr id="121" name="Google Shape;121;p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indent="0">
              <a:buNone/>
            </a:pPr>
            <a:endParaRPr lang="uk-UA" sz="1400" b="1" dirty="0"/>
          </a:p>
          <a:p>
            <a:pPr marL="114300" indent="0">
              <a:buNone/>
            </a:pPr>
            <a:endParaRPr lang="uk-UA" sz="1400" b="1" dirty="0"/>
          </a:p>
          <a:p>
            <a:pPr marL="114300" indent="0">
              <a:buNone/>
            </a:pPr>
            <a:endParaRPr lang="uk-UA" sz="1400" b="1" dirty="0"/>
          </a:p>
          <a:p>
            <a:pPr marL="114300" indent="0">
              <a:buNone/>
            </a:pPr>
            <a:endParaRPr lang="uk-UA" sz="1400" b="1" dirty="0"/>
          </a:p>
          <a:p>
            <a:pPr marL="114300" indent="0">
              <a:buNone/>
            </a:pPr>
            <a:endParaRPr lang="uk-UA" sz="1400" b="1" dirty="0"/>
          </a:p>
          <a:p>
            <a:pPr marL="114300" indent="0">
              <a:buNone/>
            </a:pPr>
            <a:endParaRPr lang="uk-UA" sz="1400" b="1" dirty="0"/>
          </a:p>
          <a:p>
            <a:pPr marL="114300" indent="0">
              <a:buNone/>
            </a:pPr>
            <a:endParaRPr lang="uk-UA" sz="1400" b="1" dirty="0"/>
          </a:p>
          <a:p>
            <a:pPr marL="114300" indent="0">
              <a:buNone/>
            </a:pPr>
            <a:endParaRPr lang="uk-UA" sz="1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800C66-AABB-EFA8-12F4-0C56A1243712}"/>
              </a:ext>
            </a:extLst>
          </p:cNvPr>
          <p:cNvSpPr txBox="1"/>
          <p:nvPr/>
        </p:nvSpPr>
        <p:spPr>
          <a:xfrm>
            <a:off x="8548248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16</a:t>
            </a:fld>
            <a:endParaRPr lang="uk-UA" dirty="0"/>
          </a:p>
        </p:txBody>
      </p:sp>
      <p:pic>
        <p:nvPicPr>
          <p:cNvPr id="4" name="Picture 3" descr="A graph of different colored bars&#10;&#10;AI-generated content may be incorrect.">
            <a:extLst>
              <a:ext uri="{FF2B5EF4-FFF2-40B4-BE49-F238E27FC236}">
                <a16:creationId xmlns:a16="http://schemas.microsoft.com/office/drawing/2014/main" id="{810FDB27-D046-2D9E-96D0-C660ACB93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863" y="678302"/>
            <a:ext cx="7838385" cy="4350898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268925" y="-14362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Аналіз отриманих результатів </a:t>
            </a:r>
            <a:endParaRPr sz="3200" dirty="0"/>
          </a:p>
        </p:txBody>
      </p:sp>
      <p:sp>
        <p:nvSpPr>
          <p:cNvPr id="128" name="Google Shape;128;p22"/>
          <p:cNvSpPr txBox="1">
            <a:spLocks noGrp="1"/>
          </p:cNvSpPr>
          <p:nvPr>
            <p:ph type="body" idx="1"/>
          </p:nvPr>
        </p:nvSpPr>
        <p:spPr>
          <a:xfrm>
            <a:off x="311700" y="520862"/>
            <a:ext cx="8477825" cy="40583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>
              <a:spcBef>
                <a:spcPts val="1500"/>
              </a:spcBef>
              <a:buNone/>
            </a:pPr>
            <a:r>
              <a:rPr lang="en-GB" dirty="0">
                <a:highlight>
                  <a:srgbClr val="FFFFFF"/>
                </a:highlight>
              </a:rPr>
              <a:t>Kotlin Coroutines </a:t>
            </a:r>
            <a:r>
              <a:rPr lang="uk-UA" dirty="0">
                <a:highlight>
                  <a:srgbClr val="FFFFFF"/>
                </a:highlight>
              </a:rPr>
              <a:t>демонструє найвищу ефективність (</a:t>
            </a:r>
            <a:r>
              <a:rPr lang="en-GB" dirty="0">
                <a:highlight>
                  <a:srgbClr val="FFFFFF"/>
                </a:highlight>
              </a:rPr>
              <a:t>p &lt; 0.05) </a:t>
            </a:r>
            <a:endParaRPr lang="uk-UA" dirty="0">
              <a:highlight>
                <a:srgbClr val="FFFFFF"/>
              </a:highlight>
            </a:endParaRPr>
          </a:p>
          <a:p>
            <a:pPr marL="0" lvl="0" indent="0">
              <a:spcBef>
                <a:spcPts val="1500"/>
              </a:spcBef>
              <a:buNone/>
            </a:pPr>
            <a:r>
              <a:rPr lang="uk-UA" dirty="0">
                <a:highlight>
                  <a:srgbClr val="FFFFFF"/>
                </a:highlight>
              </a:rPr>
              <a:t>Зниження </a:t>
            </a:r>
            <a:r>
              <a:rPr lang="uk-UA" dirty="0" err="1">
                <a:highlight>
                  <a:srgbClr val="FFFFFF"/>
                </a:highlight>
              </a:rPr>
              <a:t>ресурсоспоживання</a:t>
            </a:r>
            <a:r>
              <a:rPr lang="uk-UA" dirty="0">
                <a:highlight>
                  <a:srgbClr val="FFFFFF"/>
                </a:highlight>
              </a:rPr>
              <a:t> в 2-2.5 рази </a:t>
            </a:r>
          </a:p>
          <a:p>
            <a:pPr marL="0" lvl="0" indent="0">
              <a:spcBef>
                <a:spcPts val="1500"/>
              </a:spcBef>
              <a:buNone/>
            </a:pPr>
            <a:r>
              <a:rPr lang="uk-UA" dirty="0">
                <a:highlight>
                  <a:srgbClr val="FFFFFF"/>
                </a:highlight>
              </a:rPr>
              <a:t>Рекомендовано для впровадження в </a:t>
            </a:r>
            <a:r>
              <a:rPr lang="en-GB" dirty="0">
                <a:highlight>
                  <a:srgbClr val="FFFFFF"/>
                </a:highlight>
              </a:rPr>
              <a:t>Android-</a:t>
            </a:r>
            <a:r>
              <a:rPr lang="uk-UA" dirty="0">
                <a:highlight>
                  <a:srgbClr val="FFFFFF"/>
                </a:highlight>
              </a:rPr>
              <a:t>проектах</a:t>
            </a:r>
            <a:endParaRPr lang="en-GB" dirty="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8D948D-369C-B702-98D8-76BFF8794D17}"/>
              </a:ext>
            </a:extLst>
          </p:cNvPr>
          <p:cNvSpPr txBox="1"/>
          <p:nvPr/>
        </p:nvSpPr>
        <p:spPr>
          <a:xfrm>
            <a:off x="8647499" y="462263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17</a:t>
            </a:fld>
            <a:endParaRPr lang="uk-UA" dirty="0"/>
          </a:p>
        </p:txBody>
      </p:sp>
      <p:pic>
        <p:nvPicPr>
          <p:cNvPr id="4" name="Picture 3" descr="A table of numbers and text&#10;&#10;AI-generated content may be incorrect.">
            <a:extLst>
              <a:ext uri="{FF2B5EF4-FFF2-40B4-BE49-F238E27FC236}">
                <a16:creationId xmlns:a16="http://schemas.microsoft.com/office/drawing/2014/main" id="{DF7E6DE9-1F01-90B8-716F-1EE2466D6B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380" y="2266213"/>
            <a:ext cx="9074672" cy="198093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1F81D-F229-1D8F-5F94-4298E879C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Практичні рекомендації</a:t>
            </a:r>
            <a:endParaRPr lang="en-P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474156-C357-AE77-F804-735F643D34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L" dirty="0"/>
          </a:p>
        </p:txBody>
      </p:sp>
      <p:pic>
        <p:nvPicPr>
          <p:cNvPr id="5" name="Picture 4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1F8F4C63-8241-35C0-4E30-1030189542A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771"/>
          <a:stretch>
            <a:fillRect/>
          </a:stretch>
        </p:blipFill>
        <p:spPr>
          <a:xfrm>
            <a:off x="0" y="1147225"/>
            <a:ext cx="9144000" cy="3432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573A061-3942-8CA5-ED5B-0D6AA40C0312}"/>
              </a:ext>
            </a:extLst>
          </p:cNvPr>
          <p:cNvSpPr txBox="1"/>
          <p:nvPr/>
        </p:nvSpPr>
        <p:spPr>
          <a:xfrm>
            <a:off x="8555573" y="4657225"/>
            <a:ext cx="553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18</a:t>
            </a:r>
            <a:endParaRPr lang="en-PL" dirty="0"/>
          </a:p>
        </p:txBody>
      </p:sp>
    </p:spTree>
    <p:extLst>
      <p:ext uri="{BB962C8B-B14F-4D97-AF65-F5344CB8AC3E}">
        <p14:creationId xmlns:p14="http://schemas.microsoft.com/office/powerpoint/2010/main" val="1088787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FA3C5-3332-877D-767F-6F1A52B2B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uk-UA" b="1" cap="all" dirty="0"/>
              <a:t>Критерії вибору методу </a:t>
            </a:r>
            <a:r>
              <a:rPr lang="uk-UA" b="1" cap="all" dirty="0" err="1"/>
              <a:t>розпаралелювання</a:t>
            </a:r>
            <a:endParaRPr lang="en-P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2DB645-3C48-569B-C234-FB0BECE807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L"/>
          </a:p>
        </p:txBody>
      </p:sp>
      <p:pic>
        <p:nvPicPr>
          <p:cNvPr id="5" name="Picture 4" descr="A table with text on it&#10;&#10;AI-generated content may be incorrect.">
            <a:extLst>
              <a:ext uri="{FF2B5EF4-FFF2-40B4-BE49-F238E27FC236}">
                <a16:creationId xmlns:a16="http://schemas.microsoft.com/office/drawing/2014/main" id="{58A485F1-F8B6-0340-F302-B83E62A9C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1710"/>
            <a:ext cx="9144000" cy="35506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9A9B5E8-829F-337C-F979-7E33256094FE}"/>
              </a:ext>
            </a:extLst>
          </p:cNvPr>
          <p:cNvSpPr txBox="1"/>
          <p:nvPr/>
        </p:nvSpPr>
        <p:spPr>
          <a:xfrm>
            <a:off x="8602579" y="4642909"/>
            <a:ext cx="79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19</a:t>
            </a:r>
            <a:endParaRPr lang="en-PL" dirty="0"/>
          </a:p>
        </p:txBody>
      </p:sp>
    </p:spTree>
    <p:extLst>
      <p:ext uri="{BB962C8B-B14F-4D97-AF65-F5344CB8AC3E}">
        <p14:creationId xmlns:p14="http://schemas.microsoft.com/office/powerpoint/2010/main" val="4266427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lvl="0"/>
            <a:r>
              <a:rPr lang="uk" sz="3600" b="1" dirty="0"/>
              <a:t>Актуальність та стан розвитку галузі </a:t>
            </a:r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81708" y="937741"/>
            <a:ext cx="8907937" cy="37209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Зростання популярності мобільних додатків соціальних мереж (6.8 млрд користувачів смартфонів у 2024)</a:t>
            </a:r>
          </a:p>
          <a:p>
            <a:pPr marL="0" lvl="0" indent="0">
              <a:buNone/>
            </a:pP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Соціальні мережі (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Instagram, TikTok, Facebook) 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щодня обслуговують мільярди користувачів з безперервним потоком зображень та відео контенту</a:t>
            </a:r>
          </a:p>
          <a:p>
            <a:pPr marL="0" lvl="0" indent="0">
              <a:buNone/>
            </a:pP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Високі вимоги до швидкодії завантаження зображень (затримка &gt;1с = втрата користувачів)</a:t>
            </a:r>
          </a:p>
          <a:p>
            <a:pPr marL="0" lvl="0" indent="0">
              <a:buNone/>
            </a:pP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Неефективна реалізація може збільшувати енергоспоживання на 25-40%</a:t>
            </a:r>
          </a:p>
          <a:p>
            <a:pPr marL="0" lvl="0" indent="0">
              <a:buNone/>
            </a:pP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Відсутність науково обґрунтованих критеріїв вибору методів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розпаралелювання</a:t>
            </a:r>
            <a:endParaRPr lang="uk-UA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uk-UA" sz="12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3E68CA-DEF7-D32D-BFB6-7B402335F4C7}"/>
              </a:ext>
            </a:extLst>
          </p:cNvPr>
          <p:cNvSpPr txBox="1"/>
          <p:nvPr/>
        </p:nvSpPr>
        <p:spPr>
          <a:xfrm>
            <a:off x="8746808" y="470612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2</a:t>
            </a:fld>
            <a:endParaRPr lang="uk-UA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>
            <a:spLocks noGrp="1"/>
          </p:cNvSpPr>
          <p:nvPr>
            <p:ph type="title"/>
          </p:nvPr>
        </p:nvSpPr>
        <p:spPr>
          <a:xfrm>
            <a:off x="311700" y="-35287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lvl="0" algn="ctr"/>
            <a:r>
              <a:rPr lang="uk-UA" sz="3200" dirty="0"/>
              <a:t>Галузевий вплив та перспективи розвитку</a:t>
            </a:r>
            <a:r>
              <a:rPr lang="uk" sz="3200" dirty="0"/>
              <a:t> </a:t>
            </a:r>
            <a:endParaRPr sz="3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5B94D8-63F6-7EAC-6461-2DB4B135596F}"/>
              </a:ext>
            </a:extLst>
          </p:cNvPr>
          <p:cNvSpPr txBox="1"/>
          <p:nvPr/>
        </p:nvSpPr>
        <p:spPr>
          <a:xfrm>
            <a:off x="8690274" y="463041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20</a:t>
            </a:fld>
            <a:endParaRPr lang="uk-UA" dirty="0"/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12BF038-FE3F-1B70-786F-42C3C6D184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917227"/>
            <a:ext cx="9144000" cy="344227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A67D9-311E-E1D0-A25A-D004916DF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3600" dirty="0"/>
              <a:t>Проблематика</a:t>
            </a:r>
            <a:endParaRPr lang="en-PL" sz="3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B91B83-7B76-663E-9245-2B17DBAAE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47225"/>
            <a:ext cx="8520600" cy="3680350"/>
          </a:xfrm>
        </p:spPr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uk-U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Проблема: 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Розробники обирають методи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розпаралелювання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емпірично, без об'єктивної оцінки ефективності</a:t>
            </a:r>
          </a:p>
          <a:p>
            <a:pPr marL="114300" indent="0">
              <a:buNone/>
            </a:pPr>
            <a:endParaRPr lang="uk-UA" sz="2400" b="1" dirty="0"/>
          </a:p>
          <a:p>
            <a:pPr marL="114300" indent="0">
              <a:buNone/>
            </a:pPr>
            <a:r>
              <a:rPr lang="uk-U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Рішення проблеми -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Комплексне експериментальне дослідження продуктивності, енергоефективності та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ресурсоспоживання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різних методів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розпаралелювання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uk-UA" sz="2400" b="1" dirty="0"/>
          </a:p>
          <a:p>
            <a:pPr marL="114300" indent="0">
              <a:buNone/>
            </a:pPr>
            <a:r>
              <a:rPr lang="uk-U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Фокус: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Threads vs Kotlin Coroutines vs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RxJava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завантаження зображень</a:t>
            </a:r>
          </a:p>
          <a:p>
            <a:pPr marL="114300" indent="0">
              <a:buNone/>
            </a:pPr>
            <a:endParaRPr lang="uk-UA" sz="2000" dirty="0">
              <a:latin typeface="Economica" panose="020B0604020202020204" charset="0"/>
            </a:endParaRPr>
          </a:p>
          <a:p>
            <a:pPr marL="114300" indent="0" algn="r">
              <a:buNone/>
            </a:pPr>
            <a:endParaRPr lang="en-US" dirty="0"/>
          </a:p>
          <a:p>
            <a:pPr marL="114300" indent="0" algn="r">
              <a:buNone/>
            </a:pPr>
            <a:r>
              <a:rPr lang="en-US" sz="1800" dirty="0"/>
              <a:t>3</a:t>
            </a:r>
            <a:endParaRPr lang="uk-UA" dirty="0"/>
          </a:p>
          <a:p>
            <a:pPr marL="114300" indent="0">
              <a:buNone/>
            </a:pPr>
            <a:endParaRPr lang="en-PL" dirty="0"/>
          </a:p>
        </p:txBody>
      </p:sp>
    </p:spTree>
    <p:extLst>
      <p:ext uri="{BB962C8B-B14F-4D97-AF65-F5344CB8AC3E}">
        <p14:creationId xmlns:p14="http://schemas.microsoft.com/office/powerpoint/2010/main" val="471896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765BA-BCBA-E035-109B-DBF1C2E66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3600" dirty="0"/>
              <a:t>Об'єкт та предмет дослідження</a:t>
            </a:r>
            <a:endParaRPr lang="en-PL" sz="3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5CC478-C675-AE48-99F0-F74F439FC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225225"/>
            <a:ext cx="8520600" cy="2937701"/>
          </a:xfrm>
        </p:spPr>
        <p:txBody>
          <a:bodyPr>
            <a:normAutofit lnSpcReduction="10000"/>
          </a:bodyPr>
          <a:lstStyle/>
          <a:p>
            <a:pPr marL="0" lvl="0" indent="0">
              <a:spcBef>
                <a:spcPts val="1200"/>
              </a:spcBef>
              <a:buNone/>
            </a:pPr>
            <a:r>
              <a:rPr lang="uk-UA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Об'єкт дослідження: 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Процеси завантаження та обробки растрових зображень у мобільних додатках соціальних мереж на платформі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</a:p>
          <a:p>
            <a:pPr marL="0" lvl="0" indent="0">
              <a:spcBef>
                <a:spcPts val="1200"/>
              </a:spcBef>
              <a:buNone/>
            </a:pPr>
            <a:r>
              <a:rPr lang="uk-UA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uk-UA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Предмет: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Методи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розпаралелювання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обчислень (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Threads, Kotlin Coroutines,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RxJava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 їх ефективність у різних сценаріях використання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						</a:t>
            </a:r>
            <a:endParaRPr lang="en-PL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47C3C3-03DD-EC81-762C-95B48FC200D5}"/>
              </a:ext>
            </a:extLst>
          </p:cNvPr>
          <p:cNvSpPr txBox="1"/>
          <p:nvPr/>
        </p:nvSpPr>
        <p:spPr>
          <a:xfrm>
            <a:off x="8501431" y="4458243"/>
            <a:ext cx="661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4</a:t>
            </a:r>
            <a:endParaRPr lang="en-PL" dirty="0"/>
          </a:p>
        </p:txBody>
      </p:sp>
    </p:spTree>
    <p:extLst>
      <p:ext uri="{BB962C8B-B14F-4D97-AF65-F5344CB8AC3E}">
        <p14:creationId xmlns:p14="http://schemas.microsoft.com/office/powerpoint/2010/main" val="292694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8814"/>
            <a:ext cx="9144000" cy="5524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9E6485-D583-3D4E-7082-B7130029A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482600"/>
            <a:ext cx="8408193" cy="558627"/>
          </a:xfrm>
        </p:spPr>
        <p:txBody>
          <a:bodyPr vert="horz" lIns="91440" tIns="45720" rIns="91440" bIns="45720" rtlCol="0">
            <a:normAutofit/>
          </a:bodyPr>
          <a:lstStyle/>
          <a:p>
            <a:pPr algn="ctr" defTabSz="914400"/>
            <a:r>
              <a:rPr lang="uk-UA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Результати теоретичного дослідження</a:t>
            </a:r>
            <a:endParaRPr lang="en-US" sz="2400" b="1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EA28DA2-21D4-A1A2-9148-B9C1DB06EF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5223569"/>
              </p:ext>
            </p:extLst>
          </p:nvPr>
        </p:nvGraphicFramePr>
        <p:xfrm>
          <a:off x="1" y="990405"/>
          <a:ext cx="8987588" cy="3626289"/>
        </p:xfrm>
        <a:graphic>
          <a:graphicData uri="http://schemas.openxmlformats.org/drawingml/2006/table">
            <a:tbl>
              <a:tblPr firstRow="1" firstCol="1" bandRow="1">
                <a:noFill/>
                <a:tableStyleId>{5C22544A-7EE6-4342-B048-85BDC9FD1C3A}</a:tableStyleId>
              </a:tblPr>
              <a:tblGrid>
                <a:gridCol w="2682449">
                  <a:extLst>
                    <a:ext uri="{9D8B030D-6E8A-4147-A177-3AD203B41FA5}">
                      <a16:colId xmlns:a16="http://schemas.microsoft.com/office/drawing/2014/main" val="31498455"/>
                    </a:ext>
                  </a:extLst>
                </a:gridCol>
                <a:gridCol w="1399253">
                  <a:extLst>
                    <a:ext uri="{9D8B030D-6E8A-4147-A177-3AD203B41FA5}">
                      <a16:colId xmlns:a16="http://schemas.microsoft.com/office/drawing/2014/main" val="3165785738"/>
                    </a:ext>
                  </a:extLst>
                </a:gridCol>
                <a:gridCol w="3059121">
                  <a:extLst>
                    <a:ext uri="{9D8B030D-6E8A-4147-A177-3AD203B41FA5}">
                      <a16:colId xmlns:a16="http://schemas.microsoft.com/office/drawing/2014/main" val="1142877138"/>
                    </a:ext>
                  </a:extLst>
                </a:gridCol>
                <a:gridCol w="1846765">
                  <a:extLst>
                    <a:ext uri="{9D8B030D-6E8A-4147-A177-3AD203B41FA5}">
                      <a16:colId xmlns:a16="http://schemas.microsoft.com/office/drawing/2014/main" val="857495895"/>
                    </a:ext>
                  </a:extLst>
                </a:gridCol>
              </a:tblGrid>
              <a:tr h="747193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buNone/>
                      </a:pPr>
                      <a:r>
                        <a:rPr lang="uk-UA" sz="2000" b="1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Характеристика</a:t>
                      </a:r>
                      <a:endParaRPr lang="en-PL" sz="2000" b="1" kern="10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2832" marR="0" marT="6524" marB="48926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buNone/>
                      </a:pPr>
                      <a:r>
                        <a:rPr lang="ru-RU" sz="2000" b="1" kern="100" cap="none" spc="0" dirty="0" err="1">
                          <a:solidFill>
                            <a:schemeClr val="tx1"/>
                          </a:solidFill>
                          <a:effectLst/>
                        </a:rPr>
                        <a:t>Threads</a:t>
                      </a:r>
                      <a:endParaRPr lang="en-PL" sz="2000" b="1" kern="10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2832" marR="0" marT="6524" marB="48926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buNone/>
                      </a:pPr>
                      <a:r>
                        <a:rPr lang="ru-RU" sz="2000" b="1" kern="100" cap="none" spc="0" dirty="0" err="1">
                          <a:solidFill>
                            <a:schemeClr val="tx1"/>
                          </a:solidFill>
                          <a:effectLst/>
                        </a:rPr>
                        <a:t>Kotlin</a:t>
                      </a:r>
                      <a:r>
                        <a:rPr lang="ru-RU" sz="2000" b="1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ru-RU" sz="2000" b="1" kern="100" cap="none" spc="0" dirty="0" err="1">
                          <a:solidFill>
                            <a:schemeClr val="tx1"/>
                          </a:solidFill>
                          <a:effectLst/>
                        </a:rPr>
                        <a:t>Coroutines</a:t>
                      </a:r>
                      <a:endParaRPr lang="en-PL" sz="2000" b="1" kern="10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2832" marR="0" marT="6524" marB="48926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buNone/>
                      </a:pPr>
                      <a:r>
                        <a:rPr lang="ru-RU" sz="2000" b="1" kern="100" cap="none" spc="0" dirty="0" err="1">
                          <a:solidFill>
                            <a:schemeClr val="tx1"/>
                          </a:solidFill>
                          <a:effectLst/>
                        </a:rPr>
                        <a:t>RxJava</a:t>
                      </a:r>
                      <a:endParaRPr lang="en-PL" sz="2000" b="1" kern="10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2832" marR="0" marT="6524" marB="48926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1198858"/>
                  </a:ext>
                </a:extLst>
              </a:tr>
              <a:tr h="747193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buNone/>
                      </a:pPr>
                      <a:r>
                        <a:rPr lang="uk-UA" sz="2000" dirty="0">
                          <a:solidFill>
                            <a:schemeClr val="tx1"/>
                          </a:solidFill>
                        </a:rPr>
                        <a:t>Використання</a:t>
                      </a:r>
                      <a:endParaRPr lang="en-PL" sz="2000" b="1" kern="10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2832" marR="0" marT="6524" marB="48926" anchor="ctr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buNone/>
                      </a:pPr>
                      <a:r>
                        <a:rPr lang="uk-UA" sz="2000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Складно</a:t>
                      </a:r>
                      <a:endParaRPr lang="en-PL" sz="2000" kern="10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2832" marR="0" marT="6524" marB="4892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buNone/>
                      </a:pPr>
                      <a:r>
                        <a:rPr lang="ru-RU" sz="2000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Проста</a:t>
                      </a:r>
                      <a:endParaRPr lang="en-PL" sz="2000" kern="10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2832" marR="0" marT="6524" marB="4892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buNone/>
                      </a:pPr>
                      <a:r>
                        <a:rPr lang="ru-RU" sz="2000" kern="100" cap="none" spc="0" dirty="0" err="1">
                          <a:solidFill>
                            <a:schemeClr val="tx1"/>
                          </a:solidFill>
                          <a:effectLst/>
                        </a:rPr>
                        <a:t>Середнє</a:t>
                      </a:r>
                      <a:endParaRPr lang="en-PL" sz="2000" kern="10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2832" marR="0" marT="6524" marB="4892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0574361"/>
                  </a:ext>
                </a:extLst>
              </a:tr>
              <a:tr h="376256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buNone/>
                      </a:pPr>
                      <a:r>
                        <a:rPr lang="uk-UA" sz="2000" dirty="0">
                          <a:solidFill>
                            <a:schemeClr val="tx1"/>
                          </a:solidFill>
                        </a:rPr>
                        <a:t>Продуктивність</a:t>
                      </a:r>
                      <a:endParaRPr lang="en-PL" sz="2000" b="1" kern="10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2832" marR="0" marT="6524" marB="48926" anchor="ctr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buNone/>
                      </a:pPr>
                      <a:r>
                        <a:rPr lang="ru-RU" sz="2000" kern="100" cap="none" spc="0" dirty="0" err="1">
                          <a:solidFill>
                            <a:schemeClr val="tx1"/>
                          </a:solidFill>
                          <a:effectLst/>
                        </a:rPr>
                        <a:t>Низька</a:t>
                      </a:r>
                      <a:endParaRPr lang="en-PL" sz="2000" kern="10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2832" marR="0" marT="6524" marB="4892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buNone/>
                      </a:pPr>
                      <a:r>
                        <a:rPr lang="uk-UA" sz="2000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Висока</a:t>
                      </a:r>
                      <a:endParaRPr lang="en-PL" sz="2000" kern="10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2832" marR="0" marT="6524" marB="4892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buNone/>
                      </a:pPr>
                      <a:r>
                        <a:rPr lang="ru-RU" sz="2000" kern="100" cap="none" spc="0" dirty="0" err="1">
                          <a:solidFill>
                            <a:schemeClr val="tx1"/>
                          </a:solidFill>
                          <a:effectLst/>
                        </a:rPr>
                        <a:t>Середня</a:t>
                      </a:r>
                      <a:endParaRPr lang="en-PL" sz="2000" kern="10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2832" marR="0" marT="6524" marB="4892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3402510"/>
                  </a:ext>
                </a:extLst>
              </a:tr>
              <a:tr h="747193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buNone/>
                      </a:pPr>
                      <a:r>
                        <a:rPr lang="uk-UA" sz="2000" dirty="0">
                          <a:solidFill>
                            <a:schemeClr val="tx1"/>
                          </a:solidFill>
                        </a:rPr>
                        <a:t>Споживання ресурсів</a:t>
                      </a:r>
                      <a:endParaRPr lang="en-PL" sz="2000" b="1" kern="10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2832" marR="0" marT="6524" marB="48926" anchor="ctr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buNone/>
                      </a:pPr>
                      <a:r>
                        <a:rPr lang="uk-UA" sz="2000" kern="100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Високе</a:t>
                      </a:r>
                      <a:endParaRPr lang="en-PL" sz="2000" kern="10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2832" marR="0" marT="6524" marB="4892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buNone/>
                      </a:pPr>
                      <a:r>
                        <a:rPr lang="uk-UA" sz="2000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Низьке</a:t>
                      </a:r>
                      <a:endParaRPr lang="en-PL" sz="2000" kern="10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2832" marR="0" marT="6524" marB="4892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buNone/>
                      </a:pPr>
                      <a:r>
                        <a:rPr lang="ru-RU" sz="2000" kern="100" cap="none" spc="0" dirty="0" err="1">
                          <a:solidFill>
                            <a:schemeClr val="tx1"/>
                          </a:solidFill>
                          <a:effectLst/>
                        </a:rPr>
                        <a:t>Середнє</a:t>
                      </a:r>
                      <a:endParaRPr lang="en-PL" sz="2000" kern="10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2832" marR="0" marT="6524" marB="4892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0539164"/>
                  </a:ext>
                </a:extLst>
              </a:tr>
              <a:tr h="747193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buNone/>
                      </a:pPr>
                      <a:r>
                        <a:rPr lang="uk-UA" sz="2000" dirty="0">
                          <a:solidFill>
                            <a:schemeClr val="tx1"/>
                          </a:solidFill>
                        </a:rPr>
                        <a:t>Енергоефективність</a:t>
                      </a:r>
                      <a:endParaRPr lang="en-PL" sz="2000" b="1" kern="10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2832" marR="0" marT="6524" marB="48926" anchor="ctr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buNone/>
                      </a:pPr>
                      <a:r>
                        <a:rPr lang="ru-RU" sz="2000" kern="100" cap="none" spc="0" dirty="0" err="1">
                          <a:solidFill>
                            <a:schemeClr val="tx1"/>
                          </a:solidFill>
                          <a:effectLst/>
                        </a:rPr>
                        <a:t>Низька</a:t>
                      </a:r>
                      <a:endParaRPr lang="en-PL" sz="2000" kern="10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2832" marR="0" marT="6524" marB="4892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buNone/>
                      </a:pPr>
                      <a:r>
                        <a:rPr lang="ru-RU" sz="2000" kern="100" cap="none" spc="0" dirty="0" err="1">
                          <a:solidFill>
                            <a:schemeClr val="tx1"/>
                          </a:solidFill>
                          <a:effectLst/>
                        </a:rPr>
                        <a:t>Висока</a:t>
                      </a:r>
                      <a:endParaRPr lang="en-PL" sz="2000" kern="10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2832" marR="0" marT="6524" marB="4892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buNone/>
                      </a:pPr>
                      <a:r>
                        <a:rPr lang="uk-UA" sz="2000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Середня</a:t>
                      </a:r>
                      <a:endParaRPr lang="en-PL" sz="2000" kern="10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2832" marR="0" marT="6524" marB="4892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121458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B864051-144B-4B2F-EBB0-8B9791C803CE}"/>
              </a:ext>
            </a:extLst>
          </p:cNvPr>
          <p:cNvSpPr txBox="1"/>
          <p:nvPr/>
        </p:nvSpPr>
        <p:spPr>
          <a:xfrm>
            <a:off x="8554452" y="4616694"/>
            <a:ext cx="4331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5</a:t>
            </a:r>
            <a:endParaRPr lang="en-PL" dirty="0"/>
          </a:p>
          <a:p>
            <a:endParaRPr lang="en-PL" dirty="0"/>
          </a:p>
        </p:txBody>
      </p:sp>
    </p:spTree>
    <p:extLst>
      <p:ext uri="{BB962C8B-B14F-4D97-AF65-F5344CB8AC3E}">
        <p14:creationId xmlns:p14="http://schemas.microsoft.com/office/powerpoint/2010/main" val="2539754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1F600-DB33-1745-5375-5E707D9E2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044" y="124179"/>
            <a:ext cx="8674256" cy="970844"/>
          </a:xfrm>
        </p:spPr>
        <p:txBody>
          <a:bodyPr>
            <a:normAutofit/>
          </a:bodyPr>
          <a:lstStyle/>
          <a:p>
            <a:pPr algn="ctr"/>
            <a:r>
              <a:rPr lang="uk-UA" b="1" dirty="0"/>
              <a:t>Висновки з теоретичного дослідження</a:t>
            </a:r>
            <a:endParaRPr lang="en-P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6FD5F1-3D60-B418-A701-7EB1F03DC24E}"/>
              </a:ext>
            </a:extLst>
          </p:cNvPr>
          <p:cNvSpPr txBox="1"/>
          <p:nvPr/>
        </p:nvSpPr>
        <p:spPr>
          <a:xfrm>
            <a:off x="412045" y="1216998"/>
            <a:ext cx="8420255" cy="3700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uk-UA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1. З</a:t>
            </a:r>
            <a:r>
              <a:rPr lang="uk-UA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начні прогалини в науковому обґрунтуванні вибору методів </a:t>
            </a:r>
            <a:r>
              <a:rPr lang="uk-UA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розпаралелювання</a:t>
            </a:r>
            <a:r>
              <a:rPr lang="uk-UA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для мобільних додатків. </a:t>
            </a:r>
          </a:p>
          <a:p>
            <a:pPr indent="457200" algn="just">
              <a:lnSpc>
                <a:spcPct val="150000"/>
              </a:lnSpc>
            </a:pP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 algn="just">
              <a:lnSpc>
                <a:spcPct val="150000"/>
              </a:lnSpc>
            </a:pPr>
            <a:r>
              <a:rPr lang="uk-UA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2. Відсутня комплексна методика вибору оптимальних підходів саме для сценаріїв завантаження зображень у соціальних мережах</a:t>
            </a:r>
            <a:endParaRPr lang="uk-UA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 algn="just">
              <a:lnSpc>
                <a:spcPct val="150000"/>
              </a:lnSpc>
            </a:pPr>
            <a:endParaRPr lang="en-PL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77D42C-D309-4228-636E-49C42F4030DD}"/>
              </a:ext>
            </a:extLst>
          </p:cNvPr>
          <p:cNvSpPr txBox="1"/>
          <p:nvPr/>
        </p:nvSpPr>
        <p:spPr>
          <a:xfrm>
            <a:off x="8581112" y="4497169"/>
            <a:ext cx="301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6</a:t>
            </a:r>
            <a:endParaRPr lang="en-PL" dirty="0"/>
          </a:p>
          <a:p>
            <a:endParaRPr lang="en-PL" dirty="0"/>
          </a:p>
        </p:txBody>
      </p:sp>
    </p:spTree>
    <p:extLst>
      <p:ext uri="{BB962C8B-B14F-4D97-AF65-F5344CB8AC3E}">
        <p14:creationId xmlns:p14="http://schemas.microsoft.com/office/powerpoint/2010/main" val="2095569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311700" y="1486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algn="ctr"/>
            <a:r>
              <a:rPr lang="uk" sz="3600" b="1" dirty="0"/>
              <a:t>Постановка задачі. </a:t>
            </a:r>
            <a:r>
              <a:rPr lang="uk-UA" sz="3600" b="1" dirty="0">
                <a:highlight>
                  <a:srgbClr val="FFFFFF"/>
                </a:highlight>
              </a:rPr>
              <a:t>Сучасний стан </a:t>
            </a:r>
            <a:endParaRPr sz="3600" b="1" dirty="0"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311699" y="876300"/>
            <a:ext cx="8563375" cy="37300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indent="0">
              <a:buNone/>
            </a:pPr>
            <a:endParaRPr lang="uk-UA" sz="2400" dirty="0">
              <a:highlight>
                <a:srgbClr val="FFFFFF"/>
              </a:highlight>
            </a:endParaRPr>
          </a:p>
          <a:p>
            <a:pPr marL="114300" indent="0">
              <a:buNone/>
            </a:pPr>
            <a:r>
              <a:rPr lang="uk-UA" sz="2400" dirty="0">
                <a:highlight>
                  <a:srgbClr val="FFFFFF"/>
                </a:highlight>
              </a:rPr>
              <a:t>Розробники мобільних додатків мають доступ до потужних технологій </a:t>
            </a:r>
            <a:r>
              <a:rPr lang="uk-UA" sz="2400" dirty="0" err="1">
                <a:highlight>
                  <a:srgbClr val="FFFFFF"/>
                </a:highlight>
              </a:rPr>
              <a:t>розпаралелювання</a:t>
            </a:r>
            <a:r>
              <a:rPr lang="uk-UA" sz="2400" dirty="0">
                <a:highlight>
                  <a:srgbClr val="FFFFFF"/>
                </a:highlight>
              </a:rPr>
              <a:t> (</a:t>
            </a:r>
            <a:r>
              <a:rPr lang="en-GB" sz="2400" dirty="0">
                <a:highlight>
                  <a:srgbClr val="FFFFFF"/>
                </a:highlight>
              </a:rPr>
              <a:t>Java Threads, Kotlin Coroutines, </a:t>
            </a:r>
            <a:r>
              <a:rPr lang="en-GB" sz="2400" dirty="0" err="1">
                <a:highlight>
                  <a:srgbClr val="FFFFFF"/>
                </a:highlight>
              </a:rPr>
              <a:t>RxJava</a:t>
            </a:r>
            <a:r>
              <a:rPr lang="en-GB" sz="2400" dirty="0">
                <a:highlight>
                  <a:srgbClr val="FFFFFF"/>
                </a:highlight>
              </a:rPr>
              <a:t>)</a:t>
            </a:r>
          </a:p>
          <a:p>
            <a:pPr marL="114300" indent="0">
              <a:buNone/>
            </a:pPr>
            <a:endParaRPr lang="uk-UA" sz="2400" dirty="0">
              <a:highlight>
                <a:srgbClr val="FFFFFF"/>
              </a:highlight>
            </a:endParaRPr>
          </a:p>
          <a:p>
            <a:pPr marL="114300" indent="0">
              <a:buNone/>
            </a:pPr>
            <a:r>
              <a:rPr lang="uk-UA" sz="2400" dirty="0">
                <a:highlight>
                  <a:srgbClr val="FFFFFF"/>
                </a:highlight>
              </a:rPr>
              <a:t>Вибір конкретної технології часто базується на емпіричному досвіді, а не на об'єктивній оцінці ефективності</a:t>
            </a:r>
          </a:p>
          <a:p>
            <a:pPr marL="114300" indent="0">
              <a:buNone/>
            </a:pPr>
            <a:endParaRPr lang="uk-UA" sz="2400" dirty="0">
              <a:highlight>
                <a:srgbClr val="FFFFFF"/>
              </a:highlight>
            </a:endParaRPr>
          </a:p>
          <a:p>
            <a:pPr marL="114300" indent="0">
              <a:buNone/>
            </a:pPr>
            <a:r>
              <a:rPr lang="uk-UA" sz="2400" dirty="0">
                <a:highlight>
                  <a:srgbClr val="FFFFFF"/>
                </a:highlight>
              </a:rPr>
              <a:t>Відсутність науково обґрунтованих критеріїв для прийняття архітектурних рішень</a:t>
            </a:r>
          </a:p>
          <a:p>
            <a:pPr marL="0" lvl="0" indent="0">
              <a:spcBef>
                <a:spcPts val="1500"/>
              </a:spcBef>
              <a:buNone/>
            </a:pPr>
            <a:endParaRPr dirty="0">
              <a:latin typeface="Economica" panose="020B060402020202020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3D9805-068E-FE7E-BC9A-0C410D68B73B}"/>
              </a:ext>
            </a:extLst>
          </p:cNvPr>
          <p:cNvSpPr txBox="1"/>
          <p:nvPr/>
        </p:nvSpPr>
        <p:spPr>
          <a:xfrm>
            <a:off x="8596427" y="4511842"/>
            <a:ext cx="471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35EEF41-5B9E-4186-8855-3C8162DCC2D6}" type="slidenum">
              <a:rPr lang="uk-UA" smtClean="0"/>
              <a:t>7</a:t>
            </a:fld>
            <a:endParaRPr lang="uk-UA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46DF5-EC2F-F01C-6CAD-3C1334D67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" sz="3600" b="1" dirty="0"/>
              <a:t>Постановка задачі. </a:t>
            </a:r>
            <a:r>
              <a:rPr lang="uk-UA" sz="3600" b="1" dirty="0"/>
              <a:t>Очікувані результати</a:t>
            </a:r>
            <a:endParaRPr lang="en-P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5675AF-04E4-3DC4-4CCB-18E42EE254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114300" indent="0">
              <a:buNone/>
            </a:pPr>
            <a:r>
              <a:rPr lang="uk-UA" sz="3200" dirty="0"/>
              <a:t>1. Експериментальний мобільний додаток для порівняльного тестування</a:t>
            </a:r>
            <a:br>
              <a:rPr lang="uk-UA" sz="3200" dirty="0"/>
            </a:br>
            <a:r>
              <a:rPr lang="uk-UA" sz="3200" dirty="0"/>
              <a:t> </a:t>
            </a:r>
            <a:br>
              <a:rPr lang="uk-UA" sz="3200" dirty="0"/>
            </a:br>
            <a:r>
              <a:rPr lang="en-PL" sz="3200" dirty="0"/>
              <a:t> </a:t>
            </a:r>
            <a:r>
              <a:rPr lang="uk-UA" sz="3200" dirty="0"/>
              <a:t>2. Кількісні дані про продуктивність, енергоефективність та </a:t>
            </a:r>
            <a:r>
              <a:rPr lang="uk-UA" sz="3200" dirty="0" err="1"/>
              <a:t>ресурсоспоживання</a:t>
            </a:r>
            <a:endParaRPr lang="uk-UA" sz="3200" dirty="0"/>
          </a:p>
          <a:p>
            <a:pPr marL="114300" indent="0">
              <a:buNone/>
            </a:pPr>
            <a:br>
              <a:rPr lang="uk-UA" sz="3200" dirty="0"/>
            </a:br>
            <a:r>
              <a:rPr lang="uk-UA" sz="3200" dirty="0"/>
              <a:t> 3. Практичні рекомендації для вибору оптимального методу залежно від сценарію</a:t>
            </a:r>
            <a:br>
              <a:rPr lang="uk-UA" sz="3200" dirty="0"/>
            </a:br>
            <a:endParaRPr lang="en-PL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81659F-D75A-0C9A-EB6C-038445EBE6F7}"/>
              </a:ext>
            </a:extLst>
          </p:cNvPr>
          <p:cNvSpPr txBox="1"/>
          <p:nvPr/>
        </p:nvSpPr>
        <p:spPr>
          <a:xfrm>
            <a:off x="8644240" y="4561655"/>
            <a:ext cx="6866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8</a:t>
            </a:r>
            <a:endParaRPr lang="en-PL" dirty="0"/>
          </a:p>
          <a:p>
            <a:endParaRPr lang="en-PL" dirty="0"/>
          </a:p>
        </p:txBody>
      </p:sp>
    </p:spTree>
    <p:extLst>
      <p:ext uri="{BB962C8B-B14F-4D97-AF65-F5344CB8AC3E}">
        <p14:creationId xmlns:p14="http://schemas.microsoft.com/office/powerpoint/2010/main" val="1254097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54242-E870-66D9-7130-A75514A91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Методика експерименту</a:t>
            </a:r>
            <a:endParaRPr lang="en-P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F9DD23-981D-DCF8-39AB-CCF56DD02C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uk-UA" sz="2400" b="1" dirty="0"/>
              <a:t>Експериментальний аналіз продуктивності</a:t>
            </a:r>
            <a:r>
              <a:rPr lang="uk-UA" sz="2400" dirty="0"/>
              <a:t> - практичне порівняння ефективності різних підходів до </a:t>
            </a:r>
            <a:r>
              <a:rPr lang="uk-UA" sz="2400" dirty="0" err="1"/>
              <a:t>розпаралелювання</a:t>
            </a:r>
            <a:endParaRPr lang="uk-UA" sz="2400" dirty="0"/>
          </a:p>
          <a:p>
            <a:pPr marL="114300" indent="0">
              <a:buNone/>
            </a:pPr>
            <a:endParaRPr lang="uk-UA" sz="2400" b="1" dirty="0"/>
          </a:p>
          <a:p>
            <a:pPr marL="114300" indent="0">
              <a:buNone/>
            </a:pPr>
            <a:r>
              <a:rPr lang="uk-UA" sz="2400" b="1" dirty="0"/>
              <a:t>Порівняльне тестування</a:t>
            </a:r>
            <a:r>
              <a:rPr lang="uk-UA" sz="2400" dirty="0"/>
              <a:t> алгоритмів </a:t>
            </a:r>
            <a:r>
              <a:rPr lang="uk-UA" sz="2400" dirty="0" err="1"/>
              <a:t>розпаралелювання</a:t>
            </a:r>
            <a:r>
              <a:rPr lang="uk-UA" sz="2400" dirty="0"/>
              <a:t> в ідентичних умовах</a:t>
            </a:r>
          </a:p>
          <a:p>
            <a:pPr marL="114300" indent="0">
              <a:buNone/>
            </a:pPr>
            <a:endParaRPr lang="uk-UA" sz="2400" b="1" dirty="0"/>
          </a:p>
          <a:p>
            <a:pPr marL="114300" indent="0">
              <a:buNone/>
            </a:pPr>
            <a:r>
              <a:rPr lang="uk-UA" sz="2400" b="1" dirty="0"/>
              <a:t>Профілювання </a:t>
            </a:r>
            <a:r>
              <a:rPr lang="uk-UA" sz="2400" b="1" dirty="0" err="1"/>
              <a:t>ресурсоспоживання</a:t>
            </a:r>
            <a:r>
              <a:rPr lang="uk-UA" sz="2400" dirty="0"/>
              <a:t> мобільних додатків для вимірювання </a:t>
            </a:r>
            <a:r>
              <a:rPr lang="en-GB" sz="2400" dirty="0"/>
              <a:t>CPU, </a:t>
            </a:r>
            <a:r>
              <a:rPr lang="uk-UA" sz="2400" dirty="0"/>
              <a:t>пам'яті та енергії</a:t>
            </a:r>
          </a:p>
          <a:p>
            <a:pPr marL="114300" indent="0">
              <a:buNone/>
            </a:pPr>
            <a:endParaRPr lang="uk-UA" sz="2400" dirty="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114300" indent="0">
              <a:buNone/>
            </a:pPr>
            <a:endParaRPr lang="uk" sz="2400" b="1" dirty="0">
              <a:solidFill>
                <a:srgbClr val="0D0D0D"/>
              </a:solidFill>
              <a:highlight>
                <a:srgbClr val="FFFFFF"/>
              </a:highlight>
            </a:endParaRPr>
          </a:p>
          <a:p>
            <a:endParaRPr lang="en-P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0EF302-F20B-1745-5CDF-1E221C3C6EAD}"/>
              </a:ext>
            </a:extLst>
          </p:cNvPr>
          <p:cNvSpPr txBox="1"/>
          <p:nvPr/>
        </p:nvSpPr>
        <p:spPr>
          <a:xfrm>
            <a:off x="8674768" y="4657225"/>
            <a:ext cx="446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9</a:t>
            </a:r>
            <a:endParaRPr lang="en-PL" dirty="0"/>
          </a:p>
        </p:txBody>
      </p:sp>
    </p:spTree>
    <p:extLst>
      <p:ext uri="{BB962C8B-B14F-4D97-AF65-F5344CB8AC3E}">
        <p14:creationId xmlns:p14="http://schemas.microsoft.com/office/powerpoint/2010/main" val="865918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1655</TotalTime>
  <Words>695</Words>
  <Application>Microsoft Macintosh PowerPoint</Application>
  <PresentationFormat>On-screen Show (16:9)</PresentationFormat>
  <Paragraphs>165</Paragraphs>
  <Slides>20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Calibri</vt:lpstr>
      <vt:lpstr>Calibri Light</vt:lpstr>
      <vt:lpstr>Arial</vt:lpstr>
      <vt:lpstr>Economica</vt:lpstr>
      <vt:lpstr>Times New Roman</vt:lpstr>
      <vt:lpstr>Office 2013 - 2022 Theme</vt:lpstr>
      <vt:lpstr>Дослідження методів розпаралелювання процесів завантаження та обробки растрових зображень у мобільному додатку для соціальних мереж під Android</vt:lpstr>
      <vt:lpstr>Актуальність та стан розвитку галузі </vt:lpstr>
      <vt:lpstr>Проблематика</vt:lpstr>
      <vt:lpstr>Об'єкт та предмет дослідження</vt:lpstr>
      <vt:lpstr>Результати теоретичного дослідження</vt:lpstr>
      <vt:lpstr>Висновки з теоретичного дослідження</vt:lpstr>
      <vt:lpstr>Постановка задачі. Сучасний стан </vt:lpstr>
      <vt:lpstr>Постановка задачі. Очікувані результати</vt:lpstr>
      <vt:lpstr>Методика експерименту</vt:lpstr>
      <vt:lpstr>  Інструментарій та технології</vt:lpstr>
      <vt:lpstr>Експериментальні сценарії</vt:lpstr>
      <vt:lpstr>Архітектура система для проведення експериментального дослідження</vt:lpstr>
      <vt:lpstr>Інтерфейс користувача </vt:lpstr>
      <vt:lpstr>Інтерфейс користувача </vt:lpstr>
      <vt:lpstr>Процес тестування</vt:lpstr>
      <vt:lpstr>Результати експерименту </vt:lpstr>
      <vt:lpstr>Аналіз отриманих результатів </vt:lpstr>
      <vt:lpstr>Практичні рекомендації</vt:lpstr>
      <vt:lpstr>Критерії вибору методу розпаралелювання</vt:lpstr>
      <vt:lpstr>Галузевий вплив та перспективи розвитку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Юлія Носова</dc:creator>
  <cp:lastModifiedBy>Юлія Носова</cp:lastModifiedBy>
  <cp:revision>77</cp:revision>
  <dcterms:created xsi:type="dcterms:W3CDTF">2025-06-15T07:53:17Z</dcterms:created>
  <dcterms:modified xsi:type="dcterms:W3CDTF">2025-06-17T14:26:19Z</dcterms:modified>
</cp:coreProperties>
</file>