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256" r:id="rId2"/>
    <p:sldId id="258" r:id="rId3"/>
    <p:sldId id="257" r:id="rId4"/>
    <p:sldId id="260" r:id="rId5"/>
    <p:sldId id="262" r:id="rId6"/>
    <p:sldId id="263" r:id="rId7"/>
    <p:sldId id="261" r:id="rId8"/>
    <p:sldId id="264" r:id="rId9"/>
    <p:sldId id="259" r:id="rId10"/>
    <p:sldId id="267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BEA54-D5C2-4AD4-B898-7A11FF589BE8}" type="datetimeFigureOut">
              <a:rPr lang="ru-RU" smtClean="0"/>
              <a:t>30.01.2025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DA8DE-6F33-4C6A-8B12-7CF871AA47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4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C1408-3DAE-4BB1-B169-195212794409}" type="datetime1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62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2C48-324E-48E0-A8E6-8DCDCB201B27}" type="datetime1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9842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3A1FA-BA81-4970-904D-5C7ABAFEFCA1}" type="datetime1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24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6EBB8-EC47-41A8-A660-C73DD0A74D56}" type="datetime1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1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554AE-F7CD-4C18-8135-14E33C018991}" type="datetime1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70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AB21F-88F0-426B-B20B-3F3D9A00D388}" type="datetime1">
              <a:rPr lang="ru-RU" smtClean="0"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8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462E-EAA2-4643-9BA3-0AFC96A2F9E1}" type="datetime1">
              <a:rPr lang="ru-RU" smtClean="0"/>
              <a:t>30.01.2025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58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81ACA-F788-484E-88F8-6CC8D7CA3238}" type="datetime1">
              <a:rPr lang="ru-RU" smtClean="0"/>
              <a:t>30.01.2025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27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9E11-2EC3-46FC-B098-CB0F670DF0F6}" type="datetime1">
              <a:rPr lang="ru-RU" smtClean="0"/>
              <a:t>30.01.2025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51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0D1401-3EAC-4967-A02B-BB3166C0D16B}" type="datetime1">
              <a:rPr lang="ru-RU" smtClean="0"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0EBE-CEF7-4BBA-92D1-D9AD20810F16}" type="datetime1">
              <a:rPr lang="ru-RU" smtClean="0"/>
              <a:t>30.01.2025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9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5F58D0C-BC14-47EE-8EDC-E00FA5233E59}" type="datetime1">
              <a:rPr lang="ru-RU" smtClean="0"/>
              <a:t>30.01.2025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CDC2EC4-AF75-4728-AF7A-B2364F0F18EF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7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69803"/>
            <a:ext cx="9144000" cy="2325188"/>
          </a:xfrm>
        </p:spPr>
        <p:txBody>
          <a:bodyPr>
            <a:noAutofit/>
          </a:bodyPr>
          <a:lstStyle/>
          <a:p>
            <a:r>
              <a:rPr lang="ru-RU" sz="3600" dirty="0" smtClean="0"/>
              <a:t>Обзор существующего программного</a:t>
            </a:r>
            <a:br>
              <a:rPr lang="ru-RU" sz="3600" dirty="0" smtClean="0"/>
            </a:br>
            <a:r>
              <a:rPr lang="ru-RU" sz="3600" dirty="0" smtClean="0"/>
              <a:t>обеспечения для создания шейдеров с точки</a:t>
            </a:r>
            <a:br>
              <a:rPr lang="ru-RU" sz="3600" dirty="0" smtClean="0"/>
            </a:br>
            <a:r>
              <a:rPr lang="ru-RU" sz="3600" dirty="0" smtClean="0"/>
              <a:t>зрения визуализации медицинских данных для обучения врачей.</a:t>
            </a:r>
            <a:endParaRPr lang="ru-RU" sz="3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27760" y="4768986"/>
            <a:ext cx="9936480" cy="1219200"/>
          </a:xfrm>
        </p:spPr>
        <p:txBody>
          <a:bodyPr numCol="2">
            <a:noAutofit/>
          </a:bodyPr>
          <a:lstStyle/>
          <a:p>
            <a:r>
              <a:rPr lang="ru-RU" sz="1800" u="sng" dirty="0" smtClean="0"/>
              <a:t>Рассказчик</a:t>
            </a:r>
          </a:p>
          <a:p>
            <a:r>
              <a:rPr lang="ru-RU" sz="1800" dirty="0" smtClean="0"/>
              <a:t>Королева </a:t>
            </a:r>
            <a:r>
              <a:rPr lang="ru-RU" sz="1800" dirty="0"/>
              <a:t>Полина Андреевна</a:t>
            </a:r>
          </a:p>
          <a:p>
            <a:r>
              <a:rPr lang="ru-RU" sz="1800" dirty="0" smtClean="0"/>
              <a:t>polina.koroleva05@mail.ru</a:t>
            </a:r>
          </a:p>
          <a:p>
            <a:endParaRPr lang="ru-RU" sz="1800" dirty="0"/>
          </a:p>
          <a:p>
            <a:r>
              <a:rPr lang="ru-RU" sz="1800" dirty="0"/>
              <a:t>Герасимова Тамара Владимировна</a:t>
            </a:r>
          </a:p>
          <a:p>
            <a:r>
              <a:rPr lang="ru-RU" sz="1800" dirty="0" smtClean="0"/>
              <a:t>graphics.tvg@mail.ru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95479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САНКТ-ПЕТЕРБУРГСКИЙ ГОСУДАРСТВЕННЫЙ</a:t>
            </a:r>
          </a:p>
          <a:p>
            <a:pPr algn="ctr"/>
            <a:r>
              <a:rPr lang="ru-RU" dirty="0" smtClean="0"/>
              <a:t>ЭЛЕКТРОТЕХНИЧЕСКИЙ УНИВЕРСИТЕТ</a:t>
            </a:r>
          </a:p>
          <a:p>
            <a:pPr algn="ctr"/>
            <a:r>
              <a:rPr lang="ru-RU" dirty="0" smtClean="0"/>
              <a:t>«ЛЭТИ» ИМ. В.И. УЛЬЯНОВА (ЛЕНИНА)</a:t>
            </a:r>
          </a:p>
          <a:p>
            <a:pPr algn="ctr"/>
            <a:r>
              <a:rPr lang="ru-RU" dirty="0" smtClean="0"/>
              <a:t>Кафедра МОЭВМ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8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Направление дальнейшего развития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0" y="2333896"/>
            <a:ext cx="10058400" cy="35351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Обзор </a:t>
            </a:r>
            <a:r>
              <a:rPr lang="ru-RU" dirty="0"/>
              <a:t>существующих библиотек шейдеров для визуализации </a:t>
            </a:r>
            <a:r>
              <a:rPr lang="ru-RU" dirty="0" err="1"/>
              <a:t>мед.данных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Внедрение </a:t>
            </a:r>
            <a:r>
              <a:rPr lang="ru-RU" dirty="0"/>
              <a:t>искусственного интеллекта, для обработки входных данных в формате изображений, анализов, для моделирования числовых параметров в шейдере.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93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773691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Контакт для связи</a:t>
            </a:r>
            <a:r>
              <a:rPr lang="en-US" dirty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en-US" cap="none" dirty="0" smtClean="0">
                <a:solidFill>
                  <a:schemeClr val="tx1"/>
                </a:solidFill>
              </a:rPr>
              <a:t>polina.koroleva05@mail.ru</a:t>
            </a:r>
            <a:endParaRPr lang="ru-RU" cap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z="1800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596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Постановка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Необходимо  </a:t>
            </a:r>
            <a:r>
              <a:rPr lang="ru-RU" dirty="0" smtClean="0"/>
              <a:t>найти программное обеспечение</a:t>
            </a:r>
            <a:r>
              <a:rPr lang="ru-RU" dirty="0"/>
              <a:t>, которое позволит разработать шейдеры </a:t>
            </a:r>
            <a:r>
              <a:rPr lang="ru-RU" dirty="0" smtClean="0"/>
              <a:t>для визуализации </a:t>
            </a:r>
            <a:r>
              <a:rPr lang="ru-RU" dirty="0"/>
              <a:t>медицинских данных с целью </a:t>
            </a:r>
            <a:r>
              <a:rPr lang="ru-RU" dirty="0" smtClean="0"/>
              <a:t>обучения врачей.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/>
              <a:t>Проблема</a:t>
            </a:r>
            <a:r>
              <a:rPr lang="en-US" dirty="0"/>
              <a:t>: </a:t>
            </a:r>
            <a:r>
              <a:rPr lang="ru-RU" dirty="0" smtClean="0"/>
              <a:t>ограниченность существующих методов визуализации медицинских данных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b="1" dirty="0" smtClean="0"/>
              <a:t>Результат:</a:t>
            </a:r>
            <a:r>
              <a:rPr lang="ru-RU" dirty="0" smtClean="0"/>
              <a:t> в </a:t>
            </a:r>
            <a:r>
              <a:rPr lang="ru-RU" dirty="0"/>
              <a:t>статье проводится обзор существующего ПО для разработки шейдеров и выбирается </a:t>
            </a:r>
            <a:r>
              <a:rPr lang="ru-RU" dirty="0" smtClean="0"/>
              <a:t>наиболее подходящее </a:t>
            </a:r>
            <a:r>
              <a:rPr lang="ru-RU" dirty="0"/>
              <a:t>в сфере обучения медицинских работников.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z="1800" smtClean="0"/>
              <a:t>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42232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Целью</a:t>
            </a:r>
            <a:r>
              <a:rPr lang="ru-RU" dirty="0"/>
              <a:t>  является  обзор  </a:t>
            </a:r>
            <a:r>
              <a:rPr lang="ru-RU" dirty="0" smtClean="0"/>
              <a:t>программного</a:t>
            </a:r>
            <a:r>
              <a:rPr lang="en-US" dirty="0" smtClean="0"/>
              <a:t> </a:t>
            </a:r>
            <a:r>
              <a:rPr lang="ru-RU" dirty="0" smtClean="0"/>
              <a:t>обеспечения, позволяющего  </a:t>
            </a:r>
            <a:r>
              <a:rPr lang="ru-RU" dirty="0"/>
              <a:t>разработать  </a:t>
            </a:r>
            <a:r>
              <a:rPr lang="ru-RU" dirty="0" smtClean="0"/>
              <a:t>шейдеры, применимые в визуализации медицинских </a:t>
            </a:r>
            <a:r>
              <a:rPr lang="ru-RU" dirty="0"/>
              <a:t>данных </a:t>
            </a:r>
            <a:r>
              <a:rPr lang="ru-RU" dirty="0" smtClean="0"/>
              <a:t>для обучения </a:t>
            </a:r>
            <a:r>
              <a:rPr lang="ru-RU" dirty="0"/>
              <a:t>врачей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 smtClean="0"/>
              <a:t>Задачи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1. Обзор существующего программного </a:t>
            </a:r>
            <a:r>
              <a:rPr lang="ru-RU" dirty="0" smtClean="0"/>
              <a:t>обеспечения для </a:t>
            </a:r>
            <a:r>
              <a:rPr lang="ru-RU" dirty="0"/>
              <a:t>создания шейдеров.</a:t>
            </a:r>
          </a:p>
          <a:p>
            <a:pPr marL="0" indent="0">
              <a:buNone/>
            </a:pPr>
            <a:r>
              <a:rPr lang="ru-RU" dirty="0"/>
              <a:t>2. Определение критериев сравнения </a:t>
            </a:r>
            <a:r>
              <a:rPr lang="ru-RU" dirty="0" smtClean="0"/>
              <a:t>программного обеспечения </a:t>
            </a:r>
            <a:r>
              <a:rPr lang="ru-RU" dirty="0"/>
              <a:t>для создания шейдеров для </a:t>
            </a:r>
            <a:r>
              <a:rPr lang="ru-RU" dirty="0" smtClean="0"/>
              <a:t>визуализации медицинских </a:t>
            </a:r>
            <a:r>
              <a:rPr lang="ru-RU" dirty="0"/>
              <a:t>данных.</a:t>
            </a:r>
          </a:p>
          <a:p>
            <a:pPr marL="0" indent="0">
              <a:buNone/>
            </a:pPr>
            <a:r>
              <a:rPr lang="ru-RU" dirty="0"/>
              <a:t>3. Сравнение выбранного программного </a:t>
            </a:r>
            <a:r>
              <a:rPr lang="ru-RU" dirty="0" smtClean="0"/>
              <a:t>обеспечения по </a:t>
            </a:r>
            <a:r>
              <a:rPr lang="ru-RU" dirty="0"/>
              <a:t>заданным критериям.</a:t>
            </a:r>
          </a:p>
          <a:p>
            <a:pPr marL="0" indent="0">
              <a:buNone/>
            </a:pPr>
            <a:r>
              <a:rPr lang="ru-RU" dirty="0"/>
              <a:t>4.  Выбор  программного  </a:t>
            </a:r>
            <a:r>
              <a:rPr lang="ru-RU" dirty="0" smtClean="0"/>
              <a:t>обеспечения, удовлетворяющего </a:t>
            </a:r>
            <a:r>
              <a:rPr lang="ru-RU" dirty="0"/>
              <a:t>заданным критериям.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8508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Шейдеры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97281" y="1845734"/>
            <a:ext cx="6287588" cy="4023360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Шейдер</a:t>
            </a:r>
            <a:r>
              <a:rPr lang="ru-RU" dirty="0" smtClean="0"/>
              <a:t> – программа, запускаемая на </a:t>
            </a:r>
            <a:r>
              <a:rPr lang="en-US" dirty="0" smtClean="0"/>
              <a:t>GPU</a:t>
            </a:r>
            <a:r>
              <a:rPr lang="ru-RU" dirty="0" smtClean="0"/>
              <a:t>. 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В </a:t>
            </a:r>
            <a:r>
              <a:rPr lang="ru-RU" dirty="0" smtClean="0"/>
              <a:t>основном используются для </a:t>
            </a:r>
            <a:r>
              <a:rPr lang="ru-RU" b="1" dirty="0" smtClean="0"/>
              <a:t>графики</a:t>
            </a:r>
            <a:r>
              <a:rPr lang="ru-RU" dirty="0" smtClean="0"/>
              <a:t> – обработка вершин и граней объекта, их цвет, нормаль, координаты. В конечном счете </a:t>
            </a:r>
            <a:r>
              <a:rPr lang="ru-RU" dirty="0"/>
              <a:t>ш</a:t>
            </a:r>
            <a:r>
              <a:rPr lang="ru-RU" dirty="0" smtClean="0"/>
              <a:t>ейдеры определяют, как каждый пиксель будет окрашен на экране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Могут </a:t>
            </a:r>
            <a:r>
              <a:rPr lang="ru-RU" dirty="0" smtClean="0"/>
              <a:t>использоваться для </a:t>
            </a:r>
            <a:r>
              <a:rPr lang="ru-RU" b="1" dirty="0" smtClean="0"/>
              <a:t>вычислений</a:t>
            </a:r>
            <a:r>
              <a:rPr lang="ru-RU" dirty="0" smtClean="0"/>
              <a:t>, например физики: моделирование рассыпания песка, преломление лучей света, разрушение предметов и т.п.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z="1800" smtClean="0"/>
              <a:t>4</a:t>
            </a:fld>
            <a:endParaRPr lang="ru-RU" dirty="0"/>
          </a:p>
        </p:txBody>
      </p:sp>
      <p:sp>
        <p:nvSpPr>
          <p:cNvPr id="7" name="AutoShape 6" descr="Что такое шейдеры, зачем они нужны и как разобраться во всем этом. Краткий  экскурс по рендерингу в Unity / Хабр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074" y="1845734"/>
            <a:ext cx="3923409" cy="2677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38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Обзор </a:t>
            </a:r>
            <a:r>
              <a:rPr lang="ru-RU" sz="4000" dirty="0" smtClean="0"/>
              <a:t>ПО </a:t>
            </a:r>
            <a:r>
              <a:rPr lang="ru-RU" sz="4000" dirty="0"/>
              <a:t>для создания </a:t>
            </a:r>
            <a:r>
              <a:rPr lang="ru-RU" sz="4000" dirty="0" smtClean="0"/>
              <a:t>шейдеров.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51313"/>
            <a:ext cx="10515600" cy="3825649"/>
          </a:xfrm>
        </p:spPr>
        <p:txBody>
          <a:bodyPr/>
          <a:lstStyle/>
          <a:p>
            <a:r>
              <a:rPr lang="ru-RU" dirty="0" smtClean="0"/>
              <a:t>Графические движки, поддерживающие 3</a:t>
            </a:r>
            <a:r>
              <a:rPr lang="en-US" dirty="0" smtClean="0"/>
              <a:t>D </a:t>
            </a:r>
            <a:r>
              <a:rPr lang="ru-RU" dirty="0" smtClean="0"/>
              <a:t>графику и позволяющие разрабатывать шейдеры:</a:t>
            </a:r>
          </a:p>
          <a:p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Unreal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Cry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Godot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en-US" dirty="0" smtClean="0"/>
              <a:t>Ogre3D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z="1800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483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8972"/>
            <a:ext cx="10515600" cy="1193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Критерии </a:t>
            </a:r>
            <a:r>
              <a:rPr lang="ru-RU" sz="3600" dirty="0"/>
              <a:t>сравнения </a:t>
            </a:r>
            <a:r>
              <a:rPr lang="ru-RU" sz="3600" dirty="0" smtClean="0"/>
              <a:t>ПО </a:t>
            </a:r>
            <a:r>
              <a:rPr lang="ru-RU" sz="3600" dirty="0"/>
              <a:t>для создания шейдеров для визуализации медицинских </a:t>
            </a:r>
            <a:r>
              <a:rPr lang="ru-RU" sz="3600" dirty="0" smtClean="0"/>
              <a:t>данных.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44382"/>
            <a:ext cx="10515600" cy="38430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</a:t>
            </a:r>
            <a:r>
              <a:rPr lang="ru-RU" sz="1800" b="1" u="sng" dirty="0" smtClean="0"/>
              <a:t>Удобство </a:t>
            </a:r>
            <a:r>
              <a:rPr lang="ru-RU" sz="1800" b="1" u="sng" dirty="0"/>
              <a:t>настройки </a:t>
            </a:r>
            <a:r>
              <a:rPr lang="ru-RU" sz="1800" b="1" u="sng" dirty="0" smtClean="0"/>
              <a:t>шейдеров</a:t>
            </a:r>
            <a:r>
              <a:rPr lang="ru-RU" sz="1800" b="1" dirty="0"/>
              <a:t> </a:t>
            </a:r>
            <a:r>
              <a:rPr lang="ru-RU" sz="1800" dirty="0" smtClean="0"/>
              <a:t>и </a:t>
            </a:r>
            <a:r>
              <a:rPr lang="ru-RU" sz="1800" dirty="0"/>
              <a:t>скорость разработки, в зависимости </a:t>
            </a:r>
            <a:r>
              <a:rPr lang="ru-RU" sz="1800" dirty="0" smtClean="0"/>
              <a:t>от инструментов</a:t>
            </a:r>
            <a:r>
              <a:rPr lang="ru-RU" sz="1800" dirty="0"/>
              <a:t>, которые предлагает движок. </a:t>
            </a:r>
            <a:endParaRPr lang="ru-RU" sz="1800" dirty="0" smtClean="0"/>
          </a:p>
          <a:p>
            <a:pPr marL="0" indent="0">
              <a:buNone/>
            </a:pPr>
            <a:r>
              <a:rPr lang="ru-RU" sz="1800" dirty="0" smtClean="0"/>
              <a:t>	Низкое - движок </a:t>
            </a:r>
            <a:r>
              <a:rPr lang="ru-RU" sz="1800" dirty="0"/>
              <a:t>не имеет </a:t>
            </a:r>
            <a:r>
              <a:rPr lang="ru-RU" sz="1800" dirty="0" smtClean="0"/>
              <a:t>встроенных инструментов.</a:t>
            </a:r>
          </a:p>
          <a:p>
            <a:pPr marL="0" indent="0">
              <a:buNone/>
            </a:pPr>
            <a:r>
              <a:rPr lang="ru-RU" sz="1800" dirty="0" smtClean="0"/>
              <a:t>	Среднее - движок </a:t>
            </a:r>
            <a:r>
              <a:rPr lang="ru-RU" sz="1800" dirty="0"/>
              <a:t>имеет часть инструментов, </a:t>
            </a:r>
            <a:r>
              <a:rPr lang="ru-RU" sz="1800" dirty="0" smtClean="0"/>
              <a:t>нужных для </a:t>
            </a:r>
            <a:r>
              <a:rPr lang="ru-RU" sz="1800" dirty="0"/>
              <a:t>разработки данных </a:t>
            </a:r>
            <a:r>
              <a:rPr lang="ru-RU" sz="1800" dirty="0" smtClean="0"/>
              <a:t>шейдеров.</a:t>
            </a:r>
          </a:p>
          <a:p>
            <a:pPr marL="0" indent="0">
              <a:buNone/>
            </a:pPr>
            <a:r>
              <a:rPr lang="ru-RU" sz="1800" dirty="0" smtClean="0"/>
              <a:t>	Высокое </a:t>
            </a:r>
            <a:r>
              <a:rPr lang="ru-RU" sz="1800" dirty="0"/>
              <a:t>- движок  предлагает  все  </a:t>
            </a:r>
            <a:r>
              <a:rPr lang="ru-RU" sz="1800" dirty="0" smtClean="0"/>
              <a:t>нужные инструменты </a:t>
            </a:r>
            <a:r>
              <a:rPr lang="ru-RU" sz="1800" dirty="0"/>
              <a:t>для разработки данных </a:t>
            </a:r>
            <a:r>
              <a:rPr lang="ru-RU" sz="1800" dirty="0" smtClean="0"/>
              <a:t>шейдеров.</a:t>
            </a:r>
          </a:p>
          <a:p>
            <a:pPr marL="0" indent="0">
              <a:buNone/>
            </a:pPr>
            <a:endParaRPr lang="ru-RU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 </a:t>
            </a:r>
            <a:r>
              <a:rPr lang="ru-RU" sz="1800" b="1" u="sng" dirty="0" smtClean="0"/>
              <a:t>Графический API</a:t>
            </a:r>
            <a:r>
              <a:rPr lang="en-US" sz="1800" b="1" u="sng" dirty="0" smtClean="0"/>
              <a:t> </a:t>
            </a:r>
            <a:r>
              <a:rPr lang="en-US" sz="1800" dirty="0" smtClean="0"/>
              <a:t>–</a:t>
            </a:r>
            <a:r>
              <a:rPr lang="ru-RU" sz="1800" dirty="0" smtClean="0"/>
              <a:t> связующее звено между ОС и </a:t>
            </a:r>
            <a:r>
              <a:rPr lang="en-US" sz="1800" dirty="0" smtClean="0"/>
              <a:t>GPU</a:t>
            </a:r>
            <a:r>
              <a:rPr lang="ru-RU" sz="1800" dirty="0" smtClean="0"/>
              <a:t>. В рамках данной темы требуется кроссплатформенное графическое </a:t>
            </a:r>
            <a:r>
              <a:rPr lang="en-US" sz="1800" dirty="0" smtClean="0"/>
              <a:t>API</a:t>
            </a:r>
            <a:r>
              <a:rPr lang="ru-RU" sz="1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8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 smtClean="0"/>
              <a:t> </a:t>
            </a:r>
            <a:r>
              <a:rPr lang="ru-RU" sz="1800" b="1" u="sng" dirty="0" smtClean="0"/>
              <a:t>Минимальные системные требования</a:t>
            </a:r>
            <a:r>
              <a:rPr lang="ru-RU" sz="1800" b="1" dirty="0" smtClean="0"/>
              <a:t> </a:t>
            </a:r>
            <a:r>
              <a:rPr lang="ru-RU" sz="1800" dirty="0" smtClean="0"/>
              <a:t>для разработки.</a:t>
            </a:r>
            <a:endParaRPr lang="ru-RU" sz="1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z="1800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760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Сравнение </a:t>
            </a:r>
            <a:r>
              <a:rPr lang="ru-RU" sz="4000" dirty="0" smtClean="0"/>
              <a:t>выбранного ПО </a:t>
            </a:r>
            <a:r>
              <a:rPr lang="ru-RU" sz="4000" dirty="0" err="1" smtClean="0"/>
              <a:t>по</a:t>
            </a:r>
            <a:r>
              <a:rPr lang="ru-RU" sz="4000" dirty="0" smtClean="0"/>
              <a:t> </a:t>
            </a:r>
            <a:r>
              <a:rPr lang="ru-RU" sz="4000" dirty="0"/>
              <a:t>заданным критериям</a:t>
            </a:r>
            <a:r>
              <a:rPr lang="ru-RU" sz="4000" dirty="0" smtClean="0"/>
              <a:t>.</a:t>
            </a:r>
            <a:endParaRPr lang="ru-RU" sz="40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543" y="1820091"/>
            <a:ext cx="5827044" cy="4356872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z="1800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658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Выбор  </a:t>
            </a:r>
            <a:r>
              <a:rPr lang="ru-RU" sz="4000" dirty="0" smtClean="0"/>
              <a:t>ПО, </a:t>
            </a:r>
            <a:r>
              <a:rPr lang="ru-RU" sz="4000" dirty="0"/>
              <a:t>удовлетворяющего заданным критериям</a:t>
            </a:r>
            <a:r>
              <a:rPr lang="ru-RU" sz="4000" dirty="0" smtClean="0"/>
              <a:t>.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основе результатов сравнения было </a:t>
            </a:r>
            <a:r>
              <a:rPr lang="ru-RU" dirty="0" smtClean="0"/>
              <a:t>принято решение использовать </a:t>
            </a:r>
            <a:r>
              <a:rPr lang="ru-RU" dirty="0"/>
              <a:t>движок </a:t>
            </a:r>
            <a:r>
              <a:rPr lang="ru-RU" dirty="0" err="1"/>
              <a:t>Unity</a:t>
            </a:r>
            <a:r>
              <a:rPr lang="ru-RU" dirty="0"/>
              <a:t>, так как </a:t>
            </a:r>
            <a:r>
              <a:rPr lang="ru-RU" dirty="0" smtClean="0"/>
              <a:t>он: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Предоставляет </a:t>
            </a:r>
            <a:r>
              <a:rPr lang="ru-RU" dirty="0"/>
              <a:t>нужные инструменты для </a:t>
            </a:r>
            <a:r>
              <a:rPr lang="ru-RU" dirty="0" smtClean="0"/>
              <a:t>разработки шейдеров </a:t>
            </a:r>
            <a:r>
              <a:rPr lang="ru-RU" dirty="0"/>
              <a:t>в рамках визуализации медицинских </a:t>
            </a:r>
            <a:r>
              <a:rPr lang="ru-RU" dirty="0" smtClean="0"/>
              <a:t>данных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Имеет </a:t>
            </a:r>
            <a:r>
              <a:rPr lang="ru-RU" dirty="0"/>
              <a:t>низкие системные </a:t>
            </a:r>
            <a:r>
              <a:rPr lang="ru-RU" dirty="0" smtClean="0"/>
              <a:t>требования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Поддерживает кроссплатформенное </a:t>
            </a:r>
            <a:r>
              <a:rPr lang="ru-RU" dirty="0"/>
              <a:t>графическое API </a:t>
            </a:r>
            <a:r>
              <a:rPr lang="ru-RU" dirty="0" smtClean="0"/>
              <a:t>– </a:t>
            </a:r>
            <a:r>
              <a:rPr lang="ru-RU" dirty="0" err="1" smtClean="0"/>
              <a:t>Vulkan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z="1800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59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ходе работы был проведен обзор </a:t>
            </a:r>
            <a:r>
              <a:rPr lang="ru-RU" dirty="0" smtClean="0"/>
              <a:t>существующего программного </a:t>
            </a:r>
            <a:r>
              <a:rPr lang="ru-RU" dirty="0"/>
              <a:t>обеспечения для создания шейдеров </a:t>
            </a:r>
            <a:r>
              <a:rPr lang="ru-RU" dirty="0" smtClean="0"/>
              <a:t>и выбрано  </a:t>
            </a:r>
            <a:r>
              <a:rPr lang="ru-RU" dirty="0"/>
              <a:t>наиболее  подходящее  для  </a:t>
            </a:r>
            <a:r>
              <a:rPr lang="ru-RU" dirty="0" smtClean="0"/>
              <a:t>визуализации медицинских </a:t>
            </a:r>
            <a:r>
              <a:rPr lang="ru-RU" dirty="0"/>
              <a:t>данных при обучении врачей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Для сравнения были выбраны движки </a:t>
            </a:r>
            <a:r>
              <a:rPr lang="ru-RU" dirty="0" err="1"/>
              <a:t>Unity</a:t>
            </a:r>
            <a:r>
              <a:rPr lang="ru-RU" dirty="0"/>
              <a:t>, </a:t>
            </a:r>
            <a:r>
              <a:rPr lang="ru-RU" dirty="0" err="1" smtClean="0"/>
              <a:t>UnrealEngine</a:t>
            </a:r>
            <a:r>
              <a:rPr lang="ru-RU" dirty="0"/>
              <a:t>, </a:t>
            </a:r>
            <a:r>
              <a:rPr lang="ru-RU" dirty="0" err="1"/>
              <a:t>CryEngine</a:t>
            </a:r>
            <a:r>
              <a:rPr lang="ru-RU" dirty="0"/>
              <a:t>, </a:t>
            </a:r>
            <a:r>
              <a:rPr lang="ru-RU" dirty="0" err="1"/>
              <a:t>Godot</a:t>
            </a:r>
            <a:r>
              <a:rPr lang="ru-RU" dirty="0"/>
              <a:t> </a:t>
            </a:r>
            <a:r>
              <a:rPr lang="ru-RU" dirty="0" err="1"/>
              <a:t>Engine</a:t>
            </a:r>
            <a:r>
              <a:rPr lang="ru-RU" dirty="0"/>
              <a:t>, Ogre3D. </a:t>
            </a:r>
            <a:r>
              <a:rPr lang="ru-RU" dirty="0" smtClean="0"/>
              <a:t>Сравнение проводилось  </a:t>
            </a:r>
            <a:r>
              <a:rPr lang="ru-RU" dirty="0"/>
              <a:t>по  следующим  критериям:  </a:t>
            </a:r>
            <a:r>
              <a:rPr lang="ru-RU" dirty="0" smtClean="0"/>
              <a:t>удобство настройки </a:t>
            </a:r>
            <a:r>
              <a:rPr lang="ru-RU" dirty="0"/>
              <a:t>шейдеров, графический API, </a:t>
            </a:r>
            <a:r>
              <a:rPr lang="ru-RU" dirty="0" smtClean="0"/>
              <a:t>системные </a:t>
            </a:r>
            <a:r>
              <a:rPr lang="ru-RU" dirty="0"/>
              <a:t>требования. На основе результатов сравнения было </a:t>
            </a:r>
            <a:r>
              <a:rPr lang="ru-RU" dirty="0" smtClean="0"/>
              <a:t>принято решение </a:t>
            </a:r>
            <a:r>
              <a:rPr lang="ru-RU" dirty="0"/>
              <a:t>использовать движок </a:t>
            </a:r>
            <a:r>
              <a:rPr lang="ru-RU" dirty="0" err="1" smtClean="0"/>
              <a:t>Unity</a:t>
            </a:r>
            <a:r>
              <a:rPr lang="ru-RU" dirty="0" smtClean="0"/>
              <a:t>.</a:t>
            </a:r>
            <a:endParaRPr lang="ru-RU" dirty="0"/>
          </a:p>
          <a:p>
            <a:r>
              <a:rPr lang="en-US" u="sng" dirty="0" smtClean="0"/>
              <a:t>Unity</a:t>
            </a:r>
            <a:r>
              <a:rPr lang="ru-RU" u="sng" dirty="0" smtClean="0"/>
              <a:t> не</a:t>
            </a:r>
            <a:r>
              <a:rPr lang="en-US" u="sng" dirty="0" smtClean="0"/>
              <a:t> </a:t>
            </a:r>
            <a:r>
              <a:rPr lang="ru-RU" u="sng" dirty="0" smtClean="0"/>
              <a:t>является единственным решением поставленной задачи.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В ситуации если требуются шейдеры для </a:t>
            </a:r>
            <a:r>
              <a:rPr lang="ru-RU" dirty="0" err="1" smtClean="0"/>
              <a:t>бразузера</a:t>
            </a:r>
            <a:r>
              <a:rPr lang="ru-RU" dirty="0" smtClean="0"/>
              <a:t> или </a:t>
            </a:r>
            <a:r>
              <a:rPr lang="en-US" dirty="0" smtClean="0"/>
              <a:t>IOS</a:t>
            </a:r>
            <a:r>
              <a:rPr lang="ru-RU" dirty="0" smtClean="0"/>
              <a:t>, лучше подойдет </a:t>
            </a:r>
            <a:r>
              <a:rPr lang="en-US" dirty="0" smtClean="0"/>
              <a:t>Godot Engine</a:t>
            </a:r>
            <a:r>
              <a:rPr lang="ru-RU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Если команда разработчиков уже имеет опыт работы с движком </a:t>
            </a:r>
            <a:r>
              <a:rPr lang="en-US" dirty="0" err="1" smtClean="0"/>
              <a:t>CryEngine</a:t>
            </a:r>
            <a:r>
              <a:rPr lang="ru-RU" dirty="0" smtClean="0"/>
              <a:t>, может быть выбран этот движок.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C2EC4-AF75-4728-AF7A-B2364F0F18EF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75421735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649</TotalTime>
  <Words>488</Words>
  <Application>Microsoft Office PowerPoint</Application>
  <PresentationFormat>Широкоэкранный</PresentationFormat>
  <Paragraphs>74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Ретро</vt:lpstr>
      <vt:lpstr>Обзор существующего программного обеспечения для создания шейдеров с точки зрения визуализации медицинских данных для обучения врачей.</vt:lpstr>
      <vt:lpstr>Постановка задачи</vt:lpstr>
      <vt:lpstr>Цель и задачи</vt:lpstr>
      <vt:lpstr>Шейдеры</vt:lpstr>
      <vt:lpstr>Обзор ПО для создания шейдеров.</vt:lpstr>
      <vt:lpstr>Критерии сравнения ПО для создания шейдеров для визуализации медицинских данных.</vt:lpstr>
      <vt:lpstr>Сравнение выбранного ПО по заданным критериям.</vt:lpstr>
      <vt:lpstr>Выбор  ПО, удовлетворяющего заданным критериям.</vt:lpstr>
      <vt:lpstr>Заключение</vt:lpstr>
      <vt:lpstr>Направление дальнейшего развития исследования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</dc:creator>
  <cp:lastModifiedBy>Полина</cp:lastModifiedBy>
  <cp:revision>32</cp:revision>
  <dcterms:created xsi:type="dcterms:W3CDTF">2025-01-29T06:45:54Z</dcterms:created>
  <dcterms:modified xsi:type="dcterms:W3CDTF">2025-01-30T09:00:50Z</dcterms:modified>
</cp:coreProperties>
</file>