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258" r:id="rId5"/>
    <p:sldId id="283" r:id="rId6"/>
    <p:sldId id="308" r:id="rId7"/>
    <p:sldId id="286" r:id="rId8"/>
    <p:sldId id="307" r:id="rId9"/>
    <p:sldId id="264" r:id="rId10"/>
    <p:sldId id="265" r:id="rId11"/>
    <p:sldId id="278" r:id="rId12"/>
    <p:sldId id="270" r:id="rId13"/>
    <p:sldId id="266" r:id="rId14"/>
    <p:sldId id="302" r:id="rId15"/>
    <p:sldId id="303" r:id="rId16"/>
    <p:sldId id="288" r:id="rId17"/>
    <p:sldId id="304" r:id="rId18"/>
    <p:sldId id="290" r:id="rId19"/>
    <p:sldId id="305" r:id="rId20"/>
    <p:sldId id="289" r:id="rId21"/>
    <p:sldId id="316" r:id="rId22"/>
    <p:sldId id="291" r:id="rId23"/>
    <p:sldId id="282" r:id="rId24"/>
    <p:sldId id="309" r:id="rId25"/>
    <p:sldId id="292" r:id="rId26"/>
    <p:sldId id="306" r:id="rId27"/>
    <p:sldId id="293" r:id="rId28"/>
    <p:sldId id="294" r:id="rId29"/>
    <p:sldId id="310" r:id="rId30"/>
    <p:sldId id="311" r:id="rId31"/>
    <p:sldId id="312" r:id="rId32"/>
    <p:sldId id="313" r:id="rId33"/>
    <p:sldId id="314" r:id="rId34"/>
    <p:sldId id="315" r:id="rId35"/>
    <p:sldId id="301" r:id="rId36"/>
    <p:sldId id="274" r:id="rId37"/>
  </p:sldIdLst>
  <p:sldSz cx="12192000" cy="6858000"/>
  <p:notesSz cx="6858000" cy="9144000"/>
  <p:defaultTextStyle>
    <a:defPPr rtl="0">
      <a:defRPr lang="ru-MO"/>
    </a:defPPr>
    <a:lvl1pPr marL="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2615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030F"/>
    <a:srgbClr val="FEA000"/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93" autoAdjust="0"/>
    <p:restoredTop sz="88355" autoAdjust="0"/>
  </p:normalViewPr>
  <p:slideViewPr>
    <p:cSldViewPr snapToGrid="0" showGuides="1">
      <p:cViewPr>
        <p:scale>
          <a:sx n="75" d="100"/>
          <a:sy n="75" d="100"/>
        </p:scale>
        <p:origin x="605" y="82"/>
      </p:cViewPr>
      <p:guideLst>
        <p:guide orient="horz" pos="2184"/>
        <p:guide pos="456"/>
        <p:guide pos="2615"/>
        <p:guide pos="7224"/>
        <p:guide orient="horz" pos="408"/>
        <p:guide orient="horz" pos="1392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772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5127BB8-36A9-6BFA-7007-D84F312706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MO"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55923C2-8767-F856-585C-DC1948C11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MO" sz="1200"/>
            </a:lvl1pPr>
          </a:lstStyle>
          <a:p>
            <a:pPr rtl="0"/>
            <a:fld id="{C1EE0FE1-C1AE-438C-80CA-3F17763C7BAA}" type="datetime1">
              <a:rPr lang="ru-RU" smtClean="0"/>
              <a:t>01.06.2023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68407F-B311-7FF6-2ACB-3FAF0BF3AB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MO"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B6A444-69DF-AE10-DCD7-A23AEE20C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MO" sz="1200"/>
            </a:lvl1pPr>
          </a:lstStyle>
          <a:p>
            <a:pPr rtl="0"/>
            <a:fld id="{B3BF5047-6CED-44CC-A86C-D48A653D0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3914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MO"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MO" sz="1200"/>
            </a:lvl1pPr>
          </a:lstStyle>
          <a:p>
            <a:fld id="{881A9969-620E-490B-B914-18D852C2844E}" type="datetime1">
              <a:rPr lang="ru-RU" smtClean="0"/>
              <a:pPr/>
              <a:t>01.06.2023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MO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MO"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MO" sz="1200"/>
            </a:lvl1pPr>
          </a:lstStyle>
          <a:p>
            <a:pPr rtl="0"/>
            <a:fld id="{339D21CC-DD94-204E-93C8-E1AAF3084C8D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sz="1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946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111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474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214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70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395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66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494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584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687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93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039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617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274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592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84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413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59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Графический объект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Графический объект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Графический объект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Овал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rtlCol="0" anchor="t">
            <a:noAutofit/>
          </a:bodyPr>
          <a:lstStyle>
            <a:lvl1pPr algn="l">
              <a:defRPr lang="ru-MO" sz="59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 rtlCol="0"/>
          <a:lstStyle>
            <a:lvl1pPr marL="0" indent="0" algn="l">
              <a:buNone/>
              <a:defRPr lang="ru-MO" sz="2400"/>
            </a:lvl1pPr>
            <a:lvl2pPr marL="457200" indent="0" algn="ctr">
              <a:buNone/>
              <a:defRPr lang="ru-MO" sz="2000"/>
            </a:lvl2pPr>
            <a:lvl3pPr marL="914400" indent="0" algn="ctr">
              <a:buNone/>
              <a:defRPr lang="ru-MO" sz="1800"/>
            </a:lvl3pPr>
            <a:lvl4pPr marL="1371600" indent="0" algn="ctr">
              <a:buNone/>
              <a:defRPr lang="ru-MO" sz="1600"/>
            </a:lvl4pPr>
            <a:lvl5pPr marL="1828800" indent="0" algn="ctr">
              <a:buNone/>
              <a:defRPr lang="ru-MO" sz="1600"/>
            </a:lvl5pPr>
            <a:lvl6pPr marL="2286000" indent="0" algn="ctr">
              <a:buNone/>
              <a:defRPr lang="ru-MO" sz="1600"/>
            </a:lvl6pPr>
            <a:lvl7pPr marL="2743200" indent="0" algn="ctr">
              <a:buNone/>
              <a:defRPr lang="ru-MO" sz="1600"/>
            </a:lvl7pPr>
            <a:lvl8pPr marL="3200400" indent="0" algn="ctr">
              <a:buNone/>
              <a:defRPr lang="ru-MO" sz="1600"/>
            </a:lvl8pPr>
            <a:lvl9pPr marL="3657600" indent="0" algn="ctr">
              <a:buNone/>
              <a:defRPr lang="ru-MO"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26" name="Графический объект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 и содержание —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65732" y="1825625"/>
            <a:ext cx="8860536" cy="4351338"/>
          </a:xfrm>
        </p:spPr>
        <p:txBody>
          <a:bodyPr rtlCol="0"/>
          <a:lstStyle>
            <a:defPPr>
              <a:defRPr lang="ru-MO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ru-MO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ru-MO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Текст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 rtlCol="0">
            <a:noAutofit/>
          </a:bodyPr>
          <a:lstStyle>
            <a:lvl1pPr marL="0" indent="0">
              <a:buNone/>
              <a:defRPr lang="ru-MO" sz="1200">
                <a:noFill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3" name="Текст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 lang="ru-MO" sz="1200">
                <a:noFill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4" name="Текст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 rtlCol="0">
            <a:noAutofit/>
          </a:bodyPr>
          <a:lstStyle>
            <a:lvl1pPr marL="0" indent="0">
              <a:buNone/>
              <a:defRPr lang="ru-MO" sz="1200">
                <a:noFill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5" name="Текст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 rtlCol="0">
            <a:noAutofit/>
          </a:bodyPr>
          <a:lstStyle>
            <a:lvl1pPr marL="0" indent="0">
              <a:buNone/>
              <a:defRPr lang="ru-MO" sz="1200">
                <a:noFill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093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400" b="0"/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05409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400" b="0"/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ru-MO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MMM</a:t>
            </a:r>
          </a:p>
        </p:txBody>
      </p:sp>
      <p:sp>
        <p:nvSpPr>
          <p:cNvPr id="19" name="Текст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ru-MO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MMM</a:t>
            </a:r>
          </a:p>
        </p:txBody>
      </p:sp>
      <p:sp>
        <p:nvSpPr>
          <p:cNvPr id="21" name="Текст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ru-MO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MMM</a:t>
            </a:r>
          </a:p>
        </p:txBody>
      </p:sp>
      <p:sp>
        <p:nvSpPr>
          <p:cNvPr id="23" name="Текст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ru-MO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MMM</a:t>
            </a:r>
          </a:p>
        </p:txBody>
      </p:sp>
      <p:sp>
        <p:nvSpPr>
          <p:cNvPr id="25" name="Текст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ru-MO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MMM</a:t>
            </a:r>
          </a:p>
        </p:txBody>
      </p:sp>
      <p:sp>
        <p:nvSpPr>
          <p:cNvPr id="26" name="Текст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04688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400" b="0"/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7" name="Текст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18704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400" b="0"/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8" name="Текст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369296" y="4041648"/>
            <a:ext cx="156362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400" b="0"/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6" name="Нижний колонтитул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2" name="Текст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4" name="Номер слайда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Графический объект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18" name="Полилиния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72768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800" b="0"/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98448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ru-MO" sz="1400"/>
            </a:lvl1pPr>
            <a:lvl2pPr>
              <a:lnSpc>
                <a:spcPct val="150000"/>
              </a:lnSpc>
              <a:spcBef>
                <a:spcPts val="0"/>
              </a:spcBef>
              <a:defRPr lang="ru-MO" sz="1200"/>
            </a:lvl2pPr>
            <a:lvl3pPr>
              <a:lnSpc>
                <a:spcPct val="150000"/>
              </a:lnSpc>
              <a:spcBef>
                <a:spcPts val="0"/>
              </a:spcBef>
              <a:defRPr lang="ru-MO" sz="1100"/>
            </a:lvl3pPr>
            <a:lvl4pPr>
              <a:lnSpc>
                <a:spcPct val="150000"/>
              </a:lnSpc>
              <a:spcBef>
                <a:spcPts val="0"/>
              </a:spcBef>
              <a:defRPr lang="ru-MO" sz="1050"/>
            </a:lvl4pPr>
            <a:lvl5pPr>
              <a:lnSpc>
                <a:spcPct val="150000"/>
              </a:lnSpc>
              <a:spcBef>
                <a:spcPts val="0"/>
              </a:spcBef>
              <a:defRPr lang="ru-MO" sz="105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035040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800" b="0"/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60720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ru-MO" sz="1400"/>
            </a:lvl1pPr>
            <a:lvl2pPr>
              <a:lnSpc>
                <a:spcPct val="150000"/>
              </a:lnSpc>
              <a:spcBef>
                <a:spcPts val="0"/>
              </a:spcBef>
              <a:defRPr lang="ru-MO" sz="1200"/>
            </a:lvl2pPr>
            <a:lvl3pPr>
              <a:lnSpc>
                <a:spcPct val="150000"/>
              </a:lnSpc>
              <a:spcBef>
                <a:spcPts val="0"/>
              </a:spcBef>
              <a:defRPr lang="ru-MO" sz="1100"/>
            </a:lvl3pPr>
            <a:lvl4pPr>
              <a:lnSpc>
                <a:spcPct val="150000"/>
              </a:lnSpc>
              <a:spcBef>
                <a:spcPts val="0"/>
              </a:spcBef>
              <a:defRPr lang="ru-MO" sz="1050"/>
            </a:lvl4pPr>
            <a:lvl5pPr>
              <a:lnSpc>
                <a:spcPct val="150000"/>
              </a:lnSpc>
              <a:spcBef>
                <a:spcPts val="0"/>
              </a:spcBef>
              <a:defRPr lang="ru-MO" sz="105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21" name="Нижний колонтитул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72768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800" b="0"/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9844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ru-MO" sz="1400"/>
            </a:lvl1pPr>
            <a:lvl2pPr>
              <a:lnSpc>
                <a:spcPct val="150000"/>
              </a:lnSpc>
              <a:spcBef>
                <a:spcPts val="0"/>
              </a:spcBef>
              <a:defRPr lang="ru-MO" sz="1200"/>
            </a:lvl2pPr>
            <a:lvl3pPr>
              <a:lnSpc>
                <a:spcPct val="150000"/>
              </a:lnSpc>
              <a:spcBef>
                <a:spcPts val="0"/>
              </a:spcBef>
              <a:defRPr lang="ru-MO" sz="1100"/>
            </a:lvl3pPr>
            <a:lvl4pPr>
              <a:lnSpc>
                <a:spcPct val="150000"/>
              </a:lnSpc>
              <a:spcBef>
                <a:spcPts val="0"/>
              </a:spcBef>
              <a:defRPr lang="ru-MO" sz="1050"/>
            </a:lvl4pPr>
            <a:lvl5pPr>
              <a:lnSpc>
                <a:spcPct val="150000"/>
              </a:lnSpc>
              <a:spcBef>
                <a:spcPts val="0"/>
              </a:spcBef>
              <a:defRPr lang="ru-MO" sz="105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349240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800" b="0"/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074920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ru-MO" sz="1400"/>
            </a:lvl1pPr>
            <a:lvl2pPr>
              <a:lnSpc>
                <a:spcPct val="150000"/>
              </a:lnSpc>
              <a:spcBef>
                <a:spcPts val="0"/>
              </a:spcBef>
              <a:defRPr lang="ru-MO" sz="1200"/>
            </a:lvl2pPr>
            <a:lvl3pPr>
              <a:lnSpc>
                <a:spcPct val="150000"/>
              </a:lnSpc>
              <a:spcBef>
                <a:spcPts val="0"/>
              </a:spcBef>
              <a:defRPr lang="ru-MO" sz="1100"/>
            </a:lvl3pPr>
            <a:lvl4pPr>
              <a:lnSpc>
                <a:spcPct val="150000"/>
              </a:lnSpc>
              <a:spcBef>
                <a:spcPts val="0"/>
              </a:spcBef>
              <a:defRPr lang="ru-MO" sz="1050"/>
            </a:lvl4pPr>
            <a:lvl5pPr>
              <a:lnSpc>
                <a:spcPct val="150000"/>
              </a:lnSpc>
              <a:spcBef>
                <a:spcPts val="0"/>
              </a:spcBef>
              <a:defRPr lang="ru-MO" sz="105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21" name="Нижний колонтитул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Овал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51392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800" b="0"/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9" name="Объект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56792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ru-MO" sz="1400"/>
            </a:lvl1pPr>
            <a:lvl2pPr>
              <a:lnSpc>
                <a:spcPct val="150000"/>
              </a:lnSpc>
              <a:spcBef>
                <a:spcPts val="0"/>
              </a:spcBef>
              <a:defRPr lang="ru-MO" sz="1200"/>
            </a:lvl2pPr>
            <a:lvl3pPr>
              <a:lnSpc>
                <a:spcPct val="150000"/>
              </a:lnSpc>
              <a:spcBef>
                <a:spcPts val="0"/>
              </a:spcBef>
              <a:defRPr lang="ru-MO" sz="1100"/>
            </a:lvl3pPr>
            <a:lvl4pPr>
              <a:lnSpc>
                <a:spcPct val="150000"/>
              </a:lnSpc>
              <a:spcBef>
                <a:spcPts val="0"/>
              </a:spcBef>
              <a:defRPr lang="ru-MO" sz="1050"/>
            </a:lvl4pPr>
            <a:lvl5pPr>
              <a:lnSpc>
                <a:spcPct val="150000"/>
              </a:lnSpc>
              <a:spcBef>
                <a:spcPts val="0"/>
              </a:spcBef>
              <a:defRPr lang="ru-MO" sz="105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Название и 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Графический объект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ru-MO" sz="1800"/>
            </a:lvl1pPr>
            <a:lvl2pPr marL="283464">
              <a:defRPr lang="ru-MO" sz="1800"/>
            </a:lvl2pPr>
            <a:lvl3pPr marL="566928">
              <a:defRPr lang="ru-MO" sz="1600"/>
            </a:lvl3pPr>
            <a:lvl4pPr marL="758952">
              <a:defRPr lang="ru-MO" sz="1400"/>
            </a:lvl4pPr>
            <a:lvl5pPr marL="1042416">
              <a:defRPr lang="ru-MO"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45" name="Графический объект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pic>
        <p:nvPicPr>
          <p:cNvPr id="34" name="Графический объект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Овал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46" name="Нижний колонтитул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47" name="Номер слайда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пасибо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Графический объект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Овал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pic>
        <p:nvPicPr>
          <p:cNvPr id="72" name="Графический объект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Графический объект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Графический объект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Овал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pic>
        <p:nvPicPr>
          <p:cNvPr id="26" name="Графический объект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Заголовок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rtlCol="0" anchor="b">
            <a:noAutofit/>
          </a:bodyPr>
          <a:lstStyle>
            <a:lvl1pPr>
              <a:defRPr lang="ru-MO" sz="6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96231" y="4278235"/>
            <a:ext cx="3081528" cy="1170432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lang="ru-MO" sz="1800">
                <a:solidFill>
                  <a:schemeClr val="tx1"/>
                </a:solidFill>
              </a:defRPr>
            </a:lvl1pPr>
            <a:lvl2pPr marL="457200" indent="0">
              <a:buNone/>
              <a:defRPr lang="ru-MO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MO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Текст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2" name="Нижний колонтитул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2057400"/>
            <a:ext cx="6172200" cy="4069080"/>
          </a:xfrm>
        </p:spPr>
        <p:txBody>
          <a:bodyPr rtlCol="0"/>
          <a:lstStyle>
            <a:lvl1pPr>
              <a:defRPr lang="ru-MO" sz="3200"/>
            </a:lvl1pPr>
            <a:lvl2pPr>
              <a:defRPr lang="ru-MO" sz="2800"/>
            </a:lvl2pPr>
            <a:lvl3pPr>
              <a:defRPr lang="ru-MO" sz="2400"/>
            </a:lvl3pPr>
            <a:lvl4pPr>
              <a:defRPr lang="ru-MO" sz="2000"/>
            </a:lvl4pPr>
            <a:lvl5pPr>
              <a:defRPr lang="ru-MO" sz="2000"/>
            </a:lvl5pPr>
            <a:lvl6pPr>
              <a:defRPr lang="ru-MO" sz="2000"/>
            </a:lvl6pPr>
            <a:lvl7pPr>
              <a:defRPr lang="ru-MO" sz="2000"/>
            </a:lvl7pPr>
            <a:lvl8pPr>
              <a:defRPr lang="ru-MO" sz="2000"/>
            </a:lvl8pPr>
            <a:lvl9pPr>
              <a:defRPr lang="ru-MO" sz="2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4069080"/>
          </a:xfrm>
        </p:spPr>
        <p:txBody>
          <a:bodyPr rtlCol="0"/>
          <a:lstStyle>
            <a:lvl1pPr marL="0" indent="0">
              <a:buNone/>
              <a:defRPr lang="ru-MO" sz="1600"/>
            </a:lvl1pPr>
            <a:lvl2pPr marL="457200" indent="0">
              <a:buNone/>
              <a:defRPr lang="ru-MO" sz="1400"/>
            </a:lvl2pPr>
            <a:lvl3pPr marL="914400" indent="0">
              <a:buNone/>
              <a:defRPr lang="ru-MO" sz="1200"/>
            </a:lvl3pPr>
            <a:lvl4pPr marL="1371600" indent="0">
              <a:buNone/>
              <a:defRPr lang="ru-MO" sz="1000"/>
            </a:lvl4pPr>
            <a:lvl5pPr marL="1828800" indent="0">
              <a:buNone/>
              <a:defRPr lang="ru-MO" sz="1000"/>
            </a:lvl5pPr>
            <a:lvl6pPr marL="2286000" indent="0">
              <a:buNone/>
              <a:defRPr lang="ru-MO" sz="1000"/>
            </a:lvl6pPr>
            <a:lvl7pPr marL="2743200" indent="0">
              <a:buNone/>
              <a:defRPr lang="ru-MO" sz="1000"/>
            </a:lvl7pPr>
            <a:lvl8pPr marL="3200400" indent="0">
              <a:buNone/>
              <a:defRPr lang="ru-MO" sz="1000"/>
            </a:lvl8pPr>
            <a:lvl9pPr marL="3657600" indent="0">
              <a:buNone/>
              <a:defRPr lang="ru-MO"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Полилиния: Фигура 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MO"/>
              </a:defPPr>
            </a:lstStyle>
            <a:p>
              <a:pPr rtl="0"/>
              <a:endParaRPr lang="ru-RU" noProof="0"/>
            </a:p>
          </p:txBody>
        </p:sp>
        <p:pic>
          <p:nvPicPr>
            <p:cNvPr id="55" name="Графический объект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ru-MO" sz="1800"/>
            </a:lvl1pPr>
            <a:lvl2pPr marL="283464">
              <a:defRPr lang="ru-MO" sz="1800"/>
            </a:lvl2pPr>
            <a:lvl3pPr marL="566928">
              <a:defRPr lang="ru-MO" sz="1600"/>
            </a:lvl3pPr>
            <a:lvl4pPr marL="758952">
              <a:defRPr lang="ru-MO" sz="1400"/>
            </a:lvl4pPr>
            <a:lvl5pPr marL="1042416">
              <a:defRPr lang="ru-MO"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11" name="Полилиния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60" name="Нижний колонтитул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61" name="Номер слайда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 rtlCol="0"/>
          <a:lstStyle>
            <a:lvl1pPr marL="0" indent="0">
              <a:buNone/>
              <a:defRPr lang="ru-MO" sz="3200"/>
            </a:lvl1pPr>
            <a:lvl2pPr marL="457200" indent="0">
              <a:buNone/>
              <a:defRPr lang="ru-MO" sz="2800"/>
            </a:lvl2pPr>
            <a:lvl3pPr marL="914400" indent="0">
              <a:buNone/>
              <a:defRPr lang="ru-MO" sz="2400"/>
            </a:lvl3pPr>
            <a:lvl4pPr marL="1371600" indent="0">
              <a:buNone/>
              <a:defRPr lang="ru-MO" sz="2000"/>
            </a:lvl4pPr>
            <a:lvl5pPr marL="1828800" indent="0">
              <a:buNone/>
              <a:defRPr lang="ru-MO" sz="2000"/>
            </a:lvl5pPr>
            <a:lvl6pPr marL="2286000" indent="0">
              <a:buNone/>
              <a:defRPr lang="ru-MO" sz="2000"/>
            </a:lvl6pPr>
            <a:lvl7pPr marL="2743200" indent="0">
              <a:buNone/>
              <a:defRPr lang="ru-MO" sz="2000"/>
            </a:lvl7pPr>
            <a:lvl8pPr marL="3200400" indent="0">
              <a:buNone/>
              <a:defRPr lang="ru-MO" sz="2000"/>
            </a:lvl8pPr>
            <a:lvl9pPr marL="3657600" indent="0">
              <a:buNone/>
              <a:defRPr lang="ru-MO" sz="2000"/>
            </a:lvl9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MO" sz="1600"/>
            </a:lvl1pPr>
            <a:lvl2pPr marL="457200" indent="0">
              <a:buNone/>
              <a:defRPr lang="ru-MO" sz="1400"/>
            </a:lvl2pPr>
            <a:lvl3pPr marL="914400" indent="0">
              <a:buNone/>
              <a:defRPr lang="ru-MO" sz="1200"/>
            </a:lvl3pPr>
            <a:lvl4pPr marL="1371600" indent="0">
              <a:buNone/>
              <a:defRPr lang="ru-MO" sz="1000"/>
            </a:lvl4pPr>
            <a:lvl5pPr marL="1828800" indent="0">
              <a:buNone/>
              <a:defRPr lang="ru-MO" sz="1000"/>
            </a:lvl5pPr>
            <a:lvl6pPr marL="2286000" indent="0">
              <a:buNone/>
              <a:defRPr lang="ru-MO" sz="1000"/>
            </a:lvl6pPr>
            <a:lvl7pPr marL="2743200" indent="0">
              <a:buNone/>
              <a:defRPr lang="ru-MO" sz="1000"/>
            </a:lvl7pPr>
            <a:lvl8pPr marL="3200400" indent="0">
              <a:buNone/>
              <a:defRPr lang="ru-MO" sz="1000"/>
            </a:lvl8pPr>
            <a:lvl9pPr marL="3657600" indent="0">
              <a:buNone/>
              <a:defRPr lang="ru-MO"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Название и 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 rtlCol="0"/>
          <a:lstStyle>
            <a:lvl1pPr>
              <a:defRPr lang="ru-MO" sz="6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ru-MO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MO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00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ru-MO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MO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00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ru-MO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6" name="Текст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MO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00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ru-MO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7" name="Текст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MO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00</a:t>
            </a:r>
          </a:p>
        </p:txBody>
      </p:sp>
      <p:sp>
        <p:nvSpPr>
          <p:cNvPr id="12" name="Текст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ru-MO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MO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ru-MO"/>
            </a:defPPr>
          </a:lstStyle>
          <a:p>
            <a:pPr rtl="0"/>
            <a:endParaRPr lang="ru-MO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ru-MO"/>
            </a:defPPr>
          </a:lstStyle>
          <a:p>
            <a:pPr rtl="0"/>
            <a:endParaRPr lang="ru-MO" dirty="0"/>
          </a:p>
        </p:txBody>
      </p:sp>
      <p:pic>
        <p:nvPicPr>
          <p:cNvPr id="11" name="Графический объект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Овал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pic>
        <p:nvPicPr>
          <p:cNvPr id="10" name="Графический объект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Овал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pic>
        <p:nvPicPr>
          <p:cNvPr id="16" name="Графический объект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rtlCol="0" anchor="t">
            <a:noAutofit/>
          </a:bodyPr>
          <a:lstStyle>
            <a:lvl1pPr>
              <a:defRPr lang="ru-MO" sz="6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52744" y="1885193"/>
            <a:ext cx="5943600" cy="411480"/>
          </a:xfrm>
        </p:spPr>
        <p:txBody>
          <a:bodyPr rtlCol="0"/>
          <a:lstStyle>
            <a:lvl1pPr marL="0" indent="0">
              <a:buNone/>
              <a:defRPr lang="ru-MO" sz="2400">
                <a:solidFill>
                  <a:schemeClr val="tx1"/>
                </a:solidFill>
              </a:defRPr>
            </a:lvl1pPr>
            <a:lvl2pPr marL="457200" indent="0">
              <a:buNone/>
              <a:defRPr lang="ru-MO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MO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 и содержание —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1520" y="2404872"/>
            <a:ext cx="10716768" cy="3630168"/>
          </a:xfrm>
        </p:spPr>
        <p:txBody>
          <a:bodyPr rtlCol="0"/>
          <a:lstStyle>
            <a:defPPr>
              <a:defRPr lang="ru-MO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 и содержание —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Графический объект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1520" y="2221992"/>
            <a:ext cx="8284464" cy="3986784"/>
          </a:xfrm>
        </p:spPr>
        <p:txBody>
          <a:bodyPr rtlCol="0"/>
          <a:lstStyle>
            <a:defPPr>
              <a:defRPr lang="ru-MO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40" name="Нижний колонтитул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41" name="Номер слайда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лайд с цитат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Графический объект 76">
            <a:extLst>
              <a:ext uri="{FF2B5EF4-FFF2-40B4-BE49-F238E27FC236}">
                <a16:creationId xmlns:a16="http://schemas.microsoft.com/office/drawing/2014/main" id="{527CC80A-3410-5824-B06B-C4176A6BF4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Заголовок 1">
            <a:extLst>
              <a:ext uri="{FF2B5EF4-FFF2-40B4-BE49-F238E27FC236}">
                <a16:creationId xmlns:a16="http://schemas.microsoft.com/office/drawing/2014/main" id="{CB607447-86F1-863F-176B-E0B78D24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rtlCol="0" anchor="t">
            <a:noAutofit/>
          </a:bodyPr>
          <a:lstStyle>
            <a:lvl1pPr>
              <a:defRPr lang="ru-MO" sz="55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7" name="Графический объект 12">
            <a:extLst>
              <a:ext uri="{FF2B5EF4-FFF2-40B4-BE49-F238E27FC236}">
                <a16:creationId xmlns:a16="http://schemas.microsoft.com/office/drawing/2014/main" id="{E5105AB7-2E65-757B-FF2B-CFE19C5C87B7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59" name="Графический объект 12">
            <a:extLst>
              <a:ext uri="{FF2B5EF4-FFF2-40B4-BE49-F238E27FC236}">
                <a16:creationId xmlns:a16="http://schemas.microsoft.com/office/drawing/2014/main" id="{ECA42036-662E-03F7-941F-EDA42BEA5EDE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9" name="Полилиния 47">
            <a:extLst>
              <a:ext uri="{FF2B5EF4-FFF2-40B4-BE49-F238E27FC236}">
                <a16:creationId xmlns:a16="http://schemas.microsoft.com/office/drawing/2014/main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pic>
        <p:nvPicPr>
          <p:cNvPr id="26" name="Графический объект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80" y="4581144"/>
            <a:ext cx="6510528" cy="365760"/>
          </a:xfrm>
        </p:spPr>
        <p:txBody>
          <a:bodyPr rtlCol="0">
            <a:normAutofit/>
          </a:bodyPr>
          <a:lstStyle>
            <a:lvl1pPr marL="0" indent="0">
              <a:buNone/>
              <a:defRPr lang="ru-MO" sz="1800">
                <a:solidFill>
                  <a:schemeClr val="tx1"/>
                </a:solidFill>
              </a:defRPr>
            </a:lvl1pPr>
            <a:lvl2pPr marL="457200" indent="0">
              <a:buNone/>
              <a:defRPr lang="ru-MO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MO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76D8E3E3-8A4C-591F-3DAB-1D6E46AA4DB9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Команда —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75" name="Заголовок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Графический объект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Графический объект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Графический объект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Овал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23" name="Полилиния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25" name="Полилиния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27" name="Полилиния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pic>
        <p:nvPicPr>
          <p:cNvPr id="29" name="Графический объект 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Текст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45" name="Рисунок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6" name="Рисунок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50" name="Текст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6514" y="506487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ru-MO" sz="18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1" name="Текст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71823" y="5032014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ru-MO" sz="18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7" name="Текст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6515" y="279526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ru-MO" sz="18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8" name="Текст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1823" y="2794678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ru-MO" sz="18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9" name="Текст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8143" y="3085049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4" name="Текст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80067" y="3086146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2" name="Рисунок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73" name="Рисунок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56" name="Текст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84732" y="5337865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4" name="Текст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07814" y="5335932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Команда —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Графический объект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45" name="Рисунок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6" name="Рисунок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50" name="Текст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5332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6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1" name="Текст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31936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6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7" name="Текст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696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6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8" name="Текст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74720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6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9" name="Текст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696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4" name="Текст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74720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2" name="Рисунок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73" name="Рисунок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56" name="Текст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31936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4" name="Текст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5332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5" name="Заголовок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31" name="Рисунок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2" name="Рисунок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3" name="Текст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5332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6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4" name="Текст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631936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6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5" name="Текст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696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6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6" name="Текст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74720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6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7" name="Текст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8696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8" name="Текст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474720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9" name="Рисунок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0" name="Рисунок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1" name="Текст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631936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2" name="Текст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5332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MO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MO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MO" sz="3200">
                <a:solidFill>
                  <a:schemeClr val="bg2"/>
                </a:solidFill>
              </a:defRPr>
            </a:lvl1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Графический объект 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MO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lang="ru-MO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MO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MO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MO"/>
      </a:defPPr>
      <a:lvl1pPr marL="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sz="4000" dirty="0">
                <a:effectLst/>
                <a:ea typeface="Droid Sans Fallback"/>
                <a:cs typeface="Droid Sans"/>
              </a:rPr>
              <a:t>Применение новой терапии у пациентов</a:t>
            </a: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7451B7-2A25-8813-BC77-07DE3529F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9552" y="3575304"/>
            <a:ext cx="3172968" cy="667512"/>
          </a:xfrm>
        </p:spPr>
        <p:txBody>
          <a:bodyPr rtlCol="0">
            <a:normAutofit fontScale="85000" lnSpcReduction="10000"/>
          </a:bodyPr>
          <a:lstStyle>
            <a:defPPr>
              <a:defRPr lang="ru-MO"/>
            </a:defPPr>
          </a:lstStyle>
          <a:p>
            <a:pPr algn="r" rtl="0"/>
            <a:r>
              <a:rPr lang="ru-RU" dirty="0"/>
              <a:t>Давлятшин Георгий Антропова Полина</a:t>
            </a:r>
          </a:p>
        </p:txBody>
      </p: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E46C7FB9-1D67-4C73-7AAC-B157D99BC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553428"/>
            <a:ext cx="8951976" cy="853980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sz="5300" dirty="0"/>
              <a:t>Анализ по терапии</a:t>
            </a:r>
          </a:p>
        </p:txBody>
      </p:sp>
    </p:spTree>
    <p:extLst>
      <p:ext uri="{BB962C8B-B14F-4D97-AF65-F5344CB8AC3E}">
        <p14:creationId xmlns:p14="http://schemas.microsoft.com/office/powerpoint/2010/main" val="3925682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1D625AD-D853-E707-6C7F-E31923C4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sz="2400" dirty="0"/>
              <a:t>Соотношение мужчин и женщин в группах с терапией и без терапии</a:t>
            </a:r>
          </a:p>
        </p:txBody>
      </p:sp>
      <p:sp>
        <p:nvSpPr>
          <p:cNvPr id="22" name="Текст 21">
            <a:extLst>
              <a:ext uri="{FF2B5EF4-FFF2-40B4-BE49-F238E27FC236}">
                <a16:creationId xmlns:a16="http://schemas.microsoft.com/office/drawing/2014/main" id="{1B742BF8-0956-7E94-FAF4-D42A92ACE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A96F7733-7434-FA95-04A6-9FA221A264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smtClean="0"/>
              <a:pPr rtl="0"/>
              <a:t>11</a:t>
            </a:fld>
            <a:endParaRPr lang="ru-RU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C283504-FCE4-9E2F-3D98-72DC427F3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3965" y="2039642"/>
            <a:ext cx="8608769" cy="3921319"/>
          </a:xfrm>
        </p:spPr>
      </p:pic>
    </p:spTree>
    <p:extLst>
      <p:ext uri="{BB962C8B-B14F-4D97-AF65-F5344CB8AC3E}">
        <p14:creationId xmlns:p14="http://schemas.microsoft.com/office/powerpoint/2010/main" val="563167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821542-82EF-DF82-921F-BC69D6AC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Средний возраст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27B2C52-AC1F-7653-8310-16D04772E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7598" y="2260644"/>
            <a:ext cx="4394451" cy="328119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92D7A287-FC37-CEA3-AE3C-467675D537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C64CEF-A0B0-9620-953B-EEBCC817E8D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CC43B8D3-9A08-F84C-9DD4-44948BA52D4B}" type="slidenum">
              <a:rPr lang="ru-RU" noProof="0" smtClean="0"/>
              <a:pPr rtl="0"/>
              <a:t>12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34293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sz="2000" dirty="0"/>
              <a:t>Исход в зависимости от наличия терапии</a:t>
            </a: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/>
              <a:t>3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900E35B6-58C6-ABFD-1333-AA1B7702D1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smtClean="0"/>
              <a:pPr rtl="0"/>
              <a:t>13</a:t>
            </a:fld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8497AF6-1FC6-B61F-D808-FEC9E04E1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0426" y="1726989"/>
            <a:ext cx="8762246" cy="3991229"/>
          </a:xfrm>
        </p:spPr>
      </p:pic>
    </p:spTree>
    <p:extLst>
      <p:ext uri="{BB962C8B-B14F-4D97-AF65-F5344CB8AC3E}">
        <p14:creationId xmlns:p14="http://schemas.microsoft.com/office/powerpoint/2010/main" val="2643360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30E2C-E585-86C9-0929-70294CF19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Формирование пар пациентов с терапией и без терапии по признакам</a:t>
            </a:r>
          </a:p>
        </p:txBody>
      </p:sp>
    </p:spTree>
    <p:extLst>
      <p:ext uri="{BB962C8B-B14F-4D97-AF65-F5344CB8AC3E}">
        <p14:creationId xmlns:p14="http://schemas.microsoft.com/office/powerpoint/2010/main" val="2446432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sz="2800" dirty="0"/>
              <a:t>Задача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smtClean="0"/>
              <a:pPr rtl="0"/>
              <a:t>15</a:t>
            </a:fld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F59273-F822-716C-9B91-C2EF647B5190}"/>
              </a:ext>
            </a:extLst>
          </p:cNvPr>
          <p:cNvSpPr txBox="1"/>
          <p:nvPr/>
        </p:nvSpPr>
        <p:spPr>
          <a:xfrm>
            <a:off x="697375" y="1826715"/>
            <a:ext cx="609407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kern="150" dirty="0">
                <a:effectLst/>
                <a:latin typeface="Liberation Serif"/>
                <a:ea typeface="Droid Sans Fallback"/>
                <a:cs typeface="Droid Sans"/>
              </a:rPr>
              <a:t>Создать пары пациентов из 2ух групп по правилу</a:t>
            </a:r>
          </a:p>
          <a:p>
            <a:r>
              <a:rPr lang="ru-RU" sz="2000" kern="150" dirty="0">
                <a:effectLst/>
                <a:latin typeface="Liberation Serif"/>
                <a:ea typeface="Droid Sans Fallback"/>
                <a:cs typeface="Droid Sans"/>
              </a:rPr>
              <a:t>- один пол</a:t>
            </a:r>
          </a:p>
          <a:p>
            <a:r>
              <a:rPr lang="ru-RU" sz="2000" kern="150" dirty="0">
                <a:effectLst/>
                <a:latin typeface="Liberation Serif"/>
                <a:ea typeface="Droid Sans Fallback"/>
                <a:cs typeface="Droid Sans"/>
              </a:rPr>
              <a:t>- возраст +/- 3 года</a:t>
            </a:r>
          </a:p>
          <a:p>
            <a:r>
              <a:rPr lang="ru-RU" sz="2000" kern="150" dirty="0">
                <a:effectLst/>
                <a:latin typeface="Liberation Serif"/>
                <a:ea typeface="Droid Sans Fallback"/>
                <a:cs typeface="Droid Sans"/>
              </a:rPr>
              <a:t>- уровень показатель_</a:t>
            </a:r>
            <a:r>
              <a:rPr lang="en-US" sz="2000" kern="150" dirty="0">
                <a:effectLst/>
                <a:latin typeface="Liberation Serif"/>
                <a:ea typeface="Droid Sans Fallback"/>
                <a:cs typeface="Droid Sans"/>
              </a:rPr>
              <a:t>D</a:t>
            </a:r>
            <a:r>
              <a:rPr lang="ru-RU" sz="2000" kern="150" dirty="0">
                <a:effectLst/>
                <a:latin typeface="Liberation Serif"/>
                <a:ea typeface="Droid Sans Fallback"/>
                <a:cs typeface="Droid Sans"/>
              </a:rPr>
              <a:t> +/- 10%</a:t>
            </a:r>
          </a:p>
          <a:p>
            <a:r>
              <a:rPr lang="ru-RU" sz="2000" kern="150" dirty="0">
                <a:effectLst/>
                <a:latin typeface="Liberation Serif"/>
                <a:ea typeface="Droid Sans Fallback"/>
                <a:cs typeface="Droid Sans"/>
              </a:rPr>
              <a:t>- уровень показатель_</a:t>
            </a:r>
            <a:r>
              <a:rPr lang="en-US" sz="2000" kern="150" dirty="0">
                <a:effectLst/>
                <a:latin typeface="Liberation Serif"/>
                <a:ea typeface="Droid Sans Fallback"/>
                <a:cs typeface="Droid Sans"/>
              </a:rPr>
              <a:t>F</a:t>
            </a:r>
            <a:r>
              <a:rPr lang="ru-RU" sz="2000" kern="150" dirty="0">
                <a:effectLst/>
                <a:latin typeface="Liberation Serif"/>
                <a:ea typeface="Droid Sans Fallback"/>
                <a:cs typeface="Droid Sans"/>
              </a:rPr>
              <a:t> +/- 10%</a:t>
            </a:r>
          </a:p>
          <a:p>
            <a:r>
              <a:rPr lang="ru-RU" sz="2000" kern="150" dirty="0">
                <a:effectLst/>
                <a:latin typeface="Liberation Serif"/>
                <a:ea typeface="Droid Sans Fallback"/>
                <a:cs typeface="Droid Sans"/>
              </a:rPr>
              <a:t>- схожая тяжесть заболевания (крайне тяжелые и тяжелые – одна группа, среднетяжелые – вторая группа)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3EFDA1A-537B-3C6A-7538-2B30FD283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341" y="1826715"/>
            <a:ext cx="3935733" cy="393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34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A2BDDE7-238C-9C22-268B-4AB42C3AC2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A1137A7-AD4E-3B4D-6CDD-20390ECE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Дополнительный критерий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E3E769-76D1-8BC5-5839-F416B8BEF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3578622"/>
            <a:ext cx="5181600" cy="4351338"/>
          </a:xfrm>
        </p:spPr>
        <p:txBody>
          <a:bodyPr>
            <a:normAutofit/>
          </a:bodyPr>
          <a:lstStyle/>
          <a:p>
            <a:r>
              <a:rPr lang="ru-RU" sz="2400" dirty="0"/>
              <a:t>С одинаковым статусом вакцинации – 746 пар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5832EE-1E72-DCC9-16B7-E04F914CD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261110"/>
            <a:ext cx="5181600" cy="2449029"/>
          </a:xfrm>
        </p:spPr>
        <p:txBody>
          <a:bodyPr>
            <a:normAutofit/>
          </a:bodyPr>
          <a:lstStyle/>
          <a:p>
            <a:r>
              <a:rPr lang="ru-RU" sz="2400" dirty="0"/>
              <a:t>Без учёта статуса вакцинации – 946 пар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7D735E-264A-5E37-891D-B04DA833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C43B8D3-9A08-F84C-9DD4-44948BA52D4B}" type="slidenum">
              <a:rPr lang="ru-RU" noProof="0" smtClean="0"/>
              <a:t>16</a:t>
            </a:fld>
            <a:endParaRPr lang="ru-RU" noProof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DA39692-9909-AB60-A6C2-5222DDD95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003" y="2034258"/>
            <a:ext cx="4267477" cy="430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41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D881F-CA86-A4F1-802F-E64731BD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369" y="2083443"/>
            <a:ext cx="8183301" cy="2653149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Сопоставимость групп по факторам</a:t>
            </a:r>
          </a:p>
        </p:txBody>
      </p:sp>
    </p:spTree>
    <p:extLst>
      <p:ext uri="{BB962C8B-B14F-4D97-AF65-F5344CB8AC3E}">
        <p14:creationId xmlns:p14="http://schemas.microsoft.com/office/powerpoint/2010/main" val="186846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E8C395-5528-CB89-E9B0-3E394301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Гипотеза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288989-F122-B809-835B-A182B263E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H0 - терапия не оказывает никакого влияния на изменяемый признак</a:t>
            </a:r>
          </a:p>
          <a:p>
            <a:endParaRPr lang="ru-RU" dirty="0"/>
          </a:p>
          <a:p>
            <a:r>
              <a:rPr lang="ru-RU" dirty="0"/>
              <a:t>H1- пациенты с терапией показывают другие результаты - (т.е. оказывает влияние)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C92C74-893E-53D7-3C32-09A5F71FCF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7FB870-E959-A3CC-CDA8-C3BE882CB4E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CC43B8D3-9A08-F84C-9DD4-44948BA52D4B}" type="slidenum">
              <a:rPr lang="ru-RU" noProof="0" smtClean="0"/>
              <a:pPr rtl="0"/>
              <a:t>18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41428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Возраст</a:t>
            </a: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/>
              <a:t>3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900E35B6-58C6-ABFD-1333-AA1B7702D1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smtClean="0"/>
              <a:pPr rtl="0"/>
              <a:t>19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3D8196-7561-4ED7-1AB6-E797DABA8806}"/>
              </a:ext>
            </a:extLst>
          </p:cNvPr>
          <p:cNvSpPr txBox="1"/>
          <p:nvPr/>
        </p:nvSpPr>
        <p:spPr>
          <a:xfrm>
            <a:off x="658167" y="1639669"/>
            <a:ext cx="60993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t_age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</a:t>
            </a:r>
            <a:endParaRPr lang="ru-RU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0.029846351039879107 </a:t>
            </a:r>
            <a:endParaRPr lang="ru-RU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12121"/>
                </a:solidFill>
                <a:latin typeface="Courier New" panose="02070309020205020404" pitchFamily="49" charset="0"/>
              </a:rPr>
              <a:t>t_cr_</a:t>
            </a:r>
            <a:r>
              <a:rPr lang="en-US" b="1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bothside</a:t>
            </a:r>
            <a:r>
              <a:rPr lang="en-U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</a:t>
            </a:r>
            <a:endParaRPr lang="ru-RU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1.9615573849940027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E3CAE1B-3B22-058B-F0E4-072EDCC12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534" y="1639668"/>
            <a:ext cx="5709563" cy="425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6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D6DF6-5B25-79AF-09F2-0008B7DD2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29159"/>
            <a:ext cx="8762246" cy="1325880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Этапы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A49DED-F98B-AA29-6402-0A09C4EFE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4572" y="1131570"/>
            <a:ext cx="8659368" cy="749808"/>
          </a:xfrm>
          <a:solidFill>
            <a:srgbClr val="FEA000"/>
          </a:solidFill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sz="2800" dirty="0"/>
              <a:t>Обработка данных</a:t>
            </a:r>
          </a:p>
        </p:txBody>
      </p:sp>
      <p:sp>
        <p:nvSpPr>
          <p:cNvPr id="48" name="Текст 47">
            <a:extLst>
              <a:ext uri="{FF2B5EF4-FFF2-40B4-BE49-F238E27FC236}">
                <a16:creationId xmlns:a16="http://schemas.microsoft.com/office/drawing/2014/main" id="{B79EAB77-EA1B-845C-B39D-F4147B3C0E4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74736" y="970979"/>
            <a:ext cx="960120" cy="960120"/>
          </a:xfrm>
          <a:solidFill>
            <a:srgbClr val="FEA000"/>
          </a:solidFill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3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BAF7CB-A8CE-582C-C1DB-E6D72AC69A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4572" y="2089404"/>
            <a:ext cx="8659368" cy="749808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sz="2800" dirty="0"/>
              <a:t>Анализ по вакцинации</a:t>
            </a:r>
            <a:r>
              <a:rPr lang="en-US" sz="2800" dirty="0"/>
              <a:t> </a:t>
            </a:r>
            <a:r>
              <a:rPr lang="ru-RU" sz="2800" dirty="0"/>
              <a:t>и терапии</a:t>
            </a:r>
          </a:p>
        </p:txBody>
      </p:sp>
      <p:sp>
        <p:nvSpPr>
          <p:cNvPr id="49" name="Текст 48">
            <a:extLst>
              <a:ext uri="{FF2B5EF4-FFF2-40B4-BE49-F238E27FC236}">
                <a16:creationId xmlns:a16="http://schemas.microsoft.com/office/drawing/2014/main" id="{9AD6ED5E-6255-A10D-1B61-1C38A65A01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74736" y="1984248"/>
            <a:ext cx="960120" cy="960120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en-US" dirty="0"/>
              <a:t>6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C403DC-3521-3A53-9255-0D192EBD4F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4572" y="3059811"/>
            <a:ext cx="8659368" cy="749808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sz="2800" dirty="0"/>
              <a:t>Формирование пар из двух групп</a:t>
            </a:r>
          </a:p>
        </p:txBody>
      </p:sp>
      <p:sp>
        <p:nvSpPr>
          <p:cNvPr id="50" name="Текст 49">
            <a:extLst>
              <a:ext uri="{FF2B5EF4-FFF2-40B4-BE49-F238E27FC236}">
                <a16:creationId xmlns:a16="http://schemas.microsoft.com/office/drawing/2014/main" id="{725D92A4-EE14-BE47-EFF6-F0FD3F4AE6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74736" y="2953513"/>
            <a:ext cx="960120" cy="960120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en-US" dirty="0"/>
              <a:t>1</a:t>
            </a:r>
            <a:r>
              <a:rPr lang="ru-RU" dirty="0"/>
              <a:t>4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1F6EA68-2AA8-DF86-685C-EC38431277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4572" y="4018271"/>
            <a:ext cx="8659368" cy="749808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sz="2800" dirty="0"/>
              <a:t>Сопоставимость групп</a:t>
            </a:r>
          </a:p>
        </p:txBody>
      </p:sp>
      <p:sp>
        <p:nvSpPr>
          <p:cNvPr id="51" name="Текст 50">
            <a:extLst>
              <a:ext uri="{FF2B5EF4-FFF2-40B4-BE49-F238E27FC236}">
                <a16:creationId xmlns:a16="http://schemas.microsoft.com/office/drawing/2014/main" id="{7FFFF704-D039-7DC7-A34E-489FEE26CD8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74736" y="3913115"/>
            <a:ext cx="960120" cy="960120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17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A2545FBC-2F5C-8772-F385-63E10355830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4976622"/>
            <a:ext cx="8659368" cy="749808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sz="2800" dirty="0"/>
              <a:t>Сравнение групп по исходам</a:t>
            </a:r>
          </a:p>
        </p:txBody>
      </p:sp>
      <p:sp>
        <p:nvSpPr>
          <p:cNvPr id="52" name="Текст 51">
            <a:extLst>
              <a:ext uri="{FF2B5EF4-FFF2-40B4-BE49-F238E27FC236}">
                <a16:creationId xmlns:a16="http://schemas.microsoft.com/office/drawing/2014/main" id="{B834A08F-B9C1-B3EF-25F5-A69D401C8B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79308" y="4871466"/>
            <a:ext cx="960120" cy="960120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en-US" dirty="0"/>
              <a:t>21</a:t>
            </a:r>
            <a:endParaRPr lang="ru-RU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2C9DE8CA-1B33-7118-60D6-9394EB66B7A9}"/>
              </a:ext>
            </a:extLst>
          </p:cNvPr>
          <p:cNvSpPr txBox="1">
            <a:spLocks/>
          </p:cNvSpPr>
          <p:nvPr/>
        </p:nvSpPr>
        <p:spPr>
          <a:xfrm>
            <a:off x="0" y="5942204"/>
            <a:ext cx="8659368" cy="749808"/>
          </a:xfrm>
          <a:prstGeom prst="rect">
            <a:avLst/>
          </a:prstGeom>
          <a:solidFill>
            <a:srgbClr val="D8030F"/>
          </a:solidFill>
        </p:spPr>
        <p:txBody>
          <a:bodyPr vert="horz" lIns="713232" tIns="45720" rIns="91440" bIns="45720" rtlCol="0" anchor="ctr">
            <a:noAutofit/>
          </a:bodyPr>
          <a:lstStyle>
            <a:defPPr>
              <a:defRPr lang="ru-MO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ru-MO" sz="4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MO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MO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MO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MO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MO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MO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MO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MO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Оценка влияния факторов</a:t>
            </a:r>
          </a:p>
        </p:txBody>
      </p:sp>
      <p:sp>
        <p:nvSpPr>
          <p:cNvPr id="11" name="Текст 47">
            <a:extLst>
              <a:ext uri="{FF2B5EF4-FFF2-40B4-BE49-F238E27FC236}">
                <a16:creationId xmlns:a16="http://schemas.microsoft.com/office/drawing/2014/main" id="{75BC0ED1-5D7A-8772-052F-B08608BE8AFD}"/>
              </a:ext>
            </a:extLst>
          </p:cNvPr>
          <p:cNvSpPr txBox="1">
            <a:spLocks/>
          </p:cNvSpPr>
          <p:nvPr/>
        </p:nvSpPr>
        <p:spPr>
          <a:xfrm>
            <a:off x="8174736" y="5837048"/>
            <a:ext cx="960120" cy="960120"/>
          </a:xfrm>
          <a:prstGeom prst="ellipse">
            <a:avLst/>
          </a:prstGeom>
          <a:solidFill>
            <a:srgbClr val="D8030F"/>
          </a:solidFill>
          <a:ln w="63500">
            <a:solidFill>
              <a:schemeClr val="bg2"/>
            </a:solidFill>
          </a:ln>
        </p:spPr>
        <p:txBody>
          <a:bodyPr vert="horz" lIns="0" tIns="0" rIns="0" bIns="0" rtlCol="0" anchor="ctr">
            <a:noAutofit/>
          </a:bodyPr>
          <a:lstStyle>
            <a:defPPr>
              <a:defRPr lang="ru-MO"/>
            </a:defPPr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ru-MO" sz="4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MO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MO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MO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MO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MO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MO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MO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MO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2850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9B8D1C32-CEDB-F6E2-A01E-72AE1A1D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Показатель </a:t>
            </a:r>
            <a:r>
              <a:rPr lang="en-US" dirty="0"/>
              <a:t>D</a:t>
            </a:r>
            <a:endParaRPr lang="ru-RU" dirty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7D61BAD3-11BF-AA74-F4B3-2ABC020772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517F181E-B3F5-EEEB-086C-37ADB36790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smtClean="0"/>
              <a:pPr rtl="0"/>
              <a:t>20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A79AD-12C0-4D63-1A20-08E95B0598B9}"/>
              </a:ext>
            </a:extLst>
          </p:cNvPr>
          <p:cNvSpPr txBox="1"/>
          <p:nvPr/>
        </p:nvSpPr>
        <p:spPr>
          <a:xfrm>
            <a:off x="607926" y="1661384"/>
            <a:ext cx="60993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t_d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</a:t>
            </a:r>
            <a:endParaRPr lang="ru-RU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0.11279999905321433 </a:t>
            </a:r>
            <a:endParaRPr lang="ru-RU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12121"/>
                </a:solidFill>
                <a:latin typeface="Courier New" panose="02070309020205020404" pitchFamily="49" charset="0"/>
              </a:rPr>
              <a:t>t_cr_</a:t>
            </a:r>
            <a:r>
              <a:rPr lang="en-US" b="1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bothside</a:t>
            </a:r>
            <a:r>
              <a:rPr lang="en-U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</a:t>
            </a:r>
            <a:endParaRPr lang="ru-RU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1.9615573849940027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B055F6-B1D9-64CA-C2A3-076E12796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309" y="1661384"/>
            <a:ext cx="5743930" cy="435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09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821542-82EF-DF82-921F-BC69D6AC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Показатель </a:t>
            </a:r>
            <a:r>
              <a:rPr lang="en-US" dirty="0"/>
              <a:t>F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D7A287-FC37-CEA3-AE3C-467675D537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C64CEF-A0B0-9620-953B-EEBCC817E8D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CC43B8D3-9A08-F84C-9DD4-44948BA52D4B}" type="slidenum">
              <a:rPr lang="ru-RU" noProof="0" smtClean="0"/>
              <a:pPr rtl="0"/>
              <a:t>21</a:t>
            </a:fld>
            <a:endParaRPr lang="ru-RU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24DC4-354D-E638-2B41-252AFF6C502D}"/>
              </a:ext>
            </a:extLst>
          </p:cNvPr>
          <p:cNvSpPr txBox="1"/>
          <p:nvPr/>
        </p:nvSpPr>
        <p:spPr>
          <a:xfrm>
            <a:off x="717277" y="1574226"/>
            <a:ext cx="6094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t_f</a:t>
            </a:r>
            <a:r>
              <a:rPr lang="en-U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</a:t>
            </a:r>
            <a:endParaRPr lang="ru-RU" b="1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0.22799144299163082 </a:t>
            </a:r>
            <a:endParaRPr lang="ru-RU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12121"/>
                </a:solidFill>
                <a:latin typeface="Courier New" panose="02070309020205020404" pitchFamily="49" charset="0"/>
              </a:rPr>
              <a:t>t_cr_</a:t>
            </a:r>
            <a:r>
              <a:rPr lang="en-US" b="1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bothside</a:t>
            </a:r>
            <a:r>
              <a:rPr lang="en-U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</a:t>
            </a:r>
            <a:endParaRPr lang="ru-RU" b="1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1.9615573849940027</a:t>
            </a:r>
            <a:endParaRPr lang="ru-RU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355526E1-9E98-63F9-F97C-864333036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2387" y="1790420"/>
            <a:ext cx="5604365" cy="4345203"/>
          </a:xfrm>
        </p:spPr>
      </p:pic>
    </p:spTree>
    <p:extLst>
      <p:ext uri="{BB962C8B-B14F-4D97-AF65-F5344CB8AC3E}">
        <p14:creationId xmlns:p14="http://schemas.microsoft.com/office/powerpoint/2010/main" val="3391471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E46C7FB9-1D67-4C73-7AAC-B157D99BC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553428"/>
            <a:ext cx="8951976" cy="853980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sz="5300" dirty="0"/>
              <a:t>Сравнение групп по исходам</a:t>
            </a:r>
          </a:p>
        </p:txBody>
      </p:sp>
    </p:spTree>
    <p:extLst>
      <p:ext uri="{BB962C8B-B14F-4D97-AF65-F5344CB8AC3E}">
        <p14:creationId xmlns:p14="http://schemas.microsoft.com/office/powerpoint/2010/main" val="1017928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F2EEA-8468-55A4-F444-ED14C4CC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Исход в зависимости от наличия терапии 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D1DCCDE-207B-7939-B1DB-E27493188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178" y="1782501"/>
            <a:ext cx="8670222" cy="3949311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2E463608-0EE4-6F78-C329-B426E309DB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257EEE-04B9-92F9-5828-F9808F2F0B5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CC43B8D3-9A08-F84C-9DD4-44948BA52D4B}" type="slidenum">
              <a:rPr lang="ru-RU" noProof="0" smtClean="0"/>
              <a:pPr rtl="0"/>
              <a:t>23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57193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9B8D1C32-CEDB-F6E2-A01E-72AE1A1D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sz="2800" dirty="0"/>
              <a:t>Сроки госпитализации для выписанных пациентов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4A42FB-888D-4842-C0C0-A6E92ABE1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517F181E-B3F5-EEEB-086C-37ADB36790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smtClean="0"/>
              <a:pPr rtl="0"/>
              <a:t>24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41A56A-CDC2-6307-0CD5-A85ABCA2A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479" y="1639086"/>
            <a:ext cx="5647867" cy="427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35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D881F-CA86-A4F1-802F-E64731BD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369" y="1435261"/>
            <a:ext cx="8183301" cy="3301331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Оценка влияния отдельных факторов на исходы</a:t>
            </a:r>
          </a:p>
        </p:txBody>
      </p:sp>
    </p:spTree>
    <p:extLst>
      <p:ext uri="{BB962C8B-B14F-4D97-AF65-F5344CB8AC3E}">
        <p14:creationId xmlns:p14="http://schemas.microsoft.com/office/powerpoint/2010/main" val="2541581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EC6286D3-75F6-70BE-B1EC-104E2E2FC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1903" y="1524033"/>
            <a:ext cx="3566160" cy="649224"/>
          </a:xfrm>
        </p:spPr>
        <p:txBody>
          <a:bodyPr/>
          <a:lstStyle/>
          <a:p>
            <a:r>
              <a:rPr lang="ru-RU" dirty="0"/>
              <a:t>С терапией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54FB9E8-FA14-1358-F086-4343F9C3CE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51903" y="2188530"/>
            <a:ext cx="4149745" cy="3247628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04EA6F8D-5C4B-D637-CD37-0324B1B81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04895" y="1509863"/>
            <a:ext cx="3566160" cy="649224"/>
          </a:xfrm>
        </p:spPr>
        <p:txBody>
          <a:bodyPr/>
          <a:lstStyle/>
          <a:p>
            <a:r>
              <a:rPr lang="ru-RU" dirty="0"/>
              <a:t>Без терапии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1388854E-A118-B61B-EC70-8E32190EB0D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04894" y="2173257"/>
            <a:ext cx="4149745" cy="3270180"/>
          </a:xfr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4048C207-B8B3-B2CA-3B0E-81740732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Возраст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598890A5-9B8B-EDA9-3C4C-4300EE51C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578481CD-78A3-462E-9BD3-1C31BA6D2A4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CC43B8D3-9A08-F84C-9DD4-44948BA52D4B}" type="slidenum">
              <a:rPr lang="ru-RU" noProof="0" smtClean="0"/>
              <a:pPr rtl="0"/>
              <a:t>26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479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41A8CB0E-508E-A62E-3C6E-3907FC028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1903" y="1499616"/>
            <a:ext cx="3566160" cy="649224"/>
          </a:xfrm>
        </p:spPr>
        <p:txBody>
          <a:bodyPr/>
          <a:lstStyle/>
          <a:p>
            <a:r>
              <a:rPr lang="ru-RU" dirty="0"/>
              <a:t>С терапией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1271E6C9-2318-B6DA-F587-C2D83D7497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51903" y="2183859"/>
            <a:ext cx="3880061" cy="3127949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DBCDFE61-67B3-C9CF-FEAE-E885CEA2E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14944" y="1508760"/>
            <a:ext cx="3566160" cy="649224"/>
          </a:xfrm>
        </p:spPr>
        <p:txBody>
          <a:bodyPr/>
          <a:lstStyle/>
          <a:p>
            <a:r>
              <a:rPr lang="ru-RU" dirty="0"/>
              <a:t>Без терапии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F9FC8C66-869A-D303-9363-4B06678056D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0" y="2157984"/>
            <a:ext cx="3912158" cy="3153824"/>
          </a:xfr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894EC5C2-3CA6-BA1B-A97A-0654E69A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Факт вакцинации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DBDE1DE8-C30A-3821-EF1D-61614ED0F3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F5838AB-8816-C351-49AF-A4A1C756D5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CC43B8D3-9A08-F84C-9DD4-44948BA52D4B}" type="slidenum">
              <a:rPr lang="ru-RU" noProof="0" smtClean="0"/>
              <a:pPr rtl="0"/>
              <a:t>27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51606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41A8CB0E-508E-A62E-3C6E-3907FC028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1903" y="1499616"/>
            <a:ext cx="3566160" cy="649224"/>
          </a:xfrm>
        </p:spPr>
        <p:txBody>
          <a:bodyPr/>
          <a:lstStyle/>
          <a:p>
            <a:r>
              <a:rPr lang="ru-RU" dirty="0"/>
              <a:t>С терапией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04F9964D-03D2-9FCA-2ABF-6CEEE499DD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56441" y="2148840"/>
            <a:ext cx="3966847" cy="3097304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DBCDFE61-67B3-C9CF-FEAE-E885CEA2E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14944" y="1508760"/>
            <a:ext cx="3566160" cy="649224"/>
          </a:xfrm>
        </p:spPr>
        <p:txBody>
          <a:bodyPr/>
          <a:lstStyle/>
          <a:p>
            <a:r>
              <a:rPr lang="ru-RU" dirty="0"/>
              <a:t>Без терапии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DDFC311F-3757-DCE0-7CE7-E567FEC8D9E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0" y="2157984"/>
            <a:ext cx="3955136" cy="3088160"/>
          </a:xfr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894EC5C2-3CA6-BA1B-A97A-0654E69A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DBDE1DE8-C30A-3821-EF1D-61614ED0F3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F5838AB-8816-C351-49AF-A4A1C756D5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CC43B8D3-9A08-F84C-9DD4-44948BA52D4B}" type="slidenum">
              <a:rPr lang="ru-RU" noProof="0" smtClean="0"/>
              <a:pPr rtl="0"/>
              <a:t>28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77124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41A8CB0E-508E-A62E-3C6E-3907FC028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1903" y="1499616"/>
            <a:ext cx="3566160" cy="649224"/>
          </a:xfrm>
        </p:spPr>
        <p:txBody>
          <a:bodyPr/>
          <a:lstStyle/>
          <a:p>
            <a:r>
              <a:rPr lang="ru-RU" dirty="0"/>
              <a:t>С терапией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139D1C8-B78B-2316-C970-974FE9A376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51903" y="2183858"/>
            <a:ext cx="3776591" cy="3174525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DBCDFE61-67B3-C9CF-FEAE-E885CEA2E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14944" y="1508760"/>
            <a:ext cx="3566160" cy="649224"/>
          </a:xfrm>
        </p:spPr>
        <p:txBody>
          <a:bodyPr/>
          <a:lstStyle/>
          <a:p>
            <a:r>
              <a:rPr lang="ru-RU" dirty="0"/>
              <a:t>Без терапии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61990ED1-3DA2-F9CC-4238-96707D51A6A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0" y="2183859"/>
            <a:ext cx="3776589" cy="3174524"/>
          </a:xfr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894EC5C2-3CA6-BA1B-A97A-0654E69A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Тяжесть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DBDE1DE8-C30A-3821-EF1D-61614ED0F3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F5838AB-8816-C351-49AF-A4A1C756D5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CC43B8D3-9A08-F84C-9DD4-44948BA52D4B}" type="slidenum">
              <a:rPr lang="ru-RU" noProof="0" smtClean="0"/>
              <a:pPr rtl="0"/>
              <a:t>29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8301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D881F-CA86-A4F1-802F-E64731BD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6280" y="2304288"/>
            <a:ext cx="6940296" cy="2432304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Обработка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2851165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41A8CB0E-508E-A62E-3C6E-3907FC028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1903" y="1499616"/>
            <a:ext cx="3566160" cy="649224"/>
          </a:xfrm>
        </p:spPr>
        <p:txBody>
          <a:bodyPr/>
          <a:lstStyle/>
          <a:p>
            <a:r>
              <a:rPr lang="ru-RU" dirty="0"/>
              <a:t>С терапией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3A7A386A-1A9A-D429-D906-8589D88F03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18528" y="2183858"/>
            <a:ext cx="4056336" cy="3174525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DBCDFE61-67B3-C9CF-FEAE-E885CEA2E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14944" y="1508760"/>
            <a:ext cx="3566160" cy="649224"/>
          </a:xfrm>
        </p:spPr>
        <p:txBody>
          <a:bodyPr/>
          <a:lstStyle/>
          <a:p>
            <a:r>
              <a:rPr lang="ru-RU" dirty="0"/>
              <a:t>Без терапии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0268492A-959E-9681-9DE5-11D122C6158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0" y="2183857"/>
            <a:ext cx="4056336" cy="3174525"/>
          </a:xfr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894EC5C2-3CA6-BA1B-A97A-0654E69A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Показатель </a:t>
            </a:r>
            <a:r>
              <a:rPr lang="en-US" dirty="0"/>
              <a:t>D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DBDE1DE8-C30A-3821-EF1D-61614ED0F3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F5838AB-8816-C351-49AF-A4A1C756D5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CC43B8D3-9A08-F84C-9DD4-44948BA52D4B}" type="slidenum">
              <a:rPr lang="ru-RU" noProof="0" smtClean="0"/>
              <a:pPr rtl="0"/>
              <a:t>30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37755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41A8CB0E-508E-A62E-3C6E-3907FC028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1903" y="1499616"/>
            <a:ext cx="3566160" cy="649224"/>
          </a:xfrm>
        </p:spPr>
        <p:txBody>
          <a:bodyPr/>
          <a:lstStyle/>
          <a:p>
            <a:r>
              <a:rPr lang="ru-RU" dirty="0"/>
              <a:t>С терапией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52957D5B-FAFF-CCA4-476F-96A159A5EB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35635" y="2276856"/>
            <a:ext cx="3873309" cy="3081528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DBCDFE61-67B3-C9CF-FEAE-E885CEA2E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14944" y="1508760"/>
            <a:ext cx="3566160" cy="649224"/>
          </a:xfrm>
        </p:spPr>
        <p:txBody>
          <a:bodyPr/>
          <a:lstStyle/>
          <a:p>
            <a:r>
              <a:rPr lang="ru-RU" dirty="0"/>
              <a:t>Без терапии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9DDCDDFD-8EDC-82F4-4FCD-76A4B7841F0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35840" y="2276856"/>
            <a:ext cx="3873309" cy="3081528"/>
          </a:xfr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894EC5C2-3CA6-BA1B-A97A-0654E69A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Показатель </a:t>
            </a:r>
            <a:r>
              <a:rPr lang="en-US" dirty="0"/>
              <a:t>F</a:t>
            </a:r>
            <a:r>
              <a:rPr lang="ru-RU" dirty="0"/>
              <a:t> 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DBDE1DE8-C30A-3821-EF1D-61614ED0F3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F5838AB-8816-C351-49AF-A4A1C756D5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CC43B8D3-9A08-F84C-9DD4-44948BA52D4B}" type="slidenum">
              <a:rPr lang="ru-RU" noProof="0" smtClean="0"/>
              <a:pPr rtl="0"/>
              <a:t>31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67918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ED6C5-D963-63BE-19BE-76B6105B9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007D75-E4CE-1195-765E-49777963F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517904"/>
            <a:ext cx="10716768" cy="45171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800" dirty="0"/>
              <a:t>Вакцинированные пациенты умирают реже чем невакцинированные.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800" dirty="0"/>
              <a:t>Наличие терапии снизило показатель смертности среди людей преклонного возраста.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800" dirty="0"/>
              <a:t>Невакцинированные пациенты с терапией, умирали реже чем пациенты без терапии.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800" dirty="0"/>
              <a:t>Пациенты любого уровня тяжести, с терапией умирали реже чем без терапии.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800" dirty="0"/>
              <a:t>Показатели </a:t>
            </a:r>
            <a:r>
              <a:rPr lang="en-US" sz="1800" dirty="0"/>
              <a:t>D </a:t>
            </a:r>
            <a:r>
              <a:rPr lang="ru-RU" sz="1800" dirty="0"/>
              <a:t>и </a:t>
            </a:r>
            <a:r>
              <a:rPr lang="en-US" sz="1800" dirty="0"/>
              <a:t>F </a:t>
            </a:r>
            <a:r>
              <a:rPr lang="ru-RU" sz="1800" dirty="0"/>
              <a:t>не имели большого влияния на исход пациентов с терапией и без терапии.</a:t>
            </a:r>
            <a:endParaRPr lang="en-US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800" dirty="0"/>
              <a:t>Терапия в целом оказала положительное влияние на исходы.</a:t>
            </a:r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5035A8-72F6-DB0F-334F-9411FED3B0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31E7909-156A-A979-8AAD-EFE2849F8C4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CC43B8D3-9A08-F84C-9DD4-44948BA52D4B}" type="slidenum">
              <a:rPr lang="ru-RU" noProof="0" smtClean="0"/>
              <a:pPr rtl="0"/>
              <a:t>32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6295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945C2F8-2E24-F46B-AC7B-3070B381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011" y="3124199"/>
            <a:ext cx="5765350" cy="1065727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16121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1D625AD-D853-E707-6C7F-E31923C4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Обработка данных</a:t>
            </a:r>
          </a:p>
        </p:txBody>
      </p:sp>
      <p:sp>
        <p:nvSpPr>
          <p:cNvPr id="22" name="Текст 21">
            <a:extLst>
              <a:ext uri="{FF2B5EF4-FFF2-40B4-BE49-F238E27FC236}">
                <a16:creationId xmlns:a16="http://schemas.microsoft.com/office/drawing/2014/main" id="{1B742BF8-0956-7E94-FAF4-D42A92ACE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A96F7733-7434-FA95-04A6-9FA221A264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smtClean="0"/>
              <a:pPr rtl="0"/>
              <a:t>4</a:t>
            </a:fld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BDDB8E-78C3-B0CD-9797-A98E39E4EB2C}"/>
              </a:ext>
            </a:extLst>
          </p:cNvPr>
          <p:cNvSpPr txBox="1"/>
          <p:nvPr/>
        </p:nvSpPr>
        <p:spPr>
          <a:xfrm>
            <a:off x="747421" y="1574226"/>
            <a:ext cx="638572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kern="150" dirty="0">
                <a:effectLst/>
                <a:latin typeface="Liberation Serif"/>
                <a:ea typeface="Droid Sans Fallback"/>
                <a:cs typeface="Droid Sans"/>
              </a:rPr>
              <a:t>Доступно:</a:t>
            </a:r>
            <a:endParaRPr lang="ru-RU" sz="1800" kern="150" dirty="0">
              <a:effectLst/>
              <a:latin typeface="Liberation Serif"/>
              <a:ea typeface="Droid Sans Fallback"/>
              <a:cs typeface="Droid Sans"/>
            </a:endParaRPr>
          </a:p>
          <a:p>
            <a:r>
              <a:rPr lang="ru-RU" sz="1800" kern="150" dirty="0">
                <a:effectLst/>
                <a:latin typeface="Liberation Serif"/>
                <a:ea typeface="Droid Sans Fallback"/>
                <a:cs typeface="Droid Sans"/>
              </a:rPr>
              <a:t>1. Файл (БД с моно_</a:t>
            </a:r>
            <a:r>
              <a:rPr lang="en-US" sz="1800" kern="150" dirty="0">
                <a:effectLst/>
                <a:latin typeface="Liberation Serif"/>
                <a:ea typeface="Droid Sans Fallback"/>
                <a:cs typeface="Droid Sans"/>
              </a:rPr>
              <a:t>full</a:t>
            </a:r>
            <a:r>
              <a:rPr lang="ru-RU" sz="1800" kern="150" dirty="0">
                <a:effectLst/>
                <a:latin typeface="Liberation Serif"/>
                <a:ea typeface="Droid Sans Fallback"/>
                <a:cs typeface="Droid Sans"/>
              </a:rPr>
              <a:t>) с информацией о пациентах со среднетяжелым и тяжелым течением болезни, которым вводились препараты:</a:t>
            </a:r>
          </a:p>
          <a:p>
            <a:r>
              <a:rPr lang="ru-RU" sz="1800" kern="150" dirty="0">
                <a:effectLst/>
                <a:latin typeface="Liberation Serif"/>
                <a:ea typeface="Droid Sans Fallback"/>
                <a:cs typeface="Droid Sans"/>
              </a:rPr>
              <a:t>- номер истории болезни (</a:t>
            </a:r>
            <a:r>
              <a:rPr lang="en-US" sz="1800" kern="150" dirty="0">
                <a:effectLst/>
                <a:latin typeface="Liberation Serif"/>
                <a:ea typeface="Droid Sans Fallback"/>
                <a:cs typeface="Droid Sans"/>
              </a:rPr>
              <a:t>CaseID</a:t>
            </a:r>
            <a:r>
              <a:rPr lang="ru-RU" sz="1800" kern="150" dirty="0">
                <a:effectLst/>
                <a:latin typeface="Liberation Serif"/>
                <a:ea typeface="Droid Sans Fallback"/>
                <a:cs typeface="Droid Sans"/>
              </a:rPr>
              <a:t>), </a:t>
            </a:r>
          </a:p>
          <a:p>
            <a:r>
              <a:rPr lang="ru-RU" sz="1800" kern="150" dirty="0">
                <a:effectLst/>
                <a:latin typeface="Liberation Serif"/>
                <a:ea typeface="Droid Sans Fallback"/>
                <a:cs typeface="Droid Sans"/>
              </a:rPr>
              <a:t>- даты госпитализации (</a:t>
            </a:r>
            <a:r>
              <a:rPr lang="en-US" sz="1800" kern="150" dirty="0">
                <a:effectLst/>
                <a:latin typeface="Liberation Serif"/>
                <a:ea typeface="Droid Sans Fallback"/>
                <a:cs typeface="Droid Sans"/>
              </a:rPr>
              <a:t>Start</a:t>
            </a:r>
            <a:r>
              <a:rPr lang="ru-RU" sz="1800" kern="150" dirty="0">
                <a:effectLst/>
                <a:latin typeface="Liberation Serif"/>
                <a:ea typeface="Droid Sans Fallback"/>
                <a:cs typeface="Droid Sans"/>
              </a:rPr>
              <a:t>, </a:t>
            </a:r>
            <a:r>
              <a:rPr lang="en-US" sz="1800" kern="150" dirty="0">
                <a:effectLst/>
                <a:latin typeface="Liberation Serif"/>
                <a:ea typeface="Droid Sans Fallback"/>
                <a:cs typeface="Droid Sans"/>
              </a:rPr>
              <a:t>End</a:t>
            </a:r>
            <a:r>
              <a:rPr lang="ru-RU" sz="1800" kern="150" dirty="0">
                <a:effectLst/>
                <a:latin typeface="Liberation Serif"/>
                <a:ea typeface="Droid Sans Fallback"/>
                <a:cs typeface="Droid Sans"/>
              </a:rPr>
              <a:t>) </a:t>
            </a:r>
          </a:p>
          <a:p>
            <a:r>
              <a:rPr lang="ru-RU" sz="1800" kern="150" dirty="0">
                <a:effectLst/>
                <a:latin typeface="Liberation Serif"/>
                <a:ea typeface="Droid Sans Fallback"/>
                <a:cs typeface="Droid Sans"/>
              </a:rPr>
              <a:t>- пол, </a:t>
            </a:r>
          </a:p>
          <a:p>
            <a:r>
              <a:rPr lang="ru-RU" sz="1800" kern="150" dirty="0">
                <a:effectLst/>
                <a:latin typeface="Liberation Serif"/>
                <a:ea typeface="Droid Sans Fallback"/>
                <a:cs typeface="Droid Sans"/>
              </a:rPr>
              <a:t>- возраст, </a:t>
            </a:r>
          </a:p>
          <a:p>
            <a:r>
              <a:rPr lang="ru-RU" sz="1800" kern="150" dirty="0">
                <a:effectLst/>
                <a:latin typeface="Liberation Serif"/>
                <a:ea typeface="Droid Sans Fallback"/>
                <a:cs typeface="Droid Sans"/>
              </a:rPr>
              <a:t>- тяжесть ((крайне тяжелое или тяжёлое) / среднетяжелое)</a:t>
            </a:r>
          </a:p>
          <a:p>
            <a:r>
              <a:rPr lang="ru-RU" sz="1800" kern="150" dirty="0">
                <a:effectLst/>
                <a:latin typeface="Liberation Serif"/>
                <a:ea typeface="Droid Sans Fallback"/>
                <a:cs typeface="Droid Sans"/>
              </a:rPr>
              <a:t>- исходы: умер / выписан /  переведён</a:t>
            </a:r>
          </a:p>
          <a:p>
            <a:r>
              <a:rPr lang="ru-RU" sz="1800" kern="150" dirty="0">
                <a:effectLst/>
                <a:latin typeface="Liberation Serif"/>
                <a:ea typeface="Droid Sans Fallback"/>
                <a:cs typeface="Droid Sans"/>
              </a:rPr>
              <a:t>- статус вакцинации от ковид.</a:t>
            </a:r>
          </a:p>
          <a:p>
            <a:r>
              <a:rPr lang="ru-RU" sz="1800" kern="150" dirty="0">
                <a:effectLst/>
                <a:latin typeface="Liberation Serif"/>
                <a:ea typeface="Droid Sans Fallback"/>
                <a:cs typeface="Droid Sans"/>
              </a:rPr>
              <a:t> </a:t>
            </a:r>
          </a:p>
          <a:p>
            <a:r>
              <a:rPr lang="ru-RU" sz="1800" kern="150" dirty="0">
                <a:effectLst/>
                <a:latin typeface="Liberation Serif"/>
                <a:ea typeface="Droid Sans Fallback"/>
                <a:cs typeface="Droid Sans"/>
              </a:rPr>
              <a:t>2. Файл (БД без моно_</a:t>
            </a:r>
            <a:r>
              <a:rPr lang="en-US" sz="1800" kern="150" dirty="0">
                <a:effectLst/>
                <a:latin typeface="Liberation Serif"/>
                <a:ea typeface="Droid Sans Fallback"/>
                <a:cs typeface="Droid Sans"/>
              </a:rPr>
              <a:t>full</a:t>
            </a:r>
            <a:r>
              <a:rPr lang="ru-RU" sz="1800" kern="150" dirty="0">
                <a:effectLst/>
                <a:latin typeface="Liberation Serif"/>
                <a:ea typeface="Droid Sans Fallback"/>
                <a:cs typeface="Droid Sans"/>
              </a:rPr>
              <a:t>) с информацией о пациентах с среднетяжелым и тяжелым течением болезни, которым не вводились новые препараты  - аналогичные данные (см выше).</a:t>
            </a:r>
          </a:p>
          <a:p>
            <a:r>
              <a:rPr lang="ru-RU" sz="1800" kern="150" dirty="0">
                <a:effectLst/>
                <a:latin typeface="Liberation Serif"/>
                <a:ea typeface="Droid Sans Fallback"/>
                <a:cs typeface="Droid Sans"/>
              </a:rPr>
              <a:t>3. Файл с результатами исследований показатель_</a:t>
            </a:r>
            <a:r>
              <a:rPr lang="en-US" sz="1800" kern="150" dirty="0">
                <a:effectLst/>
                <a:latin typeface="Liberation Serif"/>
                <a:ea typeface="Droid Sans Fallback"/>
                <a:cs typeface="Droid Sans"/>
              </a:rPr>
              <a:t>D</a:t>
            </a:r>
            <a:endParaRPr lang="ru-RU" sz="1800" kern="150" dirty="0">
              <a:effectLst/>
              <a:latin typeface="Liberation Serif"/>
              <a:ea typeface="Droid Sans Fallback"/>
              <a:cs typeface="Droid Sans"/>
            </a:endParaRPr>
          </a:p>
          <a:p>
            <a:r>
              <a:rPr lang="ru-RU" sz="1800" kern="150" dirty="0">
                <a:effectLst/>
                <a:latin typeface="Liberation Serif"/>
                <a:ea typeface="Droid Sans Fallback"/>
                <a:cs typeface="Droid Sans"/>
              </a:rPr>
              <a:t>4. Файл с результатами исследований показатель_</a:t>
            </a:r>
            <a:r>
              <a:rPr lang="en-US" sz="1800" kern="150" dirty="0">
                <a:effectLst/>
                <a:latin typeface="Liberation Serif"/>
                <a:ea typeface="Droid Sans Fallback"/>
                <a:cs typeface="Droid Sans"/>
              </a:rPr>
              <a:t>F</a:t>
            </a:r>
            <a:endParaRPr lang="ru-RU" sz="1800" kern="150" dirty="0">
              <a:effectLst/>
              <a:latin typeface="Liberation Serif"/>
              <a:ea typeface="Droid Sans Fallback"/>
              <a:cs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18912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52BC60E-E3F6-475B-99FE-C3DD77BF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данных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C193A66D-5505-C371-94E3-BBB4C1FD9B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FFC2603-9013-6A9E-F67B-0A02EE13C9D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CC43B8D3-9A08-F84C-9DD4-44948BA52D4B}" type="slidenum">
              <a:rPr lang="ru-RU" noProof="0" smtClean="0"/>
              <a:pPr rtl="0"/>
              <a:t>5</a:t>
            </a:fld>
            <a:endParaRPr lang="ru-RU" noProof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B23559C-AA50-93D3-A3EA-0FAAEEF83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45" y="1635035"/>
            <a:ext cx="9357109" cy="421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99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D881F-CA86-A4F1-802F-E64731BD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6280" y="2304288"/>
            <a:ext cx="6940296" cy="2432304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Анализ по вакцинации</a:t>
            </a:r>
          </a:p>
        </p:txBody>
      </p:sp>
    </p:spTree>
    <p:extLst>
      <p:ext uri="{BB962C8B-B14F-4D97-AF65-F5344CB8AC3E}">
        <p14:creationId xmlns:p14="http://schemas.microsoft.com/office/powerpoint/2010/main" val="4163351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sz="2800" dirty="0"/>
              <a:t>Доля каждой вакцины в выборке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smtClean="0"/>
              <a:pPr rtl="0"/>
              <a:t>7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1763E01-9103-D866-7B8A-3CD9B062E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196" y="1664927"/>
            <a:ext cx="5003607" cy="469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27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sz="2000" dirty="0"/>
              <a:t>Доля вакцинированных по половой принадлежности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25D61DF-B52B-25ED-5402-D55D52F42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6250" y="1729230"/>
            <a:ext cx="7463268" cy="3399540"/>
          </a:xfrm>
        </p:spPr>
      </p:pic>
      <p:sp>
        <p:nvSpPr>
          <p:cNvPr id="25" name="Текст 24">
            <a:extLst>
              <a:ext uri="{FF2B5EF4-FFF2-40B4-BE49-F238E27FC236}">
                <a16:creationId xmlns:a16="http://schemas.microsoft.com/office/drawing/2014/main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5806" y="787078"/>
            <a:ext cx="621792" cy="635578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3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900E35B6-58C6-ABFD-1333-AA1B7702D1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655786" y="793971"/>
            <a:ext cx="941832" cy="621792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smtClean="0"/>
              <a:pPr rtl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3223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1D625AD-D853-E707-6C7F-E31923C4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sz="2400" dirty="0"/>
              <a:t>Исход в зависимости от факта вакцинации</a:t>
            </a:r>
          </a:p>
        </p:txBody>
      </p:sp>
      <p:sp>
        <p:nvSpPr>
          <p:cNvPr id="22" name="Текст 21">
            <a:extLst>
              <a:ext uri="{FF2B5EF4-FFF2-40B4-BE49-F238E27FC236}">
                <a16:creationId xmlns:a16="http://schemas.microsoft.com/office/drawing/2014/main" id="{1B742BF8-0956-7E94-FAF4-D42A92ACE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A96F7733-7434-FA95-04A6-9FA221A264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smtClean="0"/>
              <a:pPr rtl="0"/>
              <a:t>9</a:t>
            </a:fld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2B0D267-DB19-6CB8-7F7B-A481111B8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7808" y="2165402"/>
            <a:ext cx="8332681" cy="3795560"/>
          </a:xfrm>
        </p:spPr>
      </p:pic>
    </p:spTree>
    <p:extLst>
      <p:ext uri="{BB962C8B-B14F-4D97-AF65-F5344CB8AC3E}">
        <p14:creationId xmlns:p14="http://schemas.microsoft.com/office/powerpoint/2010/main" val="24618478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494355_TF22529792_Win32" id="{EE8A55A7-95BF-46D2-BEF5-69105C7C8018}" vid="{B0BAEA70-84AF-47A9-8130-5F850E3EFA4B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b13cd20-357b-48a5-aff4-3bb4b52aae3e" xsi:nil="true"/>
    <MediaServiceKeyPoints xmlns="4f0d45a2-344c-4fe0-9811-4277bf2c2e17" xsi:nil="true"/>
    <lcf76f155ced4ddcb4097134ff3c332f xmlns="4f0d45a2-344c-4fe0-9811-4277bf2c2e17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B9CED55E8F8543BEFD54205924B97E" ma:contentTypeVersion="15" ma:contentTypeDescription="Create a new document." ma:contentTypeScope="" ma:versionID="7934cfc98febfa177962bc8a36be076c">
  <xsd:schema xmlns:xsd="http://www.w3.org/2001/XMLSchema" xmlns:xs="http://www.w3.org/2001/XMLSchema" xmlns:p="http://schemas.microsoft.com/office/2006/metadata/properties" xmlns:ns2="4f0d45a2-344c-4fe0-9811-4277bf2c2e17" xmlns:ns3="bb13cd20-357b-48a5-aff4-3bb4b52aae3e" targetNamespace="http://schemas.microsoft.com/office/2006/metadata/properties" ma:root="true" ma:fieldsID="aa190bc864bcebc737c679dbb323a16d" ns2:_="" ns3:_="">
    <xsd:import namespace="4f0d45a2-344c-4fe0-9811-4277bf2c2e17"/>
    <xsd:import namespace="bb13cd20-357b-48a5-aff4-3bb4b52aae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0d45a2-344c-4fe0-9811-4277bf2c2e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42cf434-6fa7-423d-b9b2-a30b23ae4b8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3cd20-357b-48a5-aff4-3bb4b52aae3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8435a69-c5f6-4b2d-823a-b7e1eae613dc}" ma:internalName="TaxCatchAll" ma:showField="CatchAllData" ma:web="bb13cd20-357b-48a5-aff4-3bb4b52aae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441F37-C10B-49C7-9131-D813AD6E94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65A588-1D2A-427C-AA32-A236D95C8F8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bb13cd20-357b-48a5-aff4-3bb4b52aae3e"/>
    <ds:schemaRef ds:uri="4f0d45a2-344c-4fe0-9811-4277bf2c2e17"/>
  </ds:schemaRefs>
</ds:datastoreItem>
</file>

<file path=customXml/itemProps3.xml><?xml version="1.0" encoding="utf-8"?>
<ds:datastoreItem xmlns:ds="http://schemas.openxmlformats.org/officeDocument/2006/customXml" ds:itemID="{658276AD-CB4C-4924-820E-BC63C67932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0d45a2-344c-4fe0-9811-4277bf2c2e17"/>
    <ds:schemaRef ds:uri="bb13cd20-357b-48a5-aff4-3bb4b52aae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tf22529792_win32</Template>
  <TotalTime>246</TotalTime>
  <Words>531</Words>
  <Application>Microsoft Office PowerPoint</Application>
  <PresentationFormat>Широкоэкранный</PresentationFormat>
  <Paragraphs>147</Paragraphs>
  <Slides>33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0" baseType="lpstr">
      <vt:lpstr>Arial</vt:lpstr>
      <vt:lpstr>Arial Black</vt:lpstr>
      <vt:lpstr>Calibri</vt:lpstr>
      <vt:lpstr>Courier New</vt:lpstr>
      <vt:lpstr>Liberation Serif</vt:lpstr>
      <vt:lpstr>Wingdings</vt:lpstr>
      <vt:lpstr>Тема Office</vt:lpstr>
      <vt:lpstr>Применение новой терапии у пациентов</vt:lpstr>
      <vt:lpstr>Этапы </vt:lpstr>
      <vt:lpstr>Обработка данных</vt:lpstr>
      <vt:lpstr>Обработка данных</vt:lpstr>
      <vt:lpstr>Обработка данных</vt:lpstr>
      <vt:lpstr>Анализ по вакцинации</vt:lpstr>
      <vt:lpstr>Доля каждой вакцины в выборке</vt:lpstr>
      <vt:lpstr>Доля вакцинированных по половой принадлежности</vt:lpstr>
      <vt:lpstr>Исход в зависимости от факта вакцинации</vt:lpstr>
      <vt:lpstr>Анализ по терапии</vt:lpstr>
      <vt:lpstr>Соотношение мужчин и женщин в группах с терапией и без терапии</vt:lpstr>
      <vt:lpstr>Средний возраст</vt:lpstr>
      <vt:lpstr>Исход в зависимости от наличия терапии</vt:lpstr>
      <vt:lpstr>Формирование пар пациентов с терапией и без терапии по признакам</vt:lpstr>
      <vt:lpstr>Задача</vt:lpstr>
      <vt:lpstr>Дополнительный критерий</vt:lpstr>
      <vt:lpstr>Сопоставимость групп по факторам</vt:lpstr>
      <vt:lpstr>Гипотеза</vt:lpstr>
      <vt:lpstr>Возраст</vt:lpstr>
      <vt:lpstr>Показатель D</vt:lpstr>
      <vt:lpstr>Показатель F</vt:lpstr>
      <vt:lpstr>Сравнение групп по исходам</vt:lpstr>
      <vt:lpstr>Исход в зависимости от наличия терапии </vt:lpstr>
      <vt:lpstr>Сроки госпитализации для выписанных пациентов</vt:lpstr>
      <vt:lpstr>Оценка влияния отдельных факторов на исходы</vt:lpstr>
      <vt:lpstr>Возраст</vt:lpstr>
      <vt:lpstr>Факт вакцинации</vt:lpstr>
      <vt:lpstr>Пол</vt:lpstr>
      <vt:lpstr>Тяжесть</vt:lpstr>
      <vt:lpstr>Показатель D</vt:lpstr>
      <vt:lpstr>Показатель F </vt:lpstr>
      <vt:lpstr>Выводы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новой терапии у пациентов</dc:title>
  <dc:creator>Давлятшин Георгий Рустамович</dc:creator>
  <cp:lastModifiedBy>Давлятшин Георгий Рустамович</cp:lastModifiedBy>
  <cp:revision>6</cp:revision>
  <dcterms:created xsi:type="dcterms:W3CDTF">2023-05-31T14:04:11Z</dcterms:created>
  <dcterms:modified xsi:type="dcterms:W3CDTF">2023-06-01T09:55:29Z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0x0101003AB9CED55E8F8543BEFD54205924B97E</vt:lpwstr>
  </property>
</Properties>
</file>