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768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onstantia" panose="02030602050306030303" pitchFamily="18" charset="0"/>
      <p:regular r:id="rId24"/>
      <p:bold r:id="rId25"/>
      <p:italic r:id="rId26"/>
      <p:boldItalic r:id="rId27"/>
    </p:embeddedFont>
    <p:embeddedFont>
      <p:font typeface="Quattrocento Sans" panose="020B0502050000020003" pitchFamily="34" charset="0"/>
      <p:regular r:id="rId28"/>
      <p:bold r:id="rId29"/>
      <p:italic r:id="rId30"/>
      <p:boldItalic r:id="rId31"/>
    </p:embeddedFont>
    <p:embeddedFont>
      <p:font typeface="Wingdings 3" panose="05040102010807070707" pitchFamily="18" charset="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854A39-2546-483F-9571-C984DD1AB726}" v="4" dt="2023-02-13T14:26:15.715"/>
  </p1510:revLst>
</p1510:revInfo>
</file>

<file path=ppt/tableStyles.xml><?xml version="1.0" encoding="utf-8"?>
<a:tblStyleLst xmlns:a="http://schemas.openxmlformats.org/drawingml/2006/main" def="{0B538E1A-07BE-4021-83F5-A2A023053742}">
  <a:tblStyle styleId="{0B538E1A-07BE-4021-83F5-A2A023053742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6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כמות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0E-4E6C-8B15-96D7D36C56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F0E-4E6C-8B15-96D7D36C56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F0E-4E6C-8B15-96D7D36C56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F0E-4E6C-8B15-96D7D36C56D9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באגים ברמה קריטית</c:v>
                </c:pt>
                <c:pt idx="1">
                  <c:v>באגים ברמה גבוה</c:v>
                </c:pt>
                <c:pt idx="2">
                  <c:v>באגים ברמה בינונית</c:v>
                </c:pt>
                <c:pt idx="3">
                  <c:v>באגים ברמה נמוכה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D-4C7A-AB78-EDFEEB6C07A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5b3516b62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15b3516b62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b3516b62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15b3516b62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5b3516b6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15b3516b6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b3516b62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115b3516b62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b3516b6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115b3516b6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b3516b6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15b3516b6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5b3516b62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115b3516b62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3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b3516b62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15b3516b62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b3516b6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15b3516b6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5b3516b6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15b3516b6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5b3516b62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15b3516b62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179904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1167890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7719015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3613798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07470579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24130305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59440520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57861240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747201656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20938008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31542712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16156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325846023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274922325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460614323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6540347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3990089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‹#›</a:t>
            </a:fld>
            <a:endParaRPr lang="he"/>
          </a:p>
        </p:txBody>
      </p:sp>
    </p:spTree>
    <p:extLst>
      <p:ext uri="{BB962C8B-B14F-4D97-AF65-F5344CB8AC3E}">
        <p14:creationId xmlns:p14="http://schemas.microsoft.com/office/powerpoint/2010/main" val="1773414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ctrTitle"/>
          </p:nvPr>
        </p:nvSpPr>
        <p:spPr>
          <a:xfrm>
            <a:off x="646200" y="599645"/>
            <a:ext cx="7851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 fontScale="90000"/>
          </a:bodyPr>
          <a:lstStyle/>
          <a:p>
            <a:pPr marL="0" lvl="0" indent="0" algn="ct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600"/>
              <a:buFont typeface="Calibri"/>
              <a:buNone/>
            </a:pPr>
            <a:r>
              <a:rPr lang="iw" dirty="0">
                <a:cs typeface="+mn-cs"/>
              </a:rPr>
              <a:t>מסמך STR</a:t>
            </a:r>
            <a:endParaRPr dirty="0">
              <a:cs typeface="+mn-cs"/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646200" y="3350151"/>
            <a:ext cx="7854900" cy="15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כותב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ת: 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דיאנה </a:t>
            </a:r>
            <a:r>
              <a:rPr lang="he-IL" sz="1600" dirty="0" err="1">
                <a:latin typeface="Arial"/>
                <a:ea typeface="Arial"/>
                <a:cs typeface="Arial"/>
                <a:sym typeface="Arial"/>
              </a:rPr>
              <a:t>שומינוב</a:t>
            </a:r>
            <a:br>
              <a:rPr lang="iw" sz="1600" dirty="0">
                <a:latin typeface="Arial"/>
                <a:ea typeface="Arial"/>
                <a:cs typeface="Arial"/>
                <a:sym typeface="Arial"/>
              </a:rPr>
            </a:b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גרסה: 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4</a:t>
            </a:r>
            <a:br>
              <a:rPr lang="iw" sz="1600" dirty="0">
                <a:latin typeface="Arial"/>
                <a:ea typeface="Arial"/>
                <a:cs typeface="Arial"/>
                <a:sym typeface="Arial"/>
              </a:rPr>
            </a:br>
            <a:r>
              <a:rPr lang="iw" sz="1600" dirty="0">
                <a:latin typeface="Arial"/>
                <a:ea typeface="Arial"/>
                <a:cs typeface="Arial"/>
                <a:sym typeface="Arial"/>
              </a:rPr>
              <a:t>מאשר: </a:t>
            </a: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אלכס גורבצ'וב</a:t>
            </a: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he-IL" sz="1600" dirty="0">
                <a:latin typeface="Arial"/>
                <a:ea typeface="Arial"/>
                <a:cs typeface="Arial"/>
                <a:sym typeface="Arial"/>
              </a:rPr>
              <a:t>תאריך: 10.03.2023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457200" y="678483"/>
            <a:ext cx="8229600" cy="5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סיכונים</a:t>
            </a:r>
            <a:endParaRPr sz="4000" dirty="0">
              <a:cs typeface="+mn-cs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idx="1"/>
          </p:nvPr>
        </p:nvSpPr>
        <p:spPr>
          <a:xfrm>
            <a:off x="457200" y="1682219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onstantia"/>
              <a:buChar char="⚫"/>
            </a:pPr>
            <a:r>
              <a:rPr lang="iw" dirty="0"/>
              <a:t>סיכון פרויקט שנכתב בשלב תכנון הבדיקות ב-STP התממש במהלך הפרויקט - אי עמידה בלוח הזמנים שנקבע עקב חוסר זמן</a:t>
            </a:r>
            <a:endParaRPr dirty="0"/>
          </a:p>
          <a:p>
            <a:pPr marL="273050" lvl="0" indent="-316865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2400"/>
              <a:buChar char="⚫"/>
            </a:pPr>
            <a:r>
              <a:rPr lang="iw" dirty="0"/>
              <a:t>סיכון מוצר - התסריטים לא הורצו במחשב נייח, טאבלט ו-4 דפדפדנים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457200" y="624891"/>
            <a:ext cx="82296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הערכה והמלצות</a:t>
            </a:r>
            <a:endParaRPr dirty="0">
              <a:cs typeface="+mn-cs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idx="1"/>
          </p:nvPr>
        </p:nvSpPr>
        <p:spPr>
          <a:xfrm>
            <a:off x="457200" y="1746297"/>
            <a:ext cx="8229600" cy="320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נכון לגרסה זו - נמצאו במערכת באגים רבים שצריך לתקן.</a:t>
            </a:r>
            <a:endParaRPr dirty="0"/>
          </a:p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יש ליישם תכונות חסרות שנמצאו לפני שחרורו לשימוש הלקוח. </a:t>
            </a:r>
            <a:endParaRPr dirty="0"/>
          </a:p>
          <a:p>
            <a:pPr marL="273050" lvl="0" indent="-27940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⚫"/>
            </a:pPr>
            <a:r>
              <a:rPr lang="iw" dirty="0"/>
              <a:t>ישנם בעיקר באגים פונקציונליים, פיצ'רים שלא עובדים כמו, חוסר </a:t>
            </a:r>
            <a:r>
              <a:rPr lang="he-IL" dirty="0"/>
              <a:t>בהודעות </a:t>
            </a:r>
            <a:r>
              <a:rPr lang="iw" dirty="0"/>
              <a:t>, </a:t>
            </a:r>
            <a:r>
              <a:rPr lang="he-IL" dirty="0"/>
              <a:t>תו אחרון לא גלוי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457200" y="727732"/>
            <a:ext cx="82296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אישורים</a:t>
            </a:r>
            <a:endParaRPr sz="4000" dirty="0">
              <a:cs typeface="+mn-cs"/>
            </a:endParaRPr>
          </a:p>
        </p:txBody>
      </p:sp>
      <p:sp>
        <p:nvSpPr>
          <p:cNvPr id="200" name="Google Shape;200;p35"/>
          <p:cNvSpPr txBox="1">
            <a:spLocks noGrp="1"/>
          </p:cNvSpPr>
          <p:nvPr>
            <p:ph idx="1"/>
          </p:nvPr>
        </p:nvSpPr>
        <p:spPr>
          <a:xfrm>
            <a:off x="457200" y="1723470"/>
            <a:ext cx="8229600" cy="294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/>
              <a:t>מאשר: אלכס </a:t>
            </a:r>
            <a:r>
              <a:rPr lang="he-IL" dirty="0" err="1"/>
              <a:t>גורבצ'וב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457200" y="673213"/>
            <a:ext cx="822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תקציר </a:t>
            </a:r>
            <a:r>
              <a:rPr lang="he-IL" sz="4000" dirty="0">
                <a:cs typeface="+mn-cs"/>
              </a:rPr>
              <a:t>הודות המערכת</a:t>
            </a:r>
            <a:endParaRPr dirty="0">
              <a:cs typeface="+mn-cs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idx="1"/>
          </p:nvPr>
        </p:nvSpPr>
        <p:spPr>
          <a:xfrm>
            <a:off x="381573" y="1639545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המערכת הנבדקת היא אתר אינטרנט</a:t>
            </a:r>
          </a:p>
          <a:p>
            <a:pPr marL="273050" lvl="0" indent="-278765" algn="r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שיטת הבדיקה היא קופסא שחורה ושיטת המתודולוגיה היא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AGILE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457200" y="664916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צוות הבדיקות</a:t>
            </a:r>
            <a:endParaRPr sz="4000" dirty="0">
              <a:cs typeface="+mn-cs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idx="1"/>
          </p:nvPr>
        </p:nvSpPr>
        <p:spPr>
          <a:xfrm>
            <a:off x="457200" y="1633394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just" rt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he-IL" dirty="0">
                <a:latin typeface="Arial"/>
                <a:ea typeface="Arial"/>
                <a:cs typeface="Arial"/>
                <a:sym typeface="Arial"/>
              </a:rPr>
              <a:t>הבודק/ת: דיאנה </a:t>
            </a:r>
            <a:r>
              <a:rPr lang="he-IL" dirty="0" err="1">
                <a:latin typeface="Arial"/>
                <a:ea typeface="Arial"/>
                <a:cs typeface="Arial"/>
                <a:sym typeface="Arial"/>
              </a:rPr>
              <a:t>שומינוב</a:t>
            </a:r>
            <a:endParaRPr lang="he-IL" dirty="0">
              <a:latin typeface="Arial"/>
              <a:ea typeface="Arial"/>
              <a:cs typeface="Arial"/>
              <a:sym typeface="Arial"/>
            </a:endParaRPr>
          </a:p>
          <a:p>
            <a:pPr marL="273050" lvl="0" indent="-273050" algn="just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>
                <a:latin typeface="Arial"/>
                <a:ea typeface="Arial"/>
                <a:cs typeface="Arial"/>
                <a:sym typeface="Arial"/>
              </a:rPr>
              <a:t>תפקיד: בודקת תוכנה QA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457200" y="644290"/>
            <a:ext cx="82296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סטייה מהתכנון</a:t>
            </a:r>
            <a:endParaRPr dirty="0">
              <a:cs typeface="+mn-cs"/>
            </a:endParaRPr>
          </a:p>
        </p:txBody>
      </p:sp>
      <p:sp>
        <p:nvSpPr>
          <p:cNvPr id="157" name="Google Shape;157;p28"/>
          <p:cNvSpPr txBox="1">
            <a:spLocks noGrp="1"/>
          </p:cNvSpPr>
          <p:nvPr>
            <p:ph idx="1"/>
          </p:nvPr>
        </p:nvSpPr>
        <p:spPr>
          <a:xfrm>
            <a:off x="457200" y="1666813"/>
            <a:ext cx="8229600" cy="3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הבודק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/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ת עמד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/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ה בתנאי הסף ליציאה שהוגדרו במסמך ה-STP: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נכתבו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10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% מהתסריטים: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11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 תסריטים מתוך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183</a:t>
            </a: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מעל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5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% מהתסריטים הורצו בהצלחה: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5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 תסריטים מתוך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11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615950" lvl="0" indent="-34290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נמצאו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4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 באגים מתוך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4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, 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יש/</a:t>
            </a:r>
            <a:r>
              <a:rPr lang="iw" dirty="0">
                <a:latin typeface="Quattrocento Sans"/>
                <a:ea typeface="Quattrocento Sans"/>
                <a:sym typeface="Quattrocento Sans"/>
              </a:rPr>
              <a:t>אין תקלות קריטיות פתוחות</a:t>
            </a:r>
            <a:r>
              <a:rPr lang="he-IL" dirty="0">
                <a:latin typeface="Quattrocento Sans"/>
                <a:ea typeface="Quattrocento Sans"/>
                <a:sym typeface="Quattrocento Sans"/>
              </a:rPr>
              <a:t> (אם יש מס' והסבר)</a:t>
            </a:r>
            <a:endParaRPr dirty="0">
              <a:latin typeface="Quattrocento Sans"/>
              <a:ea typeface="Quattrocento Sans"/>
              <a:sym typeface="Quattrocento Sans"/>
            </a:endParaRPr>
          </a:p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⚫"/>
            </a:pPr>
            <a:r>
              <a:rPr lang="iw" dirty="0">
                <a:latin typeface="Quattrocento Sans"/>
                <a:ea typeface="Quattrocento Sans"/>
                <a:sym typeface="Quattrocento Sans"/>
              </a:rPr>
              <a:t>עקב בעיות כוח אדם, סיום הפרויקט התארך ביומיים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600" dirty="0">
                <a:cs typeface="+mn-cs"/>
              </a:rPr>
              <a:t>מצב באגים</a:t>
            </a:r>
            <a:endParaRPr dirty="0">
              <a:cs typeface="+mn-cs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72F4FC-B859-B30C-78A6-70E6BF652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403933"/>
              </p:ext>
            </p:extLst>
          </p:nvPr>
        </p:nvGraphicFramePr>
        <p:xfrm>
          <a:off x="626466" y="1890104"/>
          <a:ext cx="7210425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127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54000" y="680088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>
                <a:cs typeface="+mn-cs"/>
              </a:rPr>
              <a:t>כיסוי</a:t>
            </a:r>
            <a:endParaRPr dirty="0">
              <a:cs typeface="+mn-cs"/>
            </a:endParaRPr>
          </a:p>
        </p:txBody>
      </p:sp>
      <p:sp>
        <p:nvSpPr>
          <p:cNvPr id="163" name="Google Shape;163;p29"/>
          <p:cNvSpPr txBox="1">
            <a:spLocks noGrp="1"/>
          </p:cNvSpPr>
          <p:nvPr>
            <p:ph idx="1"/>
          </p:nvPr>
        </p:nvSpPr>
        <p:spPr>
          <a:xfrm>
            <a:off x="319050" y="1749309"/>
            <a:ext cx="8505900" cy="3104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הבודק</a:t>
            </a:r>
            <a:r>
              <a:rPr lang="he-IL" dirty="0"/>
              <a:t>/</a:t>
            </a:r>
            <a:r>
              <a:rPr lang="iw" dirty="0"/>
              <a:t>ת הגיעה ל </a:t>
            </a:r>
            <a:r>
              <a:rPr lang="he-IL" dirty="0"/>
              <a:t>100</a:t>
            </a:r>
            <a:r>
              <a:rPr lang="iw" dirty="0"/>
              <a:t>% כיסוי תסריטים לבדיקה</a:t>
            </a:r>
            <a:endParaRPr dirty="0"/>
          </a:p>
          <a:p>
            <a:pPr marL="273050" lvl="0" indent="-273050" algn="r" rtl="1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iw" dirty="0"/>
              <a:t>בתום מחזור הבדיקות נמצא</a:t>
            </a:r>
            <a:r>
              <a:rPr lang="he-IL" dirty="0"/>
              <a:t>ו</a:t>
            </a:r>
            <a:r>
              <a:rPr lang="iw" dirty="0"/>
              <a:t> אזור</a:t>
            </a:r>
            <a:r>
              <a:rPr lang="he-IL" dirty="0"/>
              <a:t>ים</a:t>
            </a:r>
            <a:r>
              <a:rPr lang="iw" dirty="0"/>
              <a:t> הבעייתי</a:t>
            </a:r>
            <a:r>
              <a:rPr lang="he-IL" dirty="0"/>
              <a:t>ים: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800" dirty="0"/>
              <a:t>כניסה למשתמש רשום 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800" dirty="0"/>
              <a:t>חיפוש באתר לא מניב תוצאות בכל בחיות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800" dirty="0"/>
              <a:t>אין קבלת הודעה כשהחיפוש לא מניב תוצאות</a:t>
            </a:r>
          </a:p>
          <a:p>
            <a:pPr lvl="1" algn="r" rtl="1">
              <a:lnSpc>
                <a:spcPct val="200000"/>
              </a:lnSpc>
              <a:spcBef>
                <a:spcPts val="400"/>
              </a:spcBef>
              <a:buSzPts val="1900"/>
              <a:buFont typeface="Wingdings" panose="05000000000000000000" pitchFamily="2" charset="2"/>
              <a:buChar char="v"/>
            </a:pPr>
            <a:r>
              <a:rPr lang="he-IL" sz="1800" dirty="0"/>
              <a:t>תו אחרון לא גלוי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54000" y="645712"/>
            <a:ext cx="903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3600" dirty="0">
                <a:cs typeface="+mn-cs"/>
              </a:rPr>
              <a:t>התקדמות הבדיקות</a:t>
            </a:r>
            <a:endParaRPr dirty="0">
              <a:cs typeface="+mn-cs"/>
            </a:endParaRPr>
          </a:p>
        </p:txBody>
      </p:sp>
      <p:sp>
        <p:nvSpPr>
          <p:cNvPr id="169" name="Google Shape;169;p30"/>
          <p:cNvSpPr txBox="1">
            <a:spLocks noGrp="1"/>
          </p:cNvSpPr>
          <p:nvPr>
            <p:ph idx="1"/>
          </p:nvPr>
        </p:nvSpPr>
        <p:spPr>
          <a:xfrm>
            <a:off x="397650" y="1639308"/>
            <a:ext cx="83487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6750" lvl="0" indent="-214312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he-IL" sz="1800" dirty="0"/>
              <a:t>11</a:t>
            </a:r>
            <a:r>
              <a:rPr lang="iw" sz="1800" dirty="0"/>
              <a:t> תסריטי  בדיקה</a:t>
            </a:r>
            <a:endParaRPr sz="1800" dirty="0"/>
          </a:p>
          <a:p>
            <a:pPr marL="666750" lvl="0" indent="-214312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iw" sz="1800" dirty="0"/>
              <a:t>משאבים שנעשה בהם שימוש: </a:t>
            </a:r>
            <a:r>
              <a:rPr lang="he-IL" sz="1800" dirty="0"/>
              <a:t>מחשב </a:t>
            </a:r>
            <a:r>
              <a:rPr lang="he-IL" sz="1800" dirty="0" err="1"/>
              <a:t>נייד,סמארטפון</a:t>
            </a:r>
            <a:r>
              <a:rPr lang="he-IL" sz="1800" dirty="0"/>
              <a:t>,</a:t>
            </a:r>
            <a:r>
              <a:rPr lang="en-US" sz="1800" dirty="0"/>
              <a:t>,Microsoft </a:t>
            </a:r>
            <a:r>
              <a:rPr lang="en-US" sz="1800" dirty="0" err="1"/>
              <a:t>edge,powerpoint,word,exel</a:t>
            </a:r>
            <a:endParaRPr sz="1800" dirty="0"/>
          </a:p>
          <a:p>
            <a:pPr marL="666750" lvl="0" indent="-220027" algn="r" rtl="1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Char char="⚫"/>
            </a:pPr>
            <a:r>
              <a:rPr lang="iw" sz="1800" dirty="0"/>
              <a:t>לא נעשה שימוש: במחשב נייח, טאבלט</a:t>
            </a:r>
            <a:r>
              <a:rPr lang="en-US" sz="1800" dirty="0"/>
              <a:t>,google chrome,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457200" y="618767"/>
            <a:ext cx="8229600" cy="70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איכות</a:t>
            </a:r>
            <a:endParaRPr dirty="0">
              <a:cs typeface="+mn-cs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idx="1"/>
          </p:nvPr>
        </p:nvSpPr>
        <p:spPr>
          <a:xfrm>
            <a:off x="724472" y="1813331"/>
            <a:ext cx="7429500" cy="286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סה"כ תסריטים: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11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כל הבאגים נמצאים במצב פתוח ומוכנים להיבדק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האזור הבעייתי ביותר</a:t>
            </a: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: בתסריט מס' 94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639762" lvl="1" indent="-246062" algn="r" rtl="1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iw" sz="1800" dirty="0">
                <a:latin typeface="Arial"/>
                <a:ea typeface="Arial"/>
                <a:cs typeface="Arial"/>
                <a:sym typeface="Arial"/>
              </a:rPr>
              <a:t>האזור בו נמצאו רוב הבאגים הו</a:t>
            </a:r>
            <a:r>
              <a:rPr lang="he-IL" sz="1800" dirty="0">
                <a:latin typeface="Arial"/>
                <a:ea typeface="Arial"/>
                <a:cs typeface="Arial"/>
                <a:sym typeface="Arial"/>
              </a:rPr>
              <a:t>א: בתסריטים 94,95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457200" y="691106"/>
            <a:ext cx="8229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" sz="4000" dirty="0">
                <a:cs typeface="+mn-cs"/>
              </a:rPr>
              <a:t>תנאי סף ליציאה</a:t>
            </a:r>
            <a:endParaRPr sz="4000" dirty="0">
              <a:cs typeface="+mn-cs"/>
            </a:endParaRPr>
          </a:p>
        </p:txBody>
      </p:sp>
      <p:graphicFrame>
        <p:nvGraphicFramePr>
          <p:cNvPr id="181" name="Google Shape;181;p32"/>
          <p:cNvGraphicFramePr/>
          <p:nvPr>
            <p:extLst>
              <p:ext uri="{D42A27DB-BD31-4B8C-83A1-F6EECF244321}">
                <p14:modId xmlns:p14="http://schemas.microsoft.com/office/powerpoint/2010/main" val="2596378350"/>
              </p:ext>
            </p:extLst>
          </p:nvPr>
        </p:nvGraphicFramePr>
        <p:xfrm>
          <a:off x="669042" y="1841064"/>
          <a:ext cx="7488225" cy="2542190"/>
        </p:xfrm>
        <a:graphic>
          <a:graphicData uri="http://schemas.openxmlformats.org/drawingml/2006/table">
            <a:tbl>
              <a:tblPr firstRow="1" bandRow="1">
                <a:noFill/>
                <a:tableStyleId>{0B538E1A-07BE-4021-83F5-A2A023053742}</a:tableStyleId>
              </a:tblPr>
              <a:tblGrid>
                <a:gridCol w="181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2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>
                          <a:cs typeface="+mn-cs"/>
                        </a:rPr>
                        <a:t>סטטוס -</a:t>
                      </a:r>
                      <a:endParaRPr sz="1800" b="1" u="none" strike="noStrike" cap="none">
                        <a:solidFill>
                          <a:schemeClr val="lt1"/>
                        </a:solidFill>
                        <a:latin typeface="Constantia"/>
                        <a:ea typeface="Constantia"/>
                        <a:cs typeface="+mn-cs"/>
                        <a:sym typeface="Constantia"/>
                      </a:endParaRPr>
                    </a:p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b="1" u="none" strike="noStrike" cap="none">
                          <a:solidFill>
                            <a:schemeClr val="lt1"/>
                          </a:solidFill>
                          <a:latin typeface="Constantia"/>
                          <a:ea typeface="Constantia"/>
                          <a:cs typeface="+mn-cs"/>
                          <a:sym typeface="Constantia"/>
                        </a:rPr>
                        <a:t>מומש כן או לא</a:t>
                      </a: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 dirty="0">
                          <a:cs typeface="+mn-cs"/>
                        </a:rPr>
                        <a:t>תנאי סף ב</a:t>
                      </a:r>
                      <a:r>
                        <a:rPr lang="he-IL" sz="1800" u="none" strike="noStrike" cap="none" dirty="0">
                          <a:cs typeface="+mn-cs"/>
                        </a:rPr>
                        <a:t>-</a:t>
                      </a:r>
                      <a:r>
                        <a:rPr lang="iw" sz="1800" u="none" strike="noStrike" cap="none" dirty="0">
                          <a:cs typeface="+mn-cs"/>
                        </a:rPr>
                        <a:t>STR</a:t>
                      </a:r>
                      <a:endParaRPr sz="1400" dirty="0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w" sz="1800" u="none" strike="noStrike" cap="none" dirty="0">
                          <a:cs typeface="+mn-cs"/>
                        </a:rPr>
                        <a:t>תנאי סף ב</a:t>
                      </a:r>
                      <a:r>
                        <a:rPr lang="he-IL" sz="1800" u="none" strike="noStrike" cap="none" dirty="0">
                          <a:cs typeface="+mn-cs"/>
                        </a:rPr>
                        <a:t>-</a:t>
                      </a:r>
                      <a:r>
                        <a:rPr lang="iw" sz="1800" u="none" strike="noStrike" cap="none" dirty="0">
                          <a:cs typeface="+mn-cs"/>
                        </a:rPr>
                        <a:t>STP</a:t>
                      </a:r>
                      <a:endParaRPr sz="1400" dirty="0">
                        <a:cs typeface="+mn-cs"/>
                      </a:endParaRPr>
                    </a:p>
                  </a:txBody>
                  <a:tcPr marL="91425" marR="91425" marT="34275" marB="342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כן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1</a:t>
                      </a:r>
                      <a:r>
                        <a:rPr lang="iw" sz="1800" u="none" strike="noStrike" cap="none" dirty="0">
                          <a:cs typeface="+mn-cs"/>
                        </a:rPr>
                        <a:t> תקלה קריטית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1</a:t>
                      </a:r>
                      <a:r>
                        <a:rPr lang="iw" sz="1800" u="none" strike="noStrike" cap="none" dirty="0">
                          <a:cs typeface="+mn-cs"/>
                        </a:rPr>
                        <a:t> תקלות קריטיות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97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כן</a:t>
                      </a:r>
                      <a:endParaRPr sz="1800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10</a:t>
                      </a:r>
                      <a:r>
                        <a:rPr lang="iw" sz="1800" u="none" strike="noStrike" cap="none" dirty="0">
                          <a:cs typeface="+mn-cs"/>
                        </a:rPr>
                        <a:t>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10</a:t>
                      </a:r>
                      <a:r>
                        <a:rPr lang="iw" sz="1800" u="none" strike="noStrike" cap="none" dirty="0">
                          <a:cs typeface="+mn-cs"/>
                        </a:rPr>
                        <a:t>% </a:t>
                      </a:r>
                      <a:r>
                        <a:rPr lang="iw" sz="1800" dirty="0">
                          <a:cs typeface="+mn-cs"/>
                        </a:rPr>
                        <a:t>כתיבת </a:t>
                      </a:r>
                      <a:r>
                        <a:rPr lang="iw" sz="1800" u="none" strike="noStrike" cap="none" dirty="0">
                          <a:cs typeface="+mn-cs"/>
                        </a:rPr>
                        <a:t>תסריטים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41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כן</a:t>
                      </a:r>
                      <a:endParaRPr sz="1800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5</a:t>
                      </a:r>
                      <a:r>
                        <a:rPr lang="iw" sz="1800" dirty="0">
                          <a:cs typeface="+mn-cs"/>
                        </a:rPr>
                        <a:t>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5</a:t>
                      </a:r>
                      <a:r>
                        <a:rPr lang="iw" sz="1800" u="none" strike="noStrike" cap="none" dirty="0">
                          <a:cs typeface="+mn-cs"/>
                        </a:rPr>
                        <a:t>% </a:t>
                      </a:r>
                      <a:r>
                        <a:rPr lang="iw" sz="1800" dirty="0">
                          <a:cs typeface="+mn-cs"/>
                        </a:rPr>
                        <a:t>מהתסריטים רצו בהצלחה</a:t>
                      </a:r>
                      <a:r>
                        <a:rPr lang="iw" sz="1800" u="none" strike="noStrike" cap="none" dirty="0">
                          <a:cs typeface="+mn-cs"/>
                        </a:rPr>
                        <a:t> 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u="none" strike="noStrike" cap="none" dirty="0">
                          <a:cs typeface="+mn-cs"/>
                        </a:rPr>
                        <a:t>כן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100</a:t>
                      </a:r>
                      <a:r>
                        <a:rPr lang="iw" sz="1800" dirty="0">
                          <a:cs typeface="+mn-cs"/>
                        </a:rPr>
                        <a:t>%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800" dirty="0">
                          <a:cs typeface="+mn-cs"/>
                        </a:rPr>
                        <a:t>100</a:t>
                      </a:r>
                      <a:r>
                        <a:rPr lang="iw" sz="1800" dirty="0">
                          <a:cs typeface="+mn-cs"/>
                        </a:rPr>
                        <a:t>% מדרישות הבן נכתבו</a:t>
                      </a: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cs typeface="+mn-cs"/>
                      </a:endParaRPr>
                    </a:p>
                  </a:txBody>
                  <a:tcPr marL="91425" marR="91425" marT="34275" marB="34275"/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cs typeface="+mn-cs"/>
                      </a:endParaRPr>
                    </a:p>
                  </a:txBody>
                  <a:tcPr marL="91425" marR="91425" marT="34275" marB="342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349</Words>
  <Application>Microsoft Office PowerPoint</Application>
  <PresentationFormat>‫הצגה על המסך (16:9)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12</vt:i4>
      </vt:variant>
    </vt:vector>
  </HeadingPairs>
  <TitlesOfParts>
    <vt:vector size="21" baseType="lpstr">
      <vt:lpstr>Calibri</vt:lpstr>
      <vt:lpstr>Wingdings</vt:lpstr>
      <vt:lpstr>Constantia</vt:lpstr>
      <vt:lpstr>Century Gothic</vt:lpstr>
      <vt:lpstr>Wingdings 3</vt:lpstr>
      <vt:lpstr>Arial</vt:lpstr>
      <vt:lpstr>Quattrocento Sans</vt:lpstr>
      <vt:lpstr>Simple Light</vt:lpstr>
      <vt:lpstr>יונים</vt:lpstr>
      <vt:lpstr>מסמך STR</vt:lpstr>
      <vt:lpstr>תקציר הודות המערכת</vt:lpstr>
      <vt:lpstr>צוות הבדיקות</vt:lpstr>
      <vt:lpstr>סטייה מהתכנון</vt:lpstr>
      <vt:lpstr>מצב באגים</vt:lpstr>
      <vt:lpstr>כיסוי</vt:lpstr>
      <vt:lpstr>התקדמות הבדיקות</vt:lpstr>
      <vt:lpstr>איכות</vt:lpstr>
      <vt:lpstr>תנאי סף ליציאה</vt:lpstr>
      <vt:lpstr>סיכונים</vt:lpstr>
      <vt:lpstr>הערכה והמלצות</vt:lpstr>
      <vt:lpstr>אישורים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מסמך STR</dc:title>
  <dc:creator>אלכס גורבצ'וב</dc:creator>
  <cp:lastModifiedBy>diana shominov</cp:lastModifiedBy>
  <cp:revision>3</cp:revision>
  <dcterms:modified xsi:type="dcterms:W3CDTF">2023-03-11T09:56:27Z</dcterms:modified>
</cp:coreProperties>
</file>