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65" r:id="rId5"/>
    <p:sldId id="259" r:id="rId6"/>
    <p:sldId id="260" r:id="rId7"/>
    <p:sldId id="261" r:id="rId8"/>
    <p:sldId id="262" r:id="rId9"/>
    <p:sldId id="263" r:id="rId10"/>
    <p:sldId id="267" r:id="rId11"/>
    <p:sldId id="268" r:id="rId12"/>
    <p:sldId id="269"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48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18.12.2020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18.12.2020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18.12.2020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18.12.2020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18.12.2020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18.12.2020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18.12.2020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18.12.2020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18.12.2020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D475A9C-9D47-4FD4-B631-52698BEB6354}"/>
              </a:ext>
            </a:extLst>
          </p:cNvPr>
          <p:cNvSpPr>
            <a:spLocks noGrp="1"/>
          </p:cNvSpPr>
          <p:nvPr>
            <p:ph type="ctrTitle"/>
          </p:nvPr>
        </p:nvSpPr>
        <p:spPr>
          <a:xfrm>
            <a:off x="685800" y="2130425"/>
            <a:ext cx="7772400" cy="2234679"/>
          </a:xfrm>
        </p:spPr>
        <p:txBody>
          <a:bodyPr>
            <a:noAutofit/>
          </a:bodyPr>
          <a:lstStyle/>
          <a:p>
            <a:r>
              <a:rPr lang="ru-RU" sz="2400" b="1" dirty="0" smtClean="0">
                <a:latin typeface="Times New Roman" panose="02020603050405020304" pitchFamily="18" charset="0"/>
                <a:cs typeface="Times New Roman" panose="02020603050405020304" pitchFamily="18" charset="0"/>
              </a:rPr>
              <a:t>ПРОЕКТ</a:t>
            </a:r>
            <a:br>
              <a:rPr lang="ru-RU" sz="2400" b="1" dirty="0" smtClean="0">
                <a:latin typeface="Times New Roman" panose="02020603050405020304" pitchFamily="18" charset="0"/>
                <a:cs typeface="Times New Roman" panose="02020603050405020304" pitchFamily="18" charset="0"/>
              </a:rPr>
            </a:b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по дисциплине </a:t>
            </a:r>
            <a:r>
              <a:rPr lang="ru-RU" sz="2400" dirty="0" smtClean="0">
                <a:latin typeface="Times New Roman" panose="02020603050405020304" pitchFamily="18" charset="0"/>
                <a:cs typeface="Times New Roman" panose="02020603050405020304" pitchFamily="18" charset="0"/>
              </a:rPr>
              <a:t>«Проектная деятельность» </a:t>
            </a:r>
            <a:r>
              <a:rPr lang="ru-RU" sz="2400" dirty="0">
                <a:latin typeface="Times New Roman" panose="02020603050405020304" pitchFamily="18" charset="0"/>
                <a:cs typeface="Times New Roman" panose="02020603050405020304" pitchFamily="18" charset="0"/>
              </a:rPr>
              <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на тему: </a:t>
            </a:r>
            <a:r>
              <a:rPr lang="ru-RU" sz="2400" dirty="0" smtClean="0">
                <a:latin typeface="Times New Roman" panose="02020603050405020304" pitchFamily="18" charset="0"/>
                <a:cs typeface="Times New Roman" panose="02020603050405020304" pitchFamily="18" charset="0"/>
              </a:rPr>
              <a:t>«Разработка системы </a:t>
            </a:r>
            <a:r>
              <a:rPr lang="ru-RU" sz="2400" dirty="0">
                <a:latin typeface="Times New Roman" panose="02020603050405020304" pitchFamily="18" charset="0"/>
                <a:cs typeface="Times New Roman" panose="02020603050405020304" pitchFamily="18" charset="0"/>
              </a:rPr>
              <a:t>автоматизации учета денежных </a:t>
            </a:r>
            <a:r>
              <a:rPr lang="ru-RU" sz="2400" dirty="0" smtClean="0">
                <a:latin typeface="Times New Roman" panose="02020603050405020304" pitchFamily="18" charset="0"/>
                <a:cs typeface="Times New Roman" panose="02020603050405020304" pitchFamily="18" charset="0"/>
              </a:rPr>
              <a:t>обязательств </a:t>
            </a:r>
            <a:r>
              <a:rPr lang="en-US" sz="2400" dirty="0" err="1" smtClean="0">
                <a:latin typeface="Times New Roman" panose="02020603050405020304" pitchFamily="18" charset="0"/>
                <a:cs typeface="Times New Roman" panose="02020603050405020304" pitchFamily="18" charset="0"/>
              </a:rPr>
              <a:t>SplitBill</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4" name="Подзаголовок 3">
            <a:extLst>
              <a:ext uri="{FF2B5EF4-FFF2-40B4-BE49-F238E27FC236}">
                <a16:creationId xmlns:a16="http://schemas.microsoft.com/office/drawing/2014/main" xmlns="" id="{42F4DAAE-EFBE-4F09-9FD6-AFF41FA24EC8}"/>
              </a:ext>
            </a:extLst>
          </p:cNvPr>
          <p:cNvSpPr>
            <a:spLocks noGrp="1"/>
          </p:cNvSpPr>
          <p:nvPr>
            <p:ph type="subTitle" idx="1"/>
          </p:nvPr>
        </p:nvSpPr>
        <p:spPr>
          <a:xfrm>
            <a:off x="1691680" y="5517232"/>
            <a:ext cx="7304856" cy="1152128"/>
          </a:xfrm>
        </p:spPr>
        <p:txBody>
          <a:bodyPr>
            <a:noAutofit/>
          </a:bodyPr>
          <a:lstStyle/>
          <a:p>
            <a:pPr algn="r"/>
            <a:r>
              <a:rPr lang="ru-RU" sz="2000" dirty="0">
                <a:solidFill>
                  <a:schemeClr val="tx1"/>
                </a:solidFill>
                <a:latin typeface="Times New Roman" panose="02020603050405020304" pitchFamily="18" charset="0"/>
                <a:cs typeface="Times New Roman" panose="02020603050405020304" pitchFamily="18" charset="0"/>
              </a:rPr>
              <a:t>Выполнила: </a:t>
            </a:r>
            <a:r>
              <a:rPr lang="ru-RU" sz="2000" dirty="0" smtClean="0">
                <a:solidFill>
                  <a:schemeClr val="tx1"/>
                </a:solidFill>
                <a:latin typeface="Times New Roman" panose="02020603050405020304" pitchFamily="18" charset="0"/>
                <a:cs typeface="Times New Roman" panose="02020603050405020304" pitchFamily="18" charset="0"/>
              </a:rPr>
              <a:t>Колзунова П.И.</a:t>
            </a:r>
            <a:endParaRPr lang="ru-RU" sz="2000" dirty="0">
              <a:solidFill>
                <a:schemeClr val="tx1"/>
              </a:solidFill>
              <a:latin typeface="Times New Roman" panose="02020603050405020304" pitchFamily="18" charset="0"/>
              <a:cs typeface="Times New Roman" panose="02020603050405020304" pitchFamily="18" charset="0"/>
            </a:endParaRPr>
          </a:p>
          <a:p>
            <a:pPr algn="r"/>
            <a:r>
              <a:rPr lang="ru-RU" sz="2000" dirty="0" smtClean="0">
                <a:solidFill>
                  <a:schemeClr val="tx1"/>
                </a:solidFill>
                <a:latin typeface="Times New Roman" panose="02020603050405020304" pitchFamily="18" charset="0"/>
                <a:cs typeface="Times New Roman" panose="02020603050405020304" pitchFamily="18" charset="0"/>
              </a:rPr>
              <a:t>ИПАИТ</a:t>
            </a:r>
            <a:r>
              <a:rPr lang="ru-RU" sz="2000" dirty="0" smtClean="0">
                <a:solidFill>
                  <a:schemeClr val="tx1"/>
                </a:solidFill>
                <a:latin typeface="Times New Roman" panose="02020603050405020304" pitchFamily="18" charset="0"/>
                <a:cs typeface="Times New Roman" panose="02020603050405020304" pitchFamily="18" charset="0"/>
              </a:rPr>
              <a:t>, группа 91ПГ </a:t>
            </a:r>
            <a:endParaRPr lang="ru-RU" sz="2000" dirty="0">
              <a:solidFill>
                <a:schemeClr val="tx1"/>
              </a:solidFill>
              <a:latin typeface="Times New Roman" panose="02020603050405020304" pitchFamily="18" charset="0"/>
              <a:cs typeface="Times New Roman" panose="02020603050405020304" pitchFamily="18" charset="0"/>
            </a:endParaRPr>
          </a:p>
          <a:p>
            <a:pPr algn="r"/>
            <a:r>
              <a:rPr lang="ru-RU" sz="2000" dirty="0">
                <a:solidFill>
                  <a:schemeClr val="tx1"/>
                </a:solidFill>
                <a:latin typeface="Times New Roman" panose="02020603050405020304" pitchFamily="18" charset="0"/>
                <a:cs typeface="Times New Roman" panose="02020603050405020304" pitchFamily="18" charset="0"/>
              </a:rPr>
              <a:t>Руководитель: </a:t>
            </a:r>
            <a:r>
              <a:rPr lang="ru-RU" sz="2000" dirty="0">
                <a:solidFill>
                  <a:schemeClr val="tx1"/>
                </a:solidFill>
                <a:latin typeface="Times New Roman" panose="02020603050405020304" pitchFamily="18" charset="0"/>
                <a:cs typeface="Times New Roman" panose="02020603050405020304" pitchFamily="18" charset="0"/>
              </a:rPr>
              <a:t>Лукьянов П.В.</a:t>
            </a:r>
            <a:endParaRPr lang="ru-RU" sz="2000" dirty="0">
              <a:solidFill>
                <a:schemeClr val="tx1"/>
              </a:solidFill>
              <a:latin typeface="Times New Roman" panose="02020603050405020304" pitchFamily="18" charset="0"/>
              <a:cs typeface="Times New Roman" panose="02020603050405020304" pitchFamily="18" charset="0"/>
            </a:endParaRPr>
          </a:p>
          <a:p>
            <a:endParaRPr lang="ru-RU" sz="2000" dirty="0"/>
          </a:p>
        </p:txBody>
      </p:sp>
      <p:pic>
        <p:nvPicPr>
          <p:cNvPr id="3074" name="Picture 2" descr="C:\Users\Design\Desktop\Презент\3.jpg"/>
          <p:cNvPicPr>
            <a:picLocks noChangeAspect="1" noChangeArrowheads="1"/>
          </p:cNvPicPr>
          <p:nvPr/>
        </p:nvPicPr>
        <p:blipFill>
          <a:blip r:embed="rId2" cstate="print"/>
          <a:srcRect/>
          <a:stretch>
            <a:fillRect/>
          </a:stretch>
        </p:blipFill>
        <p:spPr bwMode="auto">
          <a:xfrm>
            <a:off x="-12826" y="0"/>
            <a:ext cx="9144000" cy="865260"/>
          </a:xfrm>
          <a:prstGeom prst="rect">
            <a:avLst/>
          </a:prstGeom>
          <a:noFill/>
        </p:spPr>
      </p:pic>
      <p:sp>
        <p:nvSpPr>
          <p:cNvPr id="6" name="Прямоугольник 5">
            <a:extLst>
              <a:ext uri="{FF2B5EF4-FFF2-40B4-BE49-F238E27FC236}">
                <a16:creationId xmlns:a16="http://schemas.microsoft.com/office/drawing/2014/main" xmlns="" id="{0E18A6A0-8352-4EE7-AA53-2B3607804AF5}"/>
              </a:ext>
            </a:extLst>
          </p:cNvPr>
          <p:cNvSpPr/>
          <p:nvPr/>
        </p:nvSpPr>
        <p:spPr>
          <a:xfrm>
            <a:off x="2627784" y="528935"/>
            <a:ext cx="2809680" cy="307777"/>
          </a:xfrm>
          <a:prstGeom prst="rect">
            <a:avLst/>
          </a:prstGeom>
        </p:spPr>
        <p:txBody>
          <a:bodyPr wrap="none">
            <a:spAutoFit/>
          </a:bodyPr>
          <a:lstStyle/>
          <a:p>
            <a:r>
              <a:rPr lang="ru-RU" sz="1400" dirty="0">
                <a:solidFill>
                  <a:schemeClr val="bg1"/>
                </a:solidFill>
                <a:latin typeface="Times New Roman" panose="02020603050405020304" pitchFamily="18" charset="0"/>
                <a:cs typeface="Times New Roman" panose="02020603050405020304" pitchFamily="18" charset="0"/>
              </a:rPr>
              <a:t>Кафедра программной инженерии</a:t>
            </a:r>
          </a:p>
        </p:txBody>
      </p:sp>
    </p:spTree>
    <p:extLst>
      <p:ext uri="{BB962C8B-B14F-4D97-AF65-F5344CB8AC3E}">
        <p14:creationId xmlns:p14="http://schemas.microsoft.com/office/powerpoint/2010/main" val="31166823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174" y="0"/>
            <a:ext cx="8229600" cy="1096540"/>
          </a:xfrm>
        </p:spPr>
        <p:txBody>
          <a:bodyPr>
            <a:noAutofit/>
          </a:bodyPr>
          <a:lstStyle/>
          <a:p>
            <a:r>
              <a:rPr lang="ru-RU" sz="4000" dirty="0" smtClean="0">
                <a:latin typeface="Times New Roman" panose="02020603050405020304" pitchFamily="18" charset="0"/>
                <a:cs typeface="Times New Roman" panose="02020603050405020304" pitchFamily="18" charset="0"/>
              </a:rPr>
              <a:t>Диаграмма переходов и состояний</a:t>
            </a:r>
            <a:endParaRPr lang="ru-RU" sz="4000" dirty="0">
              <a:latin typeface="Times New Roman" panose="02020603050405020304" pitchFamily="18" charset="0"/>
              <a:cs typeface="Times New Roman" panose="02020603050405020304" pitchFamily="18" charset="0"/>
            </a:endParaRPr>
          </a:p>
        </p:txBody>
      </p:sp>
      <p:pic>
        <p:nvPicPr>
          <p:cNvPr id="7170" name="Picture 2" descr="D:\Учеба 2\2 курс 1 семестр\! сделать Проектная деятельность\прошлые диаграммы\диаграмма переходов и состояний.png"/>
          <p:cNvPicPr>
            <a:picLocks noChangeAspect="1" noChangeArrowheads="1"/>
          </p:cNvPicPr>
          <p:nvPr/>
        </p:nvPicPr>
        <p:blipFill rotWithShape="1">
          <a:blip r:embed="rId2">
            <a:extLst>
              <a:ext uri="{28A0092B-C50C-407E-A947-70E740481C1C}">
                <a14:useLocalDpi xmlns:a14="http://schemas.microsoft.com/office/drawing/2010/main" val="0"/>
              </a:ext>
            </a:extLst>
          </a:blip>
          <a:srcRect b="45195"/>
          <a:stretch/>
        </p:blipFill>
        <p:spPr bwMode="auto">
          <a:xfrm>
            <a:off x="611560" y="890732"/>
            <a:ext cx="7792830" cy="5937552"/>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971600" y="6093296"/>
            <a:ext cx="1656184" cy="764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54508955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174" y="0"/>
            <a:ext cx="8229600" cy="1096540"/>
          </a:xfrm>
        </p:spPr>
        <p:txBody>
          <a:bodyPr>
            <a:noAutofit/>
          </a:bodyPr>
          <a:lstStyle/>
          <a:p>
            <a:r>
              <a:rPr lang="ru-RU" sz="4000" dirty="0" smtClean="0">
                <a:latin typeface="Times New Roman" panose="02020603050405020304" pitchFamily="18" charset="0"/>
                <a:cs typeface="Times New Roman" panose="02020603050405020304" pitchFamily="18" charset="0"/>
              </a:rPr>
              <a:t>Диаграмма переходов и состояний</a:t>
            </a:r>
            <a:endParaRPr lang="ru-RU" sz="4000" dirty="0">
              <a:latin typeface="Times New Roman" panose="02020603050405020304" pitchFamily="18" charset="0"/>
              <a:cs typeface="Times New Roman" panose="02020603050405020304" pitchFamily="18" charset="0"/>
            </a:endParaRPr>
          </a:p>
        </p:txBody>
      </p:sp>
      <p:pic>
        <p:nvPicPr>
          <p:cNvPr id="7170" name="Picture 2" descr="D:\Учеба 2\2 курс 1 семестр\! сделать Проектная деятельность\прошлые диаграммы\диаграмма переходов и состояний.png"/>
          <p:cNvPicPr>
            <a:picLocks noChangeAspect="1" noChangeArrowheads="1"/>
          </p:cNvPicPr>
          <p:nvPr/>
        </p:nvPicPr>
        <p:blipFill rotWithShape="1">
          <a:blip r:embed="rId2">
            <a:extLst>
              <a:ext uri="{28A0092B-C50C-407E-A947-70E740481C1C}">
                <a14:useLocalDpi xmlns:a14="http://schemas.microsoft.com/office/drawing/2010/main" val="0"/>
              </a:ext>
            </a:extLst>
          </a:blip>
          <a:srcRect t="47687" b="-40"/>
          <a:stretch/>
        </p:blipFill>
        <p:spPr bwMode="auto">
          <a:xfrm>
            <a:off x="485702" y="908720"/>
            <a:ext cx="8118746" cy="5909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009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0"/>
            <a:ext cx="9144000" cy="6857999"/>
          </a:xfrm>
        </p:spPr>
        <p:txBody>
          <a:bodyPr/>
          <a:lstStyle/>
          <a:p>
            <a:r>
              <a:rPr lang="ru-RU" dirty="0" smtClean="0">
                <a:latin typeface="Times New Roman" panose="02020603050405020304" pitchFamily="18" charset="0"/>
                <a:cs typeface="Times New Roman" panose="02020603050405020304" pitchFamily="18" charset="0"/>
              </a:rPr>
              <a:t>СПАСИБО ЗА ВНИМАНИЕ</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32875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latin typeface="Times New Roman" panose="02020603050405020304" pitchFamily="18" charset="0"/>
                <a:cs typeface="Times New Roman" panose="02020603050405020304" pitchFamily="18" charset="0"/>
              </a:rPr>
              <a:t>Актуальность</a:t>
            </a:r>
            <a:endParaRPr lang="ru-RU" sz="4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57200" y="1600200"/>
            <a:ext cx="8229600" cy="4925144"/>
          </a:xfrm>
        </p:spPr>
        <p:txBody>
          <a:bodyPr>
            <a:normAutofit fontScale="92500" lnSpcReduction="20000"/>
          </a:bodyPr>
          <a:lstStyle/>
          <a:p>
            <a:pPr marL="0" indent="457200" algn="just">
              <a:lnSpc>
                <a:spcPct val="130000"/>
              </a:lnSpc>
              <a:spcBef>
                <a:spcPts val="0"/>
              </a:spcBef>
              <a:buNone/>
            </a:pPr>
            <a:r>
              <a:rPr lang="ru-RU" sz="2000" dirty="0" smtClean="0">
                <a:latin typeface="Times New Roman" panose="02020603050405020304" pitchFamily="18" charset="0"/>
                <a:cs typeface="Times New Roman" panose="02020603050405020304" pitchFamily="18" charset="0"/>
              </a:rPr>
              <a:t>Во все времена люди объединялись в группы для совместного отдыха или решения повседневных бытовых задач. Когда это члены одной семьи, деньги на расходы берутся из общего (семейного) бюджета. Для финансово независимых друг от друга людей такой вариант либо невозможен, либо затруднителен, особенно если траты не ограничены по объему и продолжительны по времени. </a:t>
            </a:r>
          </a:p>
          <a:p>
            <a:pPr marL="0" indent="457200" algn="just">
              <a:lnSpc>
                <a:spcPct val="130000"/>
              </a:lnSpc>
              <a:spcBef>
                <a:spcPts val="0"/>
              </a:spcBef>
              <a:buNone/>
            </a:pPr>
            <a:r>
              <a:rPr lang="ru-RU" sz="2000" dirty="0" smtClean="0">
                <a:latin typeface="Times New Roman" panose="02020603050405020304" pitchFamily="18" charset="0"/>
                <a:cs typeface="Times New Roman" panose="02020603050405020304" pitchFamily="18" charset="0"/>
              </a:rPr>
              <a:t>Конечно, можно записывать все транзакции в блокнот, но это ненадежно, сведения распределены по разным «блокнотам» (у разных людей) и подведение итогов в таком случае довольно затруднительно, т.к. требует времени и участия всех заинтересованных сторон одновременно.</a:t>
            </a:r>
          </a:p>
          <a:p>
            <a:pPr marL="0" indent="457200" algn="just">
              <a:lnSpc>
                <a:spcPct val="130000"/>
              </a:lnSpc>
              <a:spcBef>
                <a:spcPts val="0"/>
              </a:spcBef>
              <a:buNone/>
            </a:pPr>
            <a:r>
              <a:rPr lang="ru-RU" sz="2000" dirty="0" smtClean="0">
                <a:latin typeface="Times New Roman" panose="02020603050405020304" pitchFamily="18" charset="0"/>
                <a:cs typeface="Times New Roman" panose="02020603050405020304" pitchFamily="18" charset="0"/>
              </a:rPr>
              <a:t>Разрабатываемая программа актуальна именно для таких ситуаций. Она позволить автоматизировать этот процесс, и тогда любой участник группы в любой момент добавить покупку, разделить счет за нее между всеми или несколькими участниками группы и посмотреть свой промежуточный итог – своих должников и кредиторов.</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1005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229600" cy="864096"/>
          </a:xfrm>
        </p:spPr>
        <p:txBody>
          <a:bodyPr>
            <a:normAutofit/>
          </a:bodyPr>
          <a:lstStyle/>
          <a:p>
            <a:r>
              <a:rPr lang="ru-RU" sz="4000" dirty="0" smtClean="0">
                <a:latin typeface="Times New Roman" panose="02020603050405020304" pitchFamily="18" charset="0"/>
                <a:cs typeface="Times New Roman" panose="02020603050405020304" pitchFamily="18" charset="0"/>
              </a:rPr>
              <a:t>Аналоги</a:t>
            </a:r>
            <a:endParaRPr lang="ru-RU" sz="4000" dirty="0">
              <a:latin typeface="Times New Roman" panose="02020603050405020304" pitchFamily="18" charset="0"/>
              <a:cs typeface="Times New Roman" panose="02020603050405020304" pitchFamily="18" charset="0"/>
            </a:endParaRPr>
          </a:p>
        </p:txBody>
      </p:sp>
      <p:sp>
        <p:nvSpPr>
          <p:cNvPr id="4" name="Объект 2"/>
          <p:cNvSpPr txBox="1">
            <a:spLocks/>
          </p:cNvSpPr>
          <p:nvPr/>
        </p:nvSpPr>
        <p:spPr>
          <a:xfrm>
            <a:off x="297980" y="1166018"/>
            <a:ext cx="3913980" cy="528731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spcBef>
                <a:spcPts val="0"/>
              </a:spcBef>
              <a:buNone/>
            </a:pPr>
            <a:r>
              <a:rPr lang="ru-RU" sz="2000" b="1" dirty="0" smtClean="0">
                <a:latin typeface="Times New Roman" panose="02020603050405020304" pitchFamily="18" charset="0"/>
                <a:cs typeface="Times New Roman" panose="02020603050405020304" pitchFamily="18" charset="0"/>
              </a:rPr>
              <a:t>Приложение  «</a:t>
            </a:r>
            <a:r>
              <a:rPr lang="ru-RU" sz="2000" b="1" dirty="0" err="1" smtClean="0">
                <a:latin typeface="Times New Roman" panose="02020603050405020304" pitchFamily="18" charset="0"/>
                <a:cs typeface="Times New Roman" panose="02020603050405020304" pitchFamily="18" charset="0"/>
              </a:rPr>
              <a:t>Budgy</a:t>
            </a:r>
            <a:r>
              <a:rPr lang="ru-RU"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endParaRPr lang="ru-RU" sz="2000" dirty="0" smtClean="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en-US" sz="2000" b="1" dirty="0" smtClean="0">
                <a:latin typeface="Times New Roman" panose="02020603050405020304" pitchFamily="18" charset="0"/>
                <a:cs typeface="Times New Roman" panose="02020603050405020304" pitchFamily="18" charset="0"/>
              </a:rPr>
              <a:t>(</a:t>
            </a:r>
            <a:r>
              <a:rPr lang="ru-RU" sz="2000" b="1" dirty="0" smtClean="0">
                <a:latin typeface="Times New Roman" panose="02020603050405020304" pitchFamily="18" charset="0"/>
                <a:cs typeface="Times New Roman" panose="02020603050405020304" pitchFamily="18" charset="0"/>
              </a:rPr>
              <a:t>совместные расходы</a:t>
            </a:r>
            <a:r>
              <a:rPr lang="en-US" sz="2000" b="1" dirty="0" smtClean="0">
                <a:latin typeface="Times New Roman" panose="02020603050405020304" pitchFamily="18" charset="0"/>
                <a:cs typeface="Times New Roman" panose="02020603050405020304" pitchFamily="18" charset="0"/>
              </a:rPr>
              <a:t>)</a:t>
            </a:r>
            <a:endParaRPr lang="ru-RU" sz="2000" b="1" dirty="0" smtClean="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ru-RU" sz="2000" dirty="0" smtClean="0">
                <a:latin typeface="Times New Roman" panose="02020603050405020304" pitchFamily="18" charset="0"/>
                <a:cs typeface="Times New Roman" panose="02020603050405020304" pitchFamily="18" charset="0"/>
              </a:rPr>
              <a:t>Плюсы</a:t>
            </a:r>
            <a:r>
              <a:rPr lang="ru-RU" sz="2000" dirty="0">
                <a:latin typeface="Times New Roman" panose="02020603050405020304" pitchFamily="18" charset="0"/>
                <a:cs typeface="Times New Roman" panose="02020603050405020304" pitchFamily="18" charset="0"/>
              </a:rPr>
              <a:t>:</a:t>
            </a: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Доступно </a:t>
            </a:r>
            <a:r>
              <a:rPr lang="ru-RU" sz="2000" dirty="0" err="1" smtClean="0">
                <a:latin typeface="Times New Roman" panose="02020603050405020304" pitchFamily="18" charset="0"/>
                <a:cs typeface="Times New Roman" panose="02020603050405020304" pitchFamily="18" charset="0"/>
              </a:rPr>
              <a:t>оффлайн</a:t>
            </a:r>
            <a:endParaRPr lang="ru-RU" sz="2000" dirty="0" smtClean="0">
              <a:latin typeface="Times New Roman" panose="02020603050405020304" pitchFamily="18" charset="0"/>
              <a:cs typeface="Times New Roman" panose="02020603050405020304" pitchFamily="18" charset="0"/>
            </a:endParaRP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Отправка отчета на почту</a:t>
            </a:r>
            <a:endParaRPr lang="ru-RU" sz="2000" dirty="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ru-RU" sz="2000" dirty="0">
                <a:latin typeface="Times New Roman" panose="02020603050405020304" pitchFamily="18" charset="0"/>
                <a:cs typeface="Times New Roman" panose="02020603050405020304" pitchFamily="18" charset="0"/>
              </a:rPr>
              <a:t>Минусы:</a:t>
            </a: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Доступно только для </a:t>
            </a:r>
            <a:r>
              <a:rPr lang="en-US" sz="2000" dirty="0" smtClean="0">
                <a:latin typeface="Times New Roman" panose="02020603050405020304" pitchFamily="18" charset="0"/>
                <a:cs typeface="Times New Roman" panose="02020603050405020304" pitchFamily="18" charset="0"/>
              </a:rPr>
              <a:t>iOS</a:t>
            </a:r>
            <a:endParaRPr lang="ru-RU" sz="2000" dirty="0" smtClean="0">
              <a:latin typeface="Times New Roman" panose="02020603050405020304" pitchFamily="18" charset="0"/>
              <a:cs typeface="Times New Roman" panose="02020603050405020304" pitchFamily="18" charset="0"/>
            </a:endParaRP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Нет поддержки русского языка</a:t>
            </a:r>
          </a:p>
          <a:p>
            <a:pPr>
              <a:lnSpc>
                <a:spcPct val="130000"/>
              </a:lnSpc>
              <a:spcBef>
                <a:spcPts val="0"/>
              </a:spcBef>
            </a:pPr>
            <a:r>
              <a:rPr lang="ru-RU" sz="2000" dirty="0">
                <a:latin typeface="Times New Roman" panose="02020603050405020304" pitchFamily="18" charset="0"/>
                <a:cs typeface="Times New Roman" panose="02020603050405020304" pitchFamily="18" charset="0"/>
              </a:rPr>
              <a:t>Требует установку </a:t>
            </a:r>
            <a:r>
              <a:rPr lang="ru-RU" sz="2000" dirty="0" smtClean="0">
                <a:latin typeface="Times New Roman" panose="02020603050405020304" pitchFamily="18" charset="0"/>
                <a:cs typeface="Times New Roman" panose="02020603050405020304" pitchFamily="18" charset="0"/>
              </a:rPr>
              <a:t>приложения для всех участников</a:t>
            </a:r>
            <a:endParaRPr lang="ru-RU" sz="2000" dirty="0">
              <a:latin typeface="Times New Roman" panose="02020603050405020304" pitchFamily="18" charset="0"/>
              <a:cs typeface="Times New Roman" panose="02020603050405020304" pitchFamily="18" charset="0"/>
            </a:endParaRPr>
          </a:p>
        </p:txBody>
      </p:sp>
      <p:pic>
        <p:nvPicPr>
          <p:cNvPr id="7" name="Picture 2" descr="https://s0.rbk.ru/v6_top_pics/resized/590xH/media/img/8/31/754630697897318.jpg"/>
          <p:cNvPicPr>
            <a:picLocks noChangeAspect="1" noChangeArrowheads="1"/>
          </p:cNvPicPr>
          <p:nvPr/>
        </p:nvPicPr>
        <p:blipFill rotWithShape="1">
          <a:blip r:embed="rId2">
            <a:extLst>
              <a:ext uri="{28A0092B-C50C-407E-A947-70E740481C1C}">
                <a14:useLocalDpi xmlns:a14="http://schemas.microsoft.com/office/drawing/2010/main" val="0"/>
              </a:ext>
            </a:extLst>
          </a:blip>
          <a:srcRect r="67074"/>
          <a:stretch/>
        </p:blipFill>
        <p:spPr bwMode="auto">
          <a:xfrm>
            <a:off x="4499992" y="1174526"/>
            <a:ext cx="2666269" cy="4826797"/>
          </a:xfrm>
          <a:prstGeom prst="rect">
            <a:avLst/>
          </a:prstGeom>
          <a:noFill/>
          <a:ln w="762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pic>
        <p:nvPicPr>
          <p:cNvPr id="8" name="Picture 2" descr="https://s0.rbk.ru/v6_top_pics/resized/590xH/media/img/8/31/754630697897318.jpg"/>
          <p:cNvPicPr>
            <a:picLocks noChangeAspect="1" noChangeArrowheads="1"/>
          </p:cNvPicPr>
          <p:nvPr/>
        </p:nvPicPr>
        <p:blipFill rotWithShape="1">
          <a:blip r:embed="rId2">
            <a:extLst>
              <a:ext uri="{28A0092B-C50C-407E-A947-70E740481C1C}">
                <a14:useLocalDpi xmlns:a14="http://schemas.microsoft.com/office/drawing/2010/main" val="0"/>
              </a:ext>
            </a:extLst>
          </a:blip>
          <a:srcRect l="32933" r="33534"/>
          <a:stretch/>
        </p:blipFill>
        <p:spPr bwMode="auto">
          <a:xfrm>
            <a:off x="5114776" y="1396279"/>
            <a:ext cx="2736303" cy="4826796"/>
          </a:xfrm>
          <a:prstGeom prst="rect">
            <a:avLst/>
          </a:prstGeom>
          <a:noFill/>
          <a:ln w="762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pic>
        <p:nvPicPr>
          <p:cNvPr id="5122" name="Picture 2" descr="https://s0.rbk.ru/v6_top_pics/resized/590xH/media/img/8/31/754630697897318.jpg"/>
          <p:cNvPicPr>
            <a:picLocks noChangeAspect="1" noChangeArrowheads="1"/>
          </p:cNvPicPr>
          <p:nvPr/>
        </p:nvPicPr>
        <p:blipFill rotWithShape="1">
          <a:blip r:embed="rId2">
            <a:extLst>
              <a:ext uri="{28A0092B-C50C-407E-A947-70E740481C1C}">
                <a14:useLocalDpi xmlns:a14="http://schemas.microsoft.com/office/drawing/2010/main" val="0"/>
              </a:ext>
            </a:extLst>
          </a:blip>
          <a:srcRect l="66467"/>
          <a:stretch/>
        </p:blipFill>
        <p:spPr bwMode="auto">
          <a:xfrm>
            <a:off x="5798109" y="1626541"/>
            <a:ext cx="2736304" cy="4826795"/>
          </a:xfrm>
          <a:prstGeom prst="rect">
            <a:avLst/>
          </a:prstGeom>
          <a:noFill/>
          <a:ln w="762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10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229600" cy="936104"/>
          </a:xfrm>
        </p:spPr>
        <p:txBody>
          <a:bodyPr>
            <a:normAutofit/>
          </a:bodyPr>
          <a:lstStyle/>
          <a:p>
            <a:r>
              <a:rPr lang="ru-RU" sz="4000" dirty="0" smtClean="0">
                <a:latin typeface="Times New Roman" panose="02020603050405020304" pitchFamily="18" charset="0"/>
                <a:cs typeface="Times New Roman" panose="02020603050405020304" pitchFamily="18" charset="0"/>
              </a:rPr>
              <a:t>Аналоги</a:t>
            </a:r>
            <a:endParaRPr lang="ru-RU" sz="4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788024" y="1196752"/>
            <a:ext cx="3897288" cy="5348763"/>
          </a:xfrm>
        </p:spPr>
        <p:txBody>
          <a:bodyPr>
            <a:normAutofit/>
          </a:bodyPr>
          <a:lstStyle/>
          <a:p>
            <a:pPr marL="0" indent="0">
              <a:lnSpc>
                <a:spcPct val="130000"/>
              </a:lnSpc>
              <a:spcBef>
                <a:spcPts val="0"/>
              </a:spcBef>
              <a:buNone/>
            </a:pPr>
            <a:r>
              <a:rPr lang="ru-RU" sz="2000" b="1" dirty="0">
                <a:latin typeface="Times New Roman" panose="02020603050405020304" pitchFamily="18" charset="0"/>
                <a:cs typeface="Times New Roman" panose="02020603050405020304" pitchFamily="18" charset="0"/>
              </a:rPr>
              <a:t>Б</a:t>
            </a:r>
            <a:r>
              <a:rPr lang="ru-RU" sz="2000" b="1" dirty="0" smtClean="0">
                <a:latin typeface="Times New Roman" panose="02020603050405020304" pitchFamily="18" charset="0"/>
                <a:cs typeface="Times New Roman" panose="02020603050405020304" pitchFamily="18" charset="0"/>
              </a:rPr>
              <a:t>от «</a:t>
            </a:r>
            <a:r>
              <a:rPr lang="ru-RU" sz="2000" b="1" dirty="0" err="1" smtClean="0">
                <a:latin typeface="Times New Roman" panose="02020603050405020304" pitchFamily="18" charset="0"/>
                <a:cs typeface="Times New Roman" panose="02020603050405020304" pitchFamily="18" charset="0"/>
              </a:rPr>
              <a:t>Splitty</a:t>
            </a:r>
            <a:r>
              <a:rPr lang="en-US" sz="2000" b="1" dirty="0" smtClean="0">
                <a:latin typeface="Times New Roman" panose="02020603050405020304" pitchFamily="18" charset="0"/>
                <a:cs typeface="Times New Roman" panose="02020603050405020304" pitchFamily="18" charset="0"/>
              </a:rPr>
              <a:t>bot</a:t>
            </a:r>
            <a:r>
              <a:rPr lang="ru-RU" sz="2000" b="1" dirty="0" smtClean="0">
                <a:latin typeface="Times New Roman" panose="02020603050405020304" pitchFamily="18" charset="0"/>
                <a:cs typeface="Times New Roman" panose="02020603050405020304" pitchFamily="18" charset="0"/>
              </a:rPr>
              <a:t>» в приложении</a:t>
            </a:r>
            <a:r>
              <a:rPr lang="ru-RU" sz="2000" b="1" dirty="0">
                <a:latin typeface="Times New Roman" panose="02020603050405020304" pitchFamily="18" charset="0"/>
                <a:cs typeface="Times New Roman" panose="02020603050405020304" pitchFamily="18" charset="0"/>
              </a:rPr>
              <a:t> </a:t>
            </a:r>
            <a:r>
              <a:rPr lang="ru-RU" sz="2000" b="1" dirty="0" err="1" smtClean="0">
                <a:latin typeface="Times New Roman" panose="02020603050405020304" pitchFamily="18" charset="0"/>
                <a:cs typeface="Times New Roman" panose="02020603050405020304" pitchFamily="18" charset="0"/>
              </a:rPr>
              <a:t>Telegram</a:t>
            </a:r>
            <a:endParaRPr lang="ru-RU" sz="2000" b="1" dirty="0" smtClean="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ru-RU" sz="2000" dirty="0" smtClean="0">
                <a:latin typeface="Times New Roman" panose="02020603050405020304" pitchFamily="18" charset="0"/>
                <a:cs typeface="Times New Roman" panose="02020603050405020304" pitchFamily="18" charset="0"/>
              </a:rPr>
              <a:t>Плюсы:</a:t>
            </a: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Кроссплатформенность</a:t>
            </a: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Состав группы формируется из уже имеющегося списка </a:t>
            </a:r>
            <a:r>
              <a:rPr lang="ru-RU" sz="2000" dirty="0">
                <a:latin typeface="Times New Roman" panose="02020603050405020304" pitchFamily="18" charset="0"/>
                <a:cs typeface="Times New Roman" panose="02020603050405020304" pitchFamily="18" charset="0"/>
              </a:rPr>
              <a:t>участников </a:t>
            </a:r>
            <a:r>
              <a:rPr lang="ru-RU"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Telegram-</a:t>
            </a:r>
            <a:r>
              <a:rPr lang="ru-RU" sz="2000" dirty="0" smtClean="0">
                <a:latin typeface="Times New Roman" panose="02020603050405020304" pitchFamily="18" charset="0"/>
                <a:cs typeface="Times New Roman" panose="02020603050405020304" pitchFamily="18" charset="0"/>
              </a:rPr>
              <a:t>чата.</a:t>
            </a:r>
            <a:endParaRPr lang="ru-RU" sz="2000" dirty="0">
              <a:latin typeface="Times New Roman" panose="02020603050405020304" pitchFamily="18" charset="0"/>
              <a:cs typeface="Times New Roman" panose="02020603050405020304" pitchFamily="18" charset="0"/>
            </a:endParaRPr>
          </a:p>
          <a:p>
            <a:pPr marL="0" indent="0">
              <a:lnSpc>
                <a:spcPct val="130000"/>
              </a:lnSpc>
              <a:spcBef>
                <a:spcPts val="0"/>
              </a:spcBef>
              <a:buNone/>
            </a:pPr>
            <a:r>
              <a:rPr lang="ru-RU" sz="2000" dirty="0" smtClean="0">
                <a:latin typeface="Times New Roman" panose="02020603050405020304" pitchFamily="18" charset="0"/>
                <a:cs typeface="Times New Roman" panose="02020603050405020304" pitchFamily="18" charset="0"/>
              </a:rPr>
              <a:t>Минусы:</a:t>
            </a: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Недоступно </a:t>
            </a:r>
            <a:r>
              <a:rPr lang="ru-RU" sz="2000" dirty="0" err="1" smtClean="0">
                <a:latin typeface="Times New Roman" panose="02020603050405020304" pitchFamily="18" charset="0"/>
                <a:cs typeface="Times New Roman" panose="02020603050405020304" pitchFamily="18" charset="0"/>
              </a:rPr>
              <a:t>оффлайн</a:t>
            </a:r>
            <a:endParaRPr lang="ru-RU" sz="2000" dirty="0" smtClean="0">
              <a:latin typeface="Times New Roman" panose="02020603050405020304" pitchFamily="18" charset="0"/>
              <a:cs typeface="Times New Roman" panose="02020603050405020304" pitchFamily="18" charset="0"/>
            </a:endParaRPr>
          </a:p>
          <a:p>
            <a:pPr>
              <a:lnSpc>
                <a:spcPct val="130000"/>
              </a:lnSpc>
              <a:spcBef>
                <a:spcPts val="0"/>
              </a:spcBef>
            </a:pPr>
            <a:r>
              <a:rPr lang="ru-RU" sz="2000" dirty="0" smtClean="0">
                <a:latin typeface="Times New Roman" panose="02020603050405020304" pitchFamily="18" charset="0"/>
                <a:cs typeface="Times New Roman" panose="02020603050405020304" pitchFamily="18" charset="0"/>
              </a:rPr>
              <a:t>Требует установку приложения </a:t>
            </a:r>
            <a:r>
              <a:rPr lang="ru-RU" sz="2000" dirty="0" err="1" smtClean="0">
                <a:latin typeface="Times New Roman" panose="02020603050405020304" pitchFamily="18" charset="0"/>
                <a:cs typeface="Times New Roman" panose="02020603050405020304" pitchFamily="18" charset="0"/>
              </a:rPr>
              <a:t>Telegram</a:t>
            </a:r>
            <a:r>
              <a:rPr lang="ru-RU" sz="2000" dirty="0" smtClean="0">
                <a:latin typeface="Times New Roman" panose="02020603050405020304" pitchFamily="18" charset="0"/>
                <a:cs typeface="Times New Roman" panose="02020603050405020304" pitchFamily="18" charset="0"/>
              </a:rPr>
              <a:t> для всех участников и создание чата</a:t>
            </a:r>
          </a:p>
        </p:txBody>
      </p:sp>
      <p:pic>
        <p:nvPicPr>
          <p:cNvPr id="6146" name="Picture 2" descr="https://s0.rbk.ru/v6_top_pics/resized/945xH/media/img/8/40/754780211537408.jpg"/>
          <p:cNvPicPr>
            <a:picLocks noChangeAspect="1" noChangeArrowheads="1"/>
          </p:cNvPicPr>
          <p:nvPr/>
        </p:nvPicPr>
        <p:blipFill rotWithShape="1">
          <a:blip r:embed="rId2">
            <a:extLst>
              <a:ext uri="{28A0092B-C50C-407E-A947-70E740481C1C}">
                <a14:useLocalDpi xmlns:a14="http://schemas.microsoft.com/office/drawing/2010/main" val="0"/>
              </a:ext>
            </a:extLst>
          </a:blip>
          <a:srcRect r="66794"/>
          <a:stretch/>
        </p:blipFill>
        <p:spPr bwMode="auto">
          <a:xfrm>
            <a:off x="347576" y="1196752"/>
            <a:ext cx="2799899" cy="5005615"/>
          </a:xfrm>
          <a:prstGeom prst="rect">
            <a:avLst/>
          </a:prstGeom>
          <a:noFill/>
          <a:ln w="762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pic>
        <p:nvPicPr>
          <p:cNvPr id="6148" name="Picture 4" descr="https://s0.rbk.ru/v6_top_pics/resized/945xH/media/img/8/40/754780211537408.jpg"/>
          <p:cNvPicPr>
            <a:picLocks noChangeAspect="1" noChangeArrowheads="1"/>
          </p:cNvPicPr>
          <p:nvPr/>
        </p:nvPicPr>
        <p:blipFill rotWithShape="1">
          <a:blip r:embed="rId2">
            <a:extLst>
              <a:ext uri="{28A0092B-C50C-407E-A947-70E740481C1C}">
                <a14:useLocalDpi xmlns:a14="http://schemas.microsoft.com/office/drawing/2010/main" val="0"/>
              </a:ext>
            </a:extLst>
          </a:blip>
          <a:srcRect l="33206" r="33397"/>
          <a:stretch/>
        </p:blipFill>
        <p:spPr bwMode="auto">
          <a:xfrm>
            <a:off x="971600" y="1340768"/>
            <a:ext cx="2816009" cy="5005615"/>
          </a:xfrm>
          <a:prstGeom prst="rect">
            <a:avLst/>
          </a:prstGeom>
          <a:noFill/>
          <a:ln w="762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pic>
        <p:nvPicPr>
          <p:cNvPr id="7" name="Picture 4" descr="https://s0.rbk.ru/v6_top_pics/resized/945xH/media/img/8/40/754780211537408.jpg"/>
          <p:cNvPicPr>
            <a:picLocks noChangeAspect="1" noChangeArrowheads="1"/>
          </p:cNvPicPr>
          <p:nvPr/>
        </p:nvPicPr>
        <p:blipFill rotWithShape="1">
          <a:blip r:embed="rId2">
            <a:extLst>
              <a:ext uri="{28A0092B-C50C-407E-A947-70E740481C1C}">
                <a14:useLocalDpi xmlns:a14="http://schemas.microsoft.com/office/drawing/2010/main" val="0"/>
              </a:ext>
            </a:extLst>
          </a:blip>
          <a:srcRect l="66603"/>
          <a:stretch/>
        </p:blipFill>
        <p:spPr bwMode="auto">
          <a:xfrm>
            <a:off x="1619672" y="1539900"/>
            <a:ext cx="2816011" cy="5005615"/>
          </a:xfrm>
          <a:prstGeom prst="rect">
            <a:avLst/>
          </a:prstGeom>
          <a:noFill/>
          <a:ln w="7620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883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1000"/>
                                        <p:tgtEl>
                                          <p:spTgt spid="6148"/>
                                        </p:tgtEl>
                                      </p:cBhvr>
                                    </p:animEffect>
                                    <p:anim calcmode="lin" valueType="num">
                                      <p:cBhvr>
                                        <p:cTn id="8" dur="1000" fill="hold"/>
                                        <p:tgtEl>
                                          <p:spTgt spid="6148"/>
                                        </p:tgtEl>
                                        <p:attrNameLst>
                                          <p:attrName>ppt_x</p:attrName>
                                        </p:attrNameLst>
                                      </p:cBhvr>
                                      <p:tavLst>
                                        <p:tav tm="0">
                                          <p:val>
                                            <p:strVal val="#ppt_x"/>
                                          </p:val>
                                        </p:tav>
                                        <p:tav tm="100000">
                                          <p:val>
                                            <p:strVal val="#ppt_x"/>
                                          </p:val>
                                        </p:tav>
                                      </p:tavLst>
                                    </p:anim>
                                    <p:anim calcmode="lin" valueType="num">
                                      <p:cBhvr>
                                        <p:cTn id="9" dur="1000" fill="hold"/>
                                        <p:tgtEl>
                                          <p:spTgt spid="61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latin typeface="Times New Roman" panose="02020603050405020304" pitchFamily="18" charset="0"/>
                <a:cs typeface="Times New Roman" panose="02020603050405020304" pitchFamily="18" charset="0"/>
              </a:rPr>
              <a:t>Функциональные требования</a:t>
            </a:r>
            <a:endParaRPr lang="ru-RU" sz="4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457200" y="1600200"/>
            <a:ext cx="8363272" cy="4925144"/>
          </a:xfrm>
        </p:spPr>
        <p:txBody>
          <a:bodyPr>
            <a:noAutofit/>
          </a:bodyPr>
          <a:lstStyle/>
          <a:p>
            <a:pPr marL="0" indent="0" algn="just">
              <a:lnSpc>
                <a:spcPct val="150000"/>
              </a:lnSpc>
              <a:spcBef>
                <a:spcPts val="0"/>
              </a:spcBef>
              <a:buNone/>
            </a:pPr>
            <a:r>
              <a:rPr lang="ru-RU" sz="1900" dirty="0">
                <a:latin typeface="Times New Roman" panose="02020603050405020304" pitchFamily="18" charset="0"/>
                <a:cs typeface="Times New Roman" panose="02020603050405020304" pitchFamily="18" charset="0"/>
              </a:rPr>
              <a:t>Программа должна обеспечивать возможность выполнения перечисленных ниже функций:</a:t>
            </a:r>
          </a:p>
          <a:p>
            <a:pPr lvl="0" algn="just">
              <a:lnSpc>
                <a:spcPct val="150000"/>
              </a:lnSpc>
              <a:spcBef>
                <a:spcPts val="0"/>
              </a:spcBef>
              <a:buFont typeface="Times New Roman" panose="02020603050405020304" pitchFamily="18" charset="0"/>
              <a:buChar char="−"/>
            </a:pPr>
            <a:r>
              <a:rPr lang="ru-RU" sz="1900" dirty="0">
                <a:latin typeface="Times New Roman" panose="02020603050405020304" pitchFamily="18" charset="0"/>
                <a:cs typeface="Times New Roman" panose="02020603050405020304" pitchFamily="18" charset="0"/>
              </a:rPr>
              <a:t>Регистрация и авторизация в системе.</a:t>
            </a:r>
          </a:p>
          <a:p>
            <a:pPr lvl="0" algn="just">
              <a:lnSpc>
                <a:spcPct val="150000"/>
              </a:lnSpc>
              <a:spcBef>
                <a:spcPts val="0"/>
              </a:spcBef>
              <a:buFont typeface="Times New Roman" panose="02020603050405020304" pitchFamily="18" charset="0"/>
              <a:buChar char="−"/>
            </a:pPr>
            <a:r>
              <a:rPr lang="ru-RU" sz="1900" dirty="0">
                <a:latin typeface="Times New Roman" panose="02020603050405020304" pitchFamily="18" charset="0"/>
                <a:cs typeface="Times New Roman" panose="02020603050405020304" pitchFamily="18" charset="0"/>
              </a:rPr>
              <a:t>Создание групп и вступление в них по приглашению.</a:t>
            </a:r>
          </a:p>
          <a:p>
            <a:pPr lvl="0" algn="just">
              <a:lnSpc>
                <a:spcPct val="150000"/>
              </a:lnSpc>
              <a:spcBef>
                <a:spcPts val="0"/>
              </a:spcBef>
              <a:buFont typeface="Times New Roman" panose="02020603050405020304" pitchFamily="18" charset="0"/>
              <a:buChar char="−"/>
            </a:pPr>
            <a:r>
              <a:rPr lang="ru-RU" sz="1900" dirty="0">
                <a:latin typeface="Times New Roman" panose="02020603050405020304" pitchFamily="18" charset="0"/>
                <a:cs typeface="Times New Roman" panose="02020603050405020304" pitchFamily="18" charset="0"/>
              </a:rPr>
              <a:t>Добавление покупок в группу с выбором участвующих членов группы.</a:t>
            </a:r>
          </a:p>
          <a:p>
            <a:pPr lvl="0" algn="just">
              <a:lnSpc>
                <a:spcPct val="150000"/>
              </a:lnSpc>
              <a:spcBef>
                <a:spcPts val="0"/>
              </a:spcBef>
              <a:buFont typeface="Times New Roman" panose="02020603050405020304" pitchFamily="18" charset="0"/>
              <a:buChar char="−"/>
            </a:pPr>
            <a:r>
              <a:rPr lang="ru-RU" sz="1900" dirty="0">
                <a:latin typeface="Times New Roman" panose="02020603050405020304" pitchFamily="18" charset="0"/>
                <a:cs typeface="Times New Roman" panose="02020603050405020304" pitchFamily="18" charset="0"/>
              </a:rPr>
              <a:t>Добавление в покупку списка изображений и товаров.</a:t>
            </a:r>
          </a:p>
          <a:p>
            <a:pPr lvl="0" algn="just">
              <a:lnSpc>
                <a:spcPct val="150000"/>
              </a:lnSpc>
              <a:spcBef>
                <a:spcPts val="0"/>
              </a:spcBef>
              <a:buFont typeface="Times New Roman" panose="02020603050405020304" pitchFamily="18" charset="0"/>
              <a:buChar char="−"/>
            </a:pPr>
            <a:r>
              <a:rPr lang="ru-RU" sz="1900" dirty="0">
                <a:latin typeface="Times New Roman" panose="02020603050405020304" pitchFamily="18" charset="0"/>
                <a:cs typeface="Times New Roman" panose="02020603050405020304" pitchFamily="18" charset="0"/>
              </a:rPr>
              <a:t>Предоставление сведений о текущих денежных отношениях между пользователем и другими участниками группы.</a:t>
            </a:r>
          </a:p>
          <a:p>
            <a:pPr lvl="0" algn="just">
              <a:lnSpc>
                <a:spcPct val="150000"/>
              </a:lnSpc>
              <a:spcBef>
                <a:spcPts val="0"/>
              </a:spcBef>
              <a:buFont typeface="Times New Roman" panose="02020603050405020304" pitchFamily="18" charset="0"/>
              <a:buChar char="−"/>
            </a:pPr>
            <a:r>
              <a:rPr lang="ru-RU" sz="1900" dirty="0">
                <a:latin typeface="Times New Roman" panose="02020603050405020304" pitchFamily="18" charset="0"/>
                <a:cs typeface="Times New Roman" panose="02020603050405020304" pitchFamily="18" charset="0"/>
              </a:rPr>
              <a:t>Просмотр и редактирование профиля пользователя.</a:t>
            </a:r>
          </a:p>
          <a:p>
            <a:pPr lvl="0" algn="just">
              <a:lnSpc>
                <a:spcPct val="150000"/>
              </a:lnSpc>
              <a:spcBef>
                <a:spcPts val="0"/>
              </a:spcBef>
              <a:buFont typeface="Times New Roman" panose="02020603050405020304" pitchFamily="18" charset="0"/>
              <a:buChar char="−"/>
            </a:pPr>
            <a:r>
              <a:rPr lang="ru-RU" sz="1900" dirty="0">
                <a:latin typeface="Times New Roman" panose="02020603050405020304" pitchFamily="18" charset="0"/>
                <a:cs typeface="Times New Roman" panose="02020603050405020304" pitchFamily="18" charset="0"/>
              </a:rPr>
              <a:t>Погашение долгов между пользователем и другими участниками группы</a:t>
            </a:r>
            <a:r>
              <a:rPr lang="ru-RU" sz="1900" dirty="0" smtClean="0">
                <a:latin typeface="Times New Roman" panose="02020603050405020304" pitchFamily="18" charset="0"/>
                <a:cs typeface="Times New Roman" panose="02020603050405020304" pitchFamily="18" charset="0"/>
              </a:rPr>
              <a:t>.</a:t>
            </a:r>
            <a:endParaRPr lang="ru-RU"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83215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268760"/>
          </a:xfrm>
        </p:spPr>
        <p:txBody>
          <a:bodyPr>
            <a:normAutofit/>
          </a:bodyPr>
          <a:lstStyle/>
          <a:p>
            <a:r>
              <a:rPr lang="ru-RU" sz="4000" dirty="0" smtClean="0">
                <a:latin typeface="Times New Roman" panose="02020603050405020304" pitchFamily="18" charset="0"/>
                <a:cs typeface="Times New Roman" panose="02020603050405020304" pitchFamily="18" charset="0"/>
              </a:rPr>
              <a:t>Диаграмма классов</a:t>
            </a:r>
            <a:endParaRPr lang="ru-RU" sz="4000" dirty="0">
              <a:latin typeface="Times New Roman" panose="02020603050405020304" pitchFamily="18" charset="0"/>
              <a:cs typeface="Times New Roman" panose="02020603050405020304" pitchFamily="18" charset="0"/>
            </a:endParaRPr>
          </a:p>
        </p:txBody>
      </p:sp>
      <p:pic>
        <p:nvPicPr>
          <p:cNvPr id="1026" name="Picture 2" descr="D:\Учеба 2\2 курс 1 семестр\! сделать Проектная деятельность\прошлые диаграммы\диаграмма idef1x диаграмма классов.png"/>
          <p:cNvPicPr>
            <a:picLocks noChangeAspect="1" noChangeArrowheads="1"/>
          </p:cNvPicPr>
          <p:nvPr/>
        </p:nvPicPr>
        <p:blipFill rotWithShape="1">
          <a:blip r:embed="rId2">
            <a:extLst>
              <a:ext uri="{28A0092B-C50C-407E-A947-70E740481C1C}">
                <a14:useLocalDpi xmlns:a14="http://schemas.microsoft.com/office/drawing/2010/main" val="0"/>
              </a:ext>
            </a:extLst>
          </a:blip>
          <a:srcRect t="1728" b="544"/>
          <a:stretch/>
        </p:blipFill>
        <p:spPr bwMode="auto">
          <a:xfrm>
            <a:off x="1496864" y="1484784"/>
            <a:ext cx="6498148" cy="513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5361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4225" y="0"/>
            <a:ext cx="8229600" cy="1340768"/>
          </a:xfrm>
        </p:spPr>
        <p:txBody>
          <a:bodyPr>
            <a:normAutofit/>
          </a:bodyPr>
          <a:lstStyle/>
          <a:p>
            <a:r>
              <a:rPr lang="ru-RU" sz="4000" dirty="0" smtClean="0">
                <a:latin typeface="Times New Roman" panose="02020603050405020304" pitchFamily="18" charset="0"/>
                <a:cs typeface="Times New Roman" panose="02020603050405020304" pitchFamily="18" charset="0"/>
              </a:rPr>
              <a:t>Схема базы данных</a:t>
            </a:r>
            <a:endParaRPr lang="ru-RU" sz="4000" dirty="0">
              <a:latin typeface="Times New Roman" panose="02020603050405020304" pitchFamily="18" charset="0"/>
              <a:cs typeface="Times New Roman" panose="02020603050405020304" pitchFamily="18" charset="0"/>
            </a:endParaRPr>
          </a:p>
        </p:txBody>
      </p:sp>
      <p:pic>
        <p:nvPicPr>
          <p:cNvPr id="2050" name="Picture 2" descr="D:\Учеба 2\2 курс 1 семестр\! сделать Проектная деятельность\прошлые диаграммы\схема базы данных.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655010"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52963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8013" y="0"/>
            <a:ext cx="8229600" cy="1484784"/>
          </a:xfrm>
        </p:spPr>
        <p:txBody>
          <a:bodyPr>
            <a:noAutofit/>
          </a:bodyPr>
          <a:lstStyle/>
          <a:p>
            <a:r>
              <a:rPr lang="ru-RU" sz="4000" dirty="0" smtClean="0">
                <a:latin typeface="Times New Roman" panose="02020603050405020304" pitchFamily="18" charset="0"/>
                <a:cs typeface="Times New Roman" panose="02020603050405020304" pitchFamily="18" charset="0"/>
              </a:rPr>
              <a:t>Диаграмма </a:t>
            </a:r>
            <a:r>
              <a:rPr lang="ru-RU" sz="4000" dirty="0">
                <a:latin typeface="Times New Roman" panose="02020603050405020304" pitchFamily="18" charset="0"/>
                <a:cs typeface="Times New Roman" panose="02020603050405020304" pitchFamily="18" charset="0"/>
              </a:rPr>
              <a:t>потоков </a:t>
            </a:r>
            <a:r>
              <a:rPr lang="ru-RU" sz="4000" dirty="0" smtClean="0">
                <a:latin typeface="Times New Roman" panose="02020603050405020304" pitchFamily="18" charset="0"/>
                <a:cs typeface="Times New Roman" panose="02020603050405020304" pitchFamily="18" charset="0"/>
              </a:rPr>
              <a:t>данных</a:t>
            </a:r>
            <a:br>
              <a:rPr lang="ru-RU" sz="4000" dirty="0" smtClean="0">
                <a:latin typeface="Times New Roman" panose="02020603050405020304" pitchFamily="18" charset="0"/>
                <a:cs typeface="Times New Roman" panose="02020603050405020304" pitchFamily="18" charset="0"/>
              </a:rPr>
            </a:br>
            <a:r>
              <a:rPr lang="ru-RU" sz="4000" dirty="0" smtClean="0">
                <a:latin typeface="Times New Roman" panose="02020603050405020304" pitchFamily="18" charset="0"/>
                <a:cs typeface="Times New Roman" panose="02020603050405020304" pitchFamily="18" charset="0"/>
              </a:rPr>
              <a:t>Авторизация/регистрация</a:t>
            </a:r>
            <a:endParaRPr lang="ru-RU" sz="4000" dirty="0">
              <a:latin typeface="Times New Roman" panose="02020603050405020304" pitchFamily="18" charset="0"/>
              <a:cs typeface="Times New Roman" panose="02020603050405020304" pitchFamily="18" charset="0"/>
            </a:endParaRPr>
          </a:p>
        </p:txBody>
      </p:sp>
      <p:pic>
        <p:nvPicPr>
          <p:cNvPr id="3074" name="Picture 2" descr="D:\Учеба 2\2 курс 1 семестр\! сделать Проектная деятельность\прошлые диаграммы\диаграмма dfd(1) авторизация.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49332"/>
            <a:ext cx="8532813"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77580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8174" y="0"/>
            <a:ext cx="8229600" cy="1556792"/>
          </a:xfrm>
        </p:spPr>
        <p:txBody>
          <a:bodyPr>
            <a:noAutofit/>
          </a:bodyPr>
          <a:lstStyle/>
          <a:p>
            <a:r>
              <a:rPr lang="ru-RU" sz="4000" dirty="0" smtClean="0">
                <a:latin typeface="Times New Roman" panose="02020603050405020304" pitchFamily="18" charset="0"/>
                <a:cs typeface="Times New Roman" panose="02020603050405020304" pitchFamily="18" charset="0"/>
              </a:rPr>
              <a:t>Диаграмма </a:t>
            </a:r>
            <a:r>
              <a:rPr lang="ru-RU" sz="4000" dirty="0">
                <a:latin typeface="Times New Roman" panose="02020603050405020304" pitchFamily="18" charset="0"/>
                <a:cs typeface="Times New Roman" panose="02020603050405020304" pitchFamily="18" charset="0"/>
              </a:rPr>
              <a:t>потоков </a:t>
            </a:r>
            <a:r>
              <a:rPr lang="ru-RU" sz="4000" dirty="0" smtClean="0">
                <a:latin typeface="Times New Roman" panose="02020603050405020304" pitchFamily="18" charset="0"/>
                <a:cs typeface="Times New Roman" panose="02020603050405020304" pitchFamily="18" charset="0"/>
              </a:rPr>
              <a:t>данных</a:t>
            </a:r>
            <a:br>
              <a:rPr lang="ru-RU" sz="4000" dirty="0" smtClean="0">
                <a:latin typeface="Times New Roman" panose="02020603050405020304" pitchFamily="18" charset="0"/>
                <a:cs typeface="Times New Roman" panose="02020603050405020304" pitchFamily="18" charset="0"/>
              </a:rPr>
            </a:br>
            <a:r>
              <a:rPr lang="ru-RU" sz="4000" dirty="0" smtClean="0">
                <a:latin typeface="Times New Roman" panose="02020603050405020304" pitchFamily="18" charset="0"/>
                <a:cs typeface="Times New Roman" panose="02020603050405020304" pitchFamily="18" charset="0"/>
              </a:rPr>
              <a:t>Оформление покупки</a:t>
            </a:r>
            <a:endParaRPr lang="ru-RU" sz="4000" dirty="0">
              <a:latin typeface="Times New Roman" panose="02020603050405020304" pitchFamily="18" charset="0"/>
              <a:cs typeface="Times New Roman" panose="02020603050405020304" pitchFamily="18" charset="0"/>
            </a:endParaRPr>
          </a:p>
        </p:txBody>
      </p:sp>
      <p:pic>
        <p:nvPicPr>
          <p:cNvPr id="4098" name="Picture 2" descr="D:\Учеба 2\2 курс 1 семестр\! сделать Проектная деятельность\прошлые диаграммы\диаграмма dfd(2) оформление заказ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29" y="1844824"/>
            <a:ext cx="8713291" cy="390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4830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305</Words>
  <Application>Microsoft Office PowerPoint</Application>
  <PresentationFormat>Экран (4:3)</PresentationFormat>
  <Paragraphs>43</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ПРОЕКТ   по дисциплине «Проектная деятельность»  на тему: «Разработка системы автоматизации учета денежных обязательств SplitBill»</vt:lpstr>
      <vt:lpstr>Актуальность</vt:lpstr>
      <vt:lpstr>Аналоги</vt:lpstr>
      <vt:lpstr>Аналоги</vt:lpstr>
      <vt:lpstr>Функциональные требования</vt:lpstr>
      <vt:lpstr>Диаграмма классов</vt:lpstr>
      <vt:lpstr>Схема базы данных</vt:lpstr>
      <vt:lpstr>Диаграмма потоков данных Авторизация/регистрация</vt:lpstr>
      <vt:lpstr>Диаграмма потоков данных Оформление покупки</vt:lpstr>
      <vt:lpstr>Диаграмма переходов и состояний</vt:lpstr>
      <vt:lpstr>Диаграмма переходов и состояний</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Полина</dc:creator>
  <cp:lastModifiedBy>Колзунова Полина Игоревна</cp:lastModifiedBy>
  <cp:revision>15</cp:revision>
  <dcterms:created xsi:type="dcterms:W3CDTF">2020-12-18T09:02:44Z</dcterms:created>
  <dcterms:modified xsi:type="dcterms:W3CDTF">2020-12-18T10:55:54Z</dcterms:modified>
</cp:coreProperties>
</file>