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F5DEB78-22D0-4BF7-830A-D463CE8A3F46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C1544B6-2924-46F4-AEAC-215B5F7CE4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EB78-22D0-4BF7-830A-D463CE8A3F46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44B6-2924-46F4-AEAC-215B5F7CE4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EB78-22D0-4BF7-830A-D463CE8A3F46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44B6-2924-46F4-AEAC-215B5F7CE4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EB78-22D0-4BF7-830A-D463CE8A3F46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44B6-2924-46F4-AEAC-215B5F7CE4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EB78-22D0-4BF7-830A-D463CE8A3F46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44B6-2924-46F4-AEAC-215B5F7CE4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EB78-22D0-4BF7-830A-D463CE8A3F46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44B6-2924-46F4-AEAC-215B5F7CE4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5DEB78-22D0-4BF7-830A-D463CE8A3F46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C1544B6-2924-46F4-AEAC-215B5F7CE4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F5DEB78-22D0-4BF7-830A-D463CE8A3F46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C1544B6-2924-46F4-AEAC-215B5F7CE4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EB78-22D0-4BF7-830A-D463CE8A3F46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44B6-2924-46F4-AEAC-215B5F7CE4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EB78-22D0-4BF7-830A-D463CE8A3F46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44B6-2924-46F4-AEAC-215B5F7CE4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EB78-22D0-4BF7-830A-D463CE8A3F46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44B6-2924-46F4-AEAC-215B5F7CE4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F5DEB78-22D0-4BF7-830A-D463CE8A3F46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C1544B6-2924-46F4-AEAC-215B5F7CE4F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628800"/>
            <a:ext cx="8458200" cy="1470025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 smtClean="0"/>
              <a:t>NoSQL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20072" y="4365104"/>
            <a:ext cx="3600400" cy="1752600"/>
          </a:xfrm>
        </p:spPr>
        <p:txBody>
          <a:bodyPr/>
          <a:lstStyle/>
          <a:p>
            <a:r>
              <a:rPr lang="ru-RU" dirty="0" smtClean="0"/>
              <a:t>Лазебникова Полина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5948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066800"/>
          </a:xfrm>
        </p:spPr>
        <p:txBody>
          <a:bodyPr/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err="1" smtClean="0"/>
              <a:t>NoSQL</a:t>
            </a:r>
            <a:r>
              <a:rPr lang="ru-RU" sz="3200" dirty="0" smtClean="0"/>
              <a:t> (англ. </a:t>
            </a:r>
            <a:r>
              <a:rPr lang="ru-RU" sz="3200" i="1" dirty="0" err="1" smtClean="0"/>
              <a:t>not</a:t>
            </a:r>
            <a:r>
              <a:rPr lang="ru-RU" sz="3200" i="1" dirty="0" smtClean="0"/>
              <a:t> </a:t>
            </a:r>
            <a:r>
              <a:rPr lang="ru-RU" sz="3200" i="1" dirty="0" err="1" smtClean="0"/>
              <a:t>only</a:t>
            </a:r>
            <a:r>
              <a:rPr lang="ru-RU" sz="3200" i="1" dirty="0" smtClean="0"/>
              <a:t> SQL</a:t>
            </a:r>
            <a:r>
              <a:rPr lang="ru-RU" sz="3200" dirty="0" smtClean="0"/>
              <a:t>, не только SQL)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000" dirty="0" smtClean="0"/>
              <a:t>Обозначает ряд </a:t>
            </a:r>
            <a:r>
              <a:rPr lang="ru-RU" sz="2000" dirty="0"/>
              <a:t>подходов, проектов, направленных на реализацию моделей баз данных, имеющих существенные отличия от используемых в традиционных реляционных СУБД с доступом к данным средствами языка SQL. </a:t>
            </a: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r>
              <a:rPr lang="ru-RU" sz="2000" dirty="0" smtClean="0"/>
              <a:t>Описание </a:t>
            </a:r>
            <a:r>
              <a:rPr lang="ru-RU" sz="2000" dirty="0"/>
              <a:t>схемы данных в случае использования NoSQL-решений может осуществляться через использование различных структур данных: хеш-таблиц, деревьев и других.</a:t>
            </a:r>
          </a:p>
          <a:p>
            <a:endParaRPr lang="ru-RU" sz="2000" dirty="0" smtClean="0"/>
          </a:p>
          <a:p>
            <a:r>
              <a:rPr lang="ru-RU" sz="2000" dirty="0" smtClean="0"/>
              <a:t>Основная </a:t>
            </a:r>
            <a:r>
              <a:rPr lang="ru-RU" sz="2000" dirty="0"/>
              <a:t>идея при разработке такого типа систем — предоставление разработчикам более гибких средств по модификации схемы данных на этапе эксплуатации, отказе от транзакционного контроля в пользу более естественной поддержки распределённых вычислений.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3244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Методологические </a:t>
            </a:r>
            <a:r>
              <a:rPr lang="ru-RU" sz="3200" dirty="0" smtClean="0"/>
              <a:t>основы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2564904"/>
            <a:ext cx="7704856" cy="2952328"/>
          </a:xfrm>
        </p:spPr>
        <p:txBody>
          <a:bodyPr>
            <a:normAutofit/>
          </a:bodyPr>
          <a:lstStyle/>
          <a:p>
            <a:r>
              <a:rPr lang="ru-RU" sz="2400" dirty="0"/>
              <a:t>В основе идеи </a:t>
            </a:r>
            <a:r>
              <a:rPr lang="ru-RU" sz="2400" dirty="0" err="1"/>
              <a:t>NoSQL</a:t>
            </a:r>
            <a:r>
              <a:rPr lang="ru-RU" sz="2400" dirty="0"/>
              <a:t> лежит следующее:</a:t>
            </a:r>
          </a:p>
          <a:p>
            <a:pPr lvl="1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	-</a:t>
            </a:r>
            <a:r>
              <a:rPr lang="ru-RU" sz="2400" dirty="0" err="1" smtClean="0">
                <a:solidFill>
                  <a:schemeClr val="tx1"/>
                </a:solidFill>
              </a:rPr>
              <a:t>Нереляционная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модель данных</a:t>
            </a:r>
          </a:p>
          <a:p>
            <a:pPr lvl="1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	-Открытый </a:t>
            </a:r>
            <a:r>
              <a:rPr lang="ru-RU" sz="2400" dirty="0">
                <a:solidFill>
                  <a:schemeClr val="tx1"/>
                </a:solidFill>
              </a:rPr>
              <a:t>исходный код</a:t>
            </a:r>
          </a:p>
          <a:p>
            <a:pPr lvl="1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	-Хорошая </a:t>
            </a:r>
            <a:r>
              <a:rPr lang="ru-RU" sz="2400" dirty="0">
                <a:solidFill>
                  <a:schemeClr val="tx1"/>
                </a:solidFill>
              </a:rPr>
              <a:t>горизонтальная </a:t>
            </a:r>
            <a:r>
              <a:rPr lang="ru-RU" sz="2400" dirty="0" err="1">
                <a:solidFill>
                  <a:schemeClr val="tx1"/>
                </a:solidFill>
              </a:rPr>
              <a:t>масштабируемость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109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ru-RU" sz="2400" dirty="0" smtClean="0"/>
              <a:t>	В </a:t>
            </a:r>
            <a:r>
              <a:rPr lang="ru-RU" sz="2400" dirty="0"/>
              <a:t>последнее </a:t>
            </a:r>
            <a:r>
              <a:rPr lang="ru-RU" sz="2400" dirty="0" smtClean="0"/>
              <a:t>время можно </a:t>
            </a:r>
            <a:r>
              <a:rPr lang="ru-RU" sz="2400" dirty="0"/>
              <a:t>наблюдать 4 тренда в развитии технологий хранения </a:t>
            </a:r>
            <a:r>
              <a:rPr lang="ru-RU" sz="2400" dirty="0" smtClean="0"/>
              <a:t>данных: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-Увеличение </a:t>
            </a:r>
            <a:r>
              <a:rPr lang="ru-RU" sz="2400" dirty="0" smtClean="0"/>
              <a:t>объемов хранимых </a:t>
            </a:r>
            <a:r>
              <a:rPr lang="ru-RU" sz="2400" dirty="0" smtClean="0"/>
              <a:t>данных</a:t>
            </a:r>
          </a:p>
          <a:p>
            <a:pPr>
              <a:buNone/>
            </a:pPr>
            <a:r>
              <a:rPr lang="ru-RU" sz="2400" dirty="0" smtClean="0"/>
              <a:t>	-Взаимосвязанность данных</a:t>
            </a:r>
          </a:p>
          <a:p>
            <a:pPr>
              <a:buNone/>
            </a:pPr>
            <a:r>
              <a:rPr lang="ru-RU" sz="2400" dirty="0" smtClean="0"/>
              <a:t>	-Использование </a:t>
            </a:r>
            <a:r>
              <a:rPr lang="ru-RU" sz="2400" dirty="0" smtClean="0"/>
              <a:t>слабоструктурированной </a:t>
            </a:r>
            <a:r>
              <a:rPr lang="ru-RU" sz="2400" dirty="0" smtClean="0"/>
              <a:t>информации</a:t>
            </a:r>
          </a:p>
          <a:p>
            <a:pPr>
              <a:buNone/>
            </a:pPr>
            <a:r>
              <a:rPr lang="ru-RU" sz="2400" dirty="0" smtClean="0"/>
              <a:t>	-Архитектура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5339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Категории </a:t>
            </a:r>
            <a:r>
              <a:rPr lang="en-US" sz="3200" dirty="0" err="1"/>
              <a:t>NoSQL</a:t>
            </a:r>
            <a:r>
              <a:rPr lang="en-US" sz="3200" dirty="0"/>
              <a:t> </a:t>
            </a:r>
            <a:r>
              <a:rPr lang="ru-RU" sz="3200" dirty="0"/>
              <a:t>баз</a:t>
            </a:r>
          </a:p>
        </p:txBody>
      </p:sp>
    </p:spTree>
    <p:extLst>
      <p:ext uri="{BB962C8B-B14F-4D97-AF65-F5344CB8AC3E}">
        <p14:creationId xmlns:p14="http://schemas.microsoft.com/office/powerpoint/2010/main" xmlns="" val="315527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Первая категория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2276872"/>
            <a:ext cx="7571184" cy="43251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err="1"/>
              <a:t>Key-Value</a:t>
            </a:r>
            <a:r>
              <a:rPr lang="ru-RU" sz="2000" dirty="0"/>
              <a:t> (Ключ-Значение) базы данных. </a:t>
            </a:r>
            <a:endParaRPr lang="en-US" sz="2000" dirty="0" smtClean="0"/>
          </a:p>
          <a:p>
            <a:pPr>
              <a:buNone/>
            </a:pPr>
            <a:endParaRPr lang="ru-RU" sz="2000" dirty="0" smtClean="0"/>
          </a:p>
          <a:p>
            <a:r>
              <a:rPr lang="ru-RU" sz="2000" dirty="0" smtClean="0"/>
              <a:t>Это </a:t>
            </a:r>
            <a:r>
              <a:rPr lang="ru-RU" sz="2000" dirty="0"/>
              <a:t>очень простые по своей идее хранилища. Фактически это очень большие хэш-таблицы, где каждому ключу поставлено в соответствие значение. </a:t>
            </a:r>
            <a:endParaRPr lang="ru-RU" sz="2000" dirty="0" smtClean="0"/>
          </a:p>
          <a:p>
            <a:r>
              <a:rPr lang="ru-RU" sz="2000" dirty="0" smtClean="0"/>
              <a:t>Такие </a:t>
            </a:r>
            <a:r>
              <a:rPr lang="ru-RU" sz="2000" dirty="0"/>
              <a:t>базы могут очень быстро оперировать колоссальными объемами информации, но они имеют серьезные ограничения в языке запросов. </a:t>
            </a:r>
            <a:endParaRPr lang="ru-RU" sz="2000" dirty="0" smtClean="0"/>
          </a:p>
          <a:p>
            <a:r>
              <a:rPr lang="ru-RU" sz="2000" dirty="0" smtClean="0"/>
              <a:t>В </a:t>
            </a:r>
            <a:r>
              <a:rPr lang="ru-RU" sz="2000" dirty="0"/>
              <a:t>качестве примеров </a:t>
            </a:r>
            <a:r>
              <a:rPr lang="ru-RU" sz="2000" dirty="0" err="1"/>
              <a:t>Key-Value</a:t>
            </a:r>
            <a:r>
              <a:rPr lang="ru-RU" sz="2000" dirty="0"/>
              <a:t> баз данных можно </a:t>
            </a:r>
            <a:r>
              <a:rPr lang="ru-RU" sz="2000" dirty="0" smtClean="0"/>
              <a:t>привести </a:t>
            </a:r>
            <a:r>
              <a:rPr lang="en-US" sz="2000" dirty="0" err="1" smtClean="0"/>
              <a:t>Dynomite</a:t>
            </a:r>
            <a:r>
              <a:rPr lang="en-US" sz="2000" dirty="0" smtClean="0"/>
              <a:t>, </a:t>
            </a:r>
            <a:r>
              <a:rPr lang="en-US" sz="2000" dirty="0" err="1" smtClean="0"/>
              <a:t>Voldemort</a:t>
            </a:r>
            <a:r>
              <a:rPr lang="en-US" sz="2000" dirty="0" smtClean="0"/>
              <a:t>, Tokyo, </a:t>
            </a:r>
            <a:r>
              <a:rPr lang="en-US" sz="2000" dirty="0" err="1" smtClean="0"/>
              <a:t>Redis</a:t>
            </a:r>
            <a:r>
              <a:rPr lang="en-US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41887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Вторая категория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988840"/>
            <a:ext cx="8229600" cy="432511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2000" dirty="0" err="1" smtClean="0"/>
              <a:t>BigTable</a:t>
            </a:r>
            <a:r>
              <a:rPr lang="ru-RU" sz="2000" dirty="0" smtClean="0"/>
              <a:t>.</a:t>
            </a:r>
            <a:r>
              <a:rPr lang="ru-RU" sz="2000" dirty="0"/>
              <a:t> 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BigTable</a:t>
            </a:r>
            <a:r>
              <a:rPr lang="ru-RU" sz="2000" dirty="0" smtClean="0"/>
              <a:t>— </a:t>
            </a:r>
            <a:r>
              <a:rPr lang="ru-RU" sz="2000" dirty="0"/>
              <a:t>это база данных разработанная компанией </a:t>
            </a:r>
            <a:r>
              <a:rPr lang="ru-RU" sz="2000" dirty="0" err="1"/>
              <a:t>Google</a:t>
            </a:r>
            <a:r>
              <a:rPr lang="ru-RU" sz="2000" dirty="0"/>
              <a:t> для собственных нужд. </a:t>
            </a:r>
            <a:r>
              <a:rPr lang="ru-RU" sz="2000" dirty="0" smtClean="0"/>
              <a:t>Она </a:t>
            </a:r>
            <a:r>
              <a:rPr lang="ru-RU" sz="2000" dirty="0" smtClean="0"/>
              <a:t>представляет </a:t>
            </a:r>
            <a:r>
              <a:rPr lang="ru-RU" sz="2000" dirty="0"/>
              <a:t>собой большую таблицу с тремя измерениями: колонки, строки и </a:t>
            </a:r>
            <a:r>
              <a:rPr lang="ru-RU" sz="2000" dirty="0" smtClean="0"/>
              <a:t>временные </a:t>
            </a:r>
            <a:r>
              <a:rPr lang="ru-RU" sz="2000" dirty="0"/>
              <a:t>метки. </a:t>
            </a:r>
            <a:endParaRPr lang="en-US" sz="2000" dirty="0" smtClean="0"/>
          </a:p>
          <a:p>
            <a:r>
              <a:rPr lang="ru-RU" sz="2000" dirty="0" smtClean="0"/>
              <a:t>Такая </a:t>
            </a:r>
            <a:r>
              <a:rPr lang="ru-RU" sz="2000" dirty="0"/>
              <a:t>архитектура позволяет добиться очень высокой производительности, кроме того, она хорошо масштабируется на множество компьютеров. </a:t>
            </a:r>
            <a:endParaRPr lang="en-US" sz="2000" dirty="0" smtClean="0"/>
          </a:p>
          <a:p>
            <a:r>
              <a:rPr lang="ru-RU" sz="2000" dirty="0" smtClean="0"/>
              <a:t>В </a:t>
            </a:r>
            <a:r>
              <a:rPr lang="ru-RU" sz="2000" dirty="0"/>
              <a:t>частности в </a:t>
            </a:r>
            <a:r>
              <a:rPr lang="ru-RU" sz="2000" dirty="0" err="1"/>
              <a:t>BigTable</a:t>
            </a:r>
            <a:r>
              <a:rPr lang="ru-RU" sz="2000" dirty="0"/>
              <a:t> нет </a:t>
            </a:r>
            <a:r>
              <a:rPr lang="ru-RU" sz="2000" dirty="0" err="1"/>
              <a:t>join-ов</a:t>
            </a:r>
            <a:r>
              <a:rPr lang="ru-RU" sz="2000" dirty="0"/>
              <a:t>, </a:t>
            </a:r>
            <a:r>
              <a:rPr lang="ru-RU" sz="2000" dirty="0" err="1"/>
              <a:t>нет</a:t>
            </a:r>
            <a:r>
              <a:rPr lang="ru-RU" sz="2000" dirty="0"/>
              <a:t> сложных запросов и т.д. Компания </a:t>
            </a:r>
            <a:r>
              <a:rPr lang="ru-RU" sz="2000" dirty="0" err="1"/>
              <a:t>Google</a:t>
            </a:r>
            <a:r>
              <a:rPr lang="ru-RU" sz="2000" dirty="0"/>
              <a:t> не распространяет </a:t>
            </a:r>
            <a:r>
              <a:rPr lang="ru-RU" sz="2000" dirty="0" err="1"/>
              <a:t>BigTable</a:t>
            </a:r>
            <a:r>
              <a:rPr lang="ru-RU" sz="2000" dirty="0"/>
              <a:t>, поэтому на рынке появилось несколько независимо разработанных клонов этой базы. В частности это такие проекты как</a:t>
            </a:r>
            <a:r>
              <a:rPr lang="ru-RU" sz="2000" dirty="0" smtClean="0"/>
              <a:t>:</a:t>
            </a:r>
            <a:r>
              <a:rPr lang="en-US" sz="2000" dirty="0" smtClean="0"/>
              <a:t> </a:t>
            </a:r>
            <a:r>
              <a:rPr lang="en-US" sz="2000" dirty="0" err="1" smtClean="0"/>
              <a:t>Hadoop</a:t>
            </a:r>
            <a:r>
              <a:rPr lang="en-US" sz="2000" dirty="0" smtClean="0"/>
              <a:t>, </a:t>
            </a:r>
            <a:r>
              <a:rPr lang="en-US" sz="2000" dirty="0" err="1" smtClean="0"/>
              <a:t>Hypertable</a:t>
            </a:r>
            <a:r>
              <a:rPr lang="en-US" sz="2000" dirty="0" smtClean="0"/>
              <a:t>, Cassandra.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142123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Третья категория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err="1" smtClean="0"/>
              <a:t>Документо-ориентированные</a:t>
            </a:r>
            <a:r>
              <a:rPr lang="ru-RU" sz="2000" dirty="0"/>
              <a:t> базы </a:t>
            </a:r>
            <a:r>
              <a:rPr lang="ru-RU" sz="2000" dirty="0" smtClean="0"/>
              <a:t>данных</a:t>
            </a:r>
          </a:p>
          <a:p>
            <a:endParaRPr lang="ru-RU" sz="2000" dirty="0" smtClean="0"/>
          </a:p>
          <a:p>
            <a:r>
              <a:rPr lang="ru-RU" sz="2000" dirty="0" smtClean="0"/>
              <a:t>Такие </a:t>
            </a:r>
            <a:r>
              <a:rPr lang="ru-RU" sz="2000" dirty="0"/>
              <a:t>базы немного напоминают </a:t>
            </a:r>
            <a:r>
              <a:rPr lang="ru-RU" sz="2000" dirty="0" err="1"/>
              <a:t>Key-Value</a:t>
            </a:r>
            <a:r>
              <a:rPr lang="ru-RU" sz="2000" dirty="0"/>
              <a:t> базы, но в данном случае, база данных знает, что из себя представляют значения. </a:t>
            </a:r>
            <a:endParaRPr lang="ru-RU" sz="2000" dirty="0" smtClean="0"/>
          </a:p>
          <a:p>
            <a:r>
              <a:rPr lang="ru-RU" sz="2000" dirty="0" smtClean="0"/>
              <a:t>Обычно</a:t>
            </a:r>
            <a:r>
              <a:rPr lang="ru-RU" sz="2000" dirty="0"/>
              <a:t>, значением является некоторый документ или объект, к структуре которого можно делать запросы. </a:t>
            </a:r>
            <a:endParaRPr lang="ru-RU" sz="2000" dirty="0" smtClean="0"/>
          </a:p>
          <a:p>
            <a:r>
              <a:rPr lang="ru-RU" sz="2000" dirty="0" smtClean="0"/>
              <a:t>Примерами </a:t>
            </a:r>
            <a:r>
              <a:rPr lang="ru-RU" sz="2000" dirty="0"/>
              <a:t>таких баз являются </a:t>
            </a:r>
            <a:r>
              <a:rPr lang="ru-RU" sz="2000" dirty="0" err="1"/>
              <a:t>CouchDB</a:t>
            </a:r>
            <a:r>
              <a:rPr lang="ru-RU" sz="2000" dirty="0"/>
              <a:t> и </a:t>
            </a:r>
            <a:r>
              <a:rPr lang="ru-RU" sz="2000" dirty="0" err="1"/>
              <a:t>MongoDB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62972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Четвертая категория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smtClean="0"/>
              <a:t>Б</a:t>
            </a:r>
            <a:r>
              <a:rPr lang="ru-RU" sz="2000" dirty="0" smtClean="0"/>
              <a:t>азы </a:t>
            </a:r>
            <a:r>
              <a:rPr lang="ru-RU" sz="2000" dirty="0"/>
              <a:t>данных построенные на </a:t>
            </a:r>
            <a:r>
              <a:rPr lang="ru-RU" sz="2000" dirty="0" smtClean="0"/>
              <a:t>графах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ru-RU" sz="2000" dirty="0" smtClean="0"/>
              <a:t>Такие </a:t>
            </a:r>
            <a:r>
              <a:rPr lang="ru-RU" sz="2000" dirty="0"/>
              <a:t>базы ориентированы на поддержку сложных взаимосвязей между объектами, и основываются на теории графов. </a:t>
            </a:r>
            <a:endParaRPr lang="ru-RU" sz="2000" dirty="0" smtClean="0"/>
          </a:p>
          <a:p>
            <a:r>
              <a:rPr lang="ru-RU" sz="2000" dirty="0" smtClean="0"/>
              <a:t>Структура </a:t>
            </a:r>
            <a:r>
              <a:rPr lang="ru-RU" sz="2000" dirty="0"/>
              <a:t>данных в таких базах представляет собой набор узлов, связанных между собой ссылками. При этом и узлы и ссылки могут обладать некоторым количеством атрибутов. </a:t>
            </a:r>
            <a:endParaRPr lang="ru-RU" sz="2000" dirty="0" smtClean="0"/>
          </a:p>
          <a:p>
            <a:r>
              <a:rPr lang="ru-RU" sz="2000" dirty="0" smtClean="0"/>
              <a:t>В </a:t>
            </a:r>
            <a:r>
              <a:rPr lang="ru-RU" sz="2000" dirty="0"/>
              <a:t>качестве примера можно привести такие базы данных как: Neo4j, </a:t>
            </a:r>
            <a:r>
              <a:rPr lang="ru-RU" sz="2000" dirty="0" err="1"/>
              <a:t>AllegroGraph</a:t>
            </a:r>
            <a:r>
              <a:rPr lang="ru-RU" sz="2000" dirty="0"/>
              <a:t>, </a:t>
            </a:r>
            <a:r>
              <a:rPr lang="ru-RU" sz="2000" dirty="0" err="1"/>
              <a:t>Sones</a:t>
            </a:r>
            <a:r>
              <a:rPr lang="ru-RU" sz="2000" dirty="0"/>
              <a:t> </a:t>
            </a:r>
            <a:r>
              <a:rPr lang="ru-RU" sz="2000" dirty="0" err="1"/>
              <a:t>graphDB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776615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213</TotalTime>
  <Words>223</Words>
  <Application>Microsoft Office PowerPoint</Application>
  <PresentationFormat>Экран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Городская</vt:lpstr>
      <vt:lpstr>NoSQL</vt:lpstr>
      <vt:lpstr>NoSQL (англ. not only SQL, не только SQL)</vt:lpstr>
      <vt:lpstr>Методологические основы</vt:lpstr>
      <vt:lpstr>Слайд 4</vt:lpstr>
      <vt:lpstr>Категории NoSQL баз</vt:lpstr>
      <vt:lpstr>Первая категория</vt:lpstr>
      <vt:lpstr>Вторая категория</vt:lpstr>
      <vt:lpstr>Третья категория</vt:lpstr>
      <vt:lpstr>Четвертая категория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Фёдоров</dc:creator>
  <cp:lastModifiedBy>Polina</cp:lastModifiedBy>
  <cp:revision>14</cp:revision>
  <dcterms:created xsi:type="dcterms:W3CDTF">2013-06-03T01:53:06Z</dcterms:created>
  <dcterms:modified xsi:type="dcterms:W3CDTF">2020-06-22T11:33:45Z</dcterms:modified>
</cp:coreProperties>
</file>