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71" r:id="rId5"/>
    <p:sldId id="272" r:id="rId6"/>
    <p:sldId id="270" r:id="rId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56" y="7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1225" y="540799"/>
            <a:ext cx="10226040" cy="2817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1225" y="381662"/>
            <a:ext cx="3371850" cy="951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1225" y="1417652"/>
            <a:ext cx="9729470" cy="1604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linalazebnikova/mag-sem4-IT_e-learning/blob/master/%D0%9B%D0%B0%D0%B7%D0%B5%D0%B1%D0%BD%D0%B8%D0%BA%D0%BE%D0%B2%D0%B0%20%D0%9F%D0%BE%D0%BB%D0%B8%D0%BD%D0%B0%20%D0%98%D0%A1%D0%A0%201.1.doc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linalazebnikova/mag-sem4-IT_e-learning/blob/master/%D0%9B%D0%B0%D0%B7%D0%B5%D0%B1%D0%BD%D0%B8%D0%BA%D0%BE%D0%B2%D0%B0%20%D0%9F%D0%BE%D0%BB%D0%B8%D0%BD%D0%B0%20%D0%98%D0%A1%D0%A0%201.2.docx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linalazebnikova/mag-sem4-IT_e-learning/blob/master/%D0%9B%D0%B0%D0%B7%D0%B5%D0%B1%D0%BD%D0%B8%D0%BA%D0%BE%D0%B2%D0%B0%20%D0%9F%D0%BE%D0%BB%D0%B8%D0%BD%D0%B0%20%D0%98%D0%A1%D0%A0%201.3.docx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linalazebnikova/mag-sem4-IT_e-learning/blob/master/%D0%9B%D0%B0%D0%B7%D0%B5%D0%B1%D0%BD%D0%B8%D0%BA%D0%BE%D0%B2%D0%B0%20%D0%9F%D0%BE%D0%BB%D0%B8%D0%BD%D0%B0%20%D0%92%D0%A1%D0%A0%201.1.png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3337" y="1600200"/>
            <a:ext cx="7965325" cy="1923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015"/>
              </a:lnSpc>
              <a:spcBef>
                <a:spcPts val="100"/>
              </a:spcBef>
              <a:tabLst>
                <a:tab pos="1560830" algn="l"/>
                <a:tab pos="2279015" algn="l"/>
              </a:tabLst>
            </a:pPr>
            <a:r>
              <a:rPr spc="-10" dirty="0">
                <a:latin typeface="Times New Roman"/>
                <a:cs typeface="Times New Roman"/>
              </a:rPr>
              <a:t>Отчёт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Times New Roman"/>
                <a:cs typeface="Times New Roman"/>
              </a:rPr>
              <a:t>по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>
                <a:latin typeface="Times New Roman"/>
                <a:cs typeface="Times New Roman"/>
              </a:rPr>
              <a:t>дисциплине</a:t>
            </a:r>
          </a:p>
          <a:p>
            <a:pPr marL="12065" marR="5080" algn="ctr">
              <a:lnSpc>
                <a:spcPts val="4750"/>
              </a:lnSpc>
              <a:spcBef>
                <a:spcPts val="335"/>
              </a:spcBef>
              <a:tabLst>
                <a:tab pos="3923029" algn="l"/>
              </a:tabLst>
            </a:pPr>
            <a:r>
              <a:rPr spc="-25" dirty="0">
                <a:latin typeface="Times New Roman"/>
                <a:cs typeface="Times New Roman"/>
              </a:rPr>
              <a:t>«</a:t>
            </a:r>
            <a:r>
              <a:rPr lang="ru-RU" spc="-25" dirty="0">
                <a:latin typeface="Times New Roman"/>
                <a:cs typeface="Times New Roman"/>
              </a:rPr>
              <a:t>Интеллектуальные технологии </a:t>
            </a:r>
            <a:r>
              <a:rPr lang="en-US" spc="-25" dirty="0">
                <a:latin typeface="Times New Roman"/>
                <a:cs typeface="Times New Roman"/>
              </a:rPr>
              <a:t>e-learning</a:t>
            </a:r>
            <a:r>
              <a:rPr spc="-10" dirty="0">
                <a:latin typeface="Times New Roman"/>
                <a:cs typeface="Times New Roman"/>
              </a:rPr>
              <a:t>»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01751" y="3777036"/>
            <a:ext cx="5093335" cy="165290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440"/>
              </a:spcBef>
            </a:pPr>
            <a:r>
              <a:rPr sz="1850" spc="-20" dirty="0">
                <a:latin typeface="Microsoft Sans Serif"/>
                <a:cs typeface="Microsoft Sans Serif"/>
              </a:rPr>
              <a:t>Преподаватель</a:t>
            </a:r>
            <a:r>
              <a:rPr sz="1850" spc="-95" dirty="0">
                <a:latin typeface="Microsoft Sans Serif"/>
                <a:cs typeface="Microsoft Sans Serif"/>
              </a:rPr>
              <a:t> </a:t>
            </a:r>
            <a:r>
              <a:rPr sz="1850" spc="-10" dirty="0">
                <a:latin typeface="Microsoft Sans Serif"/>
                <a:cs typeface="Microsoft Sans Serif"/>
              </a:rPr>
              <a:t>к</a:t>
            </a:r>
            <a:r>
              <a:rPr sz="1850" spc="-10" dirty="0">
                <a:latin typeface="Calibri"/>
                <a:cs typeface="Calibri"/>
              </a:rPr>
              <a:t>.</a:t>
            </a:r>
            <a:r>
              <a:rPr sz="1850" spc="-10" dirty="0">
                <a:latin typeface="Microsoft Sans Serif"/>
                <a:cs typeface="Microsoft Sans Serif"/>
              </a:rPr>
              <a:t>п</a:t>
            </a:r>
            <a:r>
              <a:rPr sz="1850" spc="-10" dirty="0">
                <a:latin typeface="Calibri"/>
                <a:cs typeface="Calibri"/>
              </a:rPr>
              <a:t>.</a:t>
            </a:r>
            <a:r>
              <a:rPr sz="1850" spc="-10" dirty="0">
                <a:latin typeface="Microsoft Sans Serif"/>
                <a:cs typeface="Microsoft Sans Serif"/>
              </a:rPr>
              <a:t>н</a:t>
            </a:r>
            <a:r>
              <a:rPr sz="1850" spc="-10" dirty="0">
                <a:latin typeface="Calibri"/>
                <a:cs typeface="Calibri"/>
              </a:rPr>
              <a:t>.,</a:t>
            </a:r>
            <a:r>
              <a:rPr sz="1850" spc="-15" dirty="0">
                <a:latin typeface="Calibri"/>
                <a:cs typeface="Calibri"/>
              </a:rPr>
              <a:t> </a:t>
            </a:r>
            <a:r>
              <a:rPr sz="1850" dirty="0">
                <a:latin typeface="Microsoft Sans Serif"/>
                <a:cs typeface="Microsoft Sans Serif"/>
              </a:rPr>
              <a:t>доцент</a:t>
            </a:r>
            <a:r>
              <a:rPr sz="1850" spc="-85" dirty="0">
                <a:latin typeface="Microsoft Sans Serif"/>
                <a:cs typeface="Microsoft Sans Serif"/>
              </a:rPr>
              <a:t> </a:t>
            </a:r>
            <a:r>
              <a:rPr sz="1850" spc="-20" dirty="0">
                <a:latin typeface="Microsoft Sans Serif"/>
                <a:cs typeface="Microsoft Sans Serif"/>
              </a:rPr>
              <a:t>кафедры</a:t>
            </a:r>
            <a:r>
              <a:rPr sz="1850" spc="-85" dirty="0">
                <a:latin typeface="Microsoft Sans Serif"/>
                <a:cs typeface="Microsoft Sans Serif"/>
              </a:rPr>
              <a:t> </a:t>
            </a:r>
            <a:r>
              <a:rPr sz="1850" spc="-10" dirty="0">
                <a:latin typeface="Microsoft Sans Serif"/>
                <a:cs typeface="Microsoft Sans Serif"/>
              </a:rPr>
              <a:t>ИТиЭО</a:t>
            </a:r>
            <a:endParaRPr sz="185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40"/>
              </a:spcBef>
            </a:pPr>
            <a:r>
              <a:rPr sz="1850" spc="-10" dirty="0">
                <a:latin typeface="Microsoft Sans Serif"/>
                <a:cs typeface="Microsoft Sans Serif"/>
              </a:rPr>
              <a:t>Атаян</a:t>
            </a:r>
            <a:r>
              <a:rPr sz="1850" spc="-105" dirty="0">
                <a:latin typeface="Microsoft Sans Serif"/>
                <a:cs typeface="Microsoft Sans Serif"/>
              </a:rPr>
              <a:t> </a:t>
            </a:r>
            <a:r>
              <a:rPr sz="1850" spc="-20" dirty="0">
                <a:latin typeface="Microsoft Sans Serif"/>
                <a:cs typeface="Microsoft Sans Serif"/>
              </a:rPr>
              <a:t>А</a:t>
            </a:r>
            <a:r>
              <a:rPr sz="1850" spc="-20" dirty="0">
                <a:latin typeface="Calibri"/>
                <a:cs typeface="Calibri"/>
              </a:rPr>
              <a:t>.</a:t>
            </a:r>
            <a:r>
              <a:rPr sz="1850" spc="-20" dirty="0">
                <a:latin typeface="Microsoft Sans Serif"/>
                <a:cs typeface="Microsoft Sans Serif"/>
              </a:rPr>
              <a:t>М</a:t>
            </a:r>
            <a:r>
              <a:rPr sz="1850" spc="-20" dirty="0">
                <a:latin typeface="Calibri"/>
                <a:cs typeface="Calibri"/>
              </a:rPr>
              <a:t>.</a:t>
            </a:r>
            <a:endParaRPr sz="18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85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850" dirty="0">
                <a:latin typeface="Microsoft Sans Serif"/>
                <a:cs typeface="Microsoft Sans Serif"/>
              </a:rPr>
              <a:t>Выполнила</a:t>
            </a:r>
            <a:r>
              <a:rPr sz="1850" spc="-95" dirty="0">
                <a:latin typeface="Microsoft Sans Serif"/>
                <a:cs typeface="Microsoft Sans Serif"/>
              </a:rPr>
              <a:t> </a:t>
            </a:r>
            <a:r>
              <a:rPr sz="1850" spc="-10" dirty="0">
                <a:latin typeface="Microsoft Sans Serif"/>
                <a:cs typeface="Microsoft Sans Serif"/>
              </a:rPr>
              <a:t>студентка</a:t>
            </a:r>
            <a:r>
              <a:rPr sz="1850" spc="-90" dirty="0">
                <a:latin typeface="Microsoft Sans Serif"/>
                <a:cs typeface="Microsoft Sans Serif"/>
              </a:rPr>
              <a:t> </a:t>
            </a:r>
            <a:r>
              <a:rPr sz="1850" dirty="0">
                <a:latin typeface="Calibri"/>
                <a:cs typeface="Calibri"/>
              </a:rPr>
              <a:t>2</a:t>
            </a:r>
            <a:r>
              <a:rPr sz="1850" spc="-20" dirty="0">
                <a:latin typeface="Calibri"/>
                <a:cs typeface="Calibri"/>
              </a:rPr>
              <a:t> </a:t>
            </a:r>
            <a:r>
              <a:rPr sz="1850" spc="-25" dirty="0">
                <a:latin typeface="Microsoft Sans Serif"/>
                <a:cs typeface="Microsoft Sans Serif"/>
              </a:rPr>
              <a:t>курса</a:t>
            </a:r>
            <a:r>
              <a:rPr sz="1850" spc="-95" dirty="0">
                <a:latin typeface="Microsoft Sans Serif"/>
                <a:cs typeface="Microsoft Sans Serif"/>
              </a:rPr>
              <a:t> </a:t>
            </a:r>
            <a:r>
              <a:rPr sz="1850" spc="-25" dirty="0">
                <a:latin typeface="Microsoft Sans Serif"/>
                <a:cs typeface="Microsoft Sans Serif"/>
              </a:rPr>
              <a:t>КЭО</a:t>
            </a:r>
            <a:endParaRPr sz="185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40"/>
              </a:spcBef>
            </a:pPr>
            <a:r>
              <a:rPr lang="ru-RU" sz="1850" spc="-20" dirty="0" err="1">
                <a:latin typeface="Microsoft Sans Serif"/>
                <a:cs typeface="Microsoft Sans Serif"/>
              </a:rPr>
              <a:t>Лазебникова</a:t>
            </a:r>
            <a:r>
              <a:rPr lang="ru-RU" sz="1850" spc="-20" dirty="0">
                <a:latin typeface="Microsoft Sans Serif"/>
                <a:cs typeface="Microsoft Sans Serif"/>
              </a:rPr>
              <a:t> </a:t>
            </a:r>
            <a:r>
              <a:rPr lang="ru-RU" sz="1850" spc="-20" dirty="0" err="1">
                <a:latin typeface="Microsoft Sans Serif"/>
                <a:cs typeface="Microsoft Sans Serif"/>
              </a:rPr>
              <a:t>П.М</a:t>
            </a:r>
            <a:r>
              <a:rPr lang="ru-RU" sz="1850" spc="-20" dirty="0">
                <a:latin typeface="Microsoft Sans Serif"/>
                <a:cs typeface="Microsoft Sans Serif"/>
              </a:rPr>
              <a:t>.</a:t>
            </a:r>
            <a:endParaRPr sz="18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399709"/>
            <a:ext cx="2035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ИСР</a:t>
            </a:r>
            <a:r>
              <a:rPr spc="-275" dirty="0"/>
              <a:t> </a:t>
            </a:r>
            <a:r>
              <a:rPr spc="-25" dirty="0">
                <a:latin typeface="Calibri"/>
                <a:cs typeface="Calibri"/>
              </a:rPr>
              <a:t>1.1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1225" y="1675956"/>
            <a:ext cx="10213975" cy="3075201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lang="ru-RU" sz="2800" spc="-55" dirty="0">
                <a:latin typeface="Microsoft Sans Serif"/>
                <a:cs typeface="Microsoft Sans Serif"/>
              </a:rPr>
              <a:t>Сделайте подборку статей с краткой аннотацией по вопросу использования ботов при организации электронного обучения. </a:t>
            </a:r>
            <a:endParaRPr lang="en-US" sz="2800" spc="-55" dirty="0">
              <a:latin typeface="Microsoft Sans Serif"/>
              <a:cs typeface="Microsoft Sans Serif"/>
            </a:endParaRPr>
          </a:p>
          <a:p>
            <a:pPr marL="12700" marR="5080">
              <a:lnSpc>
                <a:spcPts val="3020"/>
              </a:lnSpc>
              <a:spcBef>
                <a:spcPts val="480"/>
              </a:spcBef>
            </a:pPr>
            <a:endParaRPr lang="en-US" sz="2800" spc="-55" dirty="0">
              <a:latin typeface="Microsoft Sans Serif"/>
              <a:cs typeface="Microsoft Sans Serif"/>
            </a:endParaRPr>
          </a:p>
          <a:p>
            <a:pPr marL="12700" marR="5080">
              <a:lnSpc>
                <a:spcPts val="3020"/>
              </a:lnSpc>
              <a:spcBef>
                <a:spcPts val="480"/>
              </a:spcBef>
            </a:pPr>
            <a:endParaRPr lang="en-US" sz="2800" spc="-55" dirty="0">
              <a:latin typeface="Microsoft Sans Serif"/>
              <a:cs typeface="Microsoft Sans Serif"/>
            </a:endParaRPr>
          </a:p>
          <a:p>
            <a:pPr marL="12700" marR="5080">
              <a:lnSpc>
                <a:spcPts val="3020"/>
              </a:lnSpc>
              <a:spcBef>
                <a:spcPts val="480"/>
              </a:spcBef>
            </a:pPr>
            <a:endParaRPr lang="en-US" sz="2800" spc="-55" dirty="0">
              <a:latin typeface="Microsoft Sans Serif"/>
              <a:cs typeface="Microsoft Sans Serif"/>
            </a:endParaRPr>
          </a:p>
          <a:p>
            <a:pPr marL="12700" marR="5080">
              <a:lnSpc>
                <a:spcPts val="3020"/>
              </a:lnSpc>
              <a:spcBef>
                <a:spcPts val="480"/>
              </a:spcBef>
            </a:pPr>
            <a:endParaRPr lang="en-US" sz="2800" spc="-55" dirty="0">
              <a:latin typeface="Microsoft Sans Serif"/>
              <a:cs typeface="Microsoft Sans Serif"/>
            </a:endParaRPr>
          </a:p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lang="en-US" sz="2800" dirty="0">
                <a:latin typeface="Calibri"/>
                <a:cs typeface="Calibri"/>
                <a:hlinkClick r:id="rId2"/>
              </a:rPr>
              <a:t>https://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github.com</a:t>
            </a:r>
            <a:r>
              <a:rPr lang="en-US" sz="2800" dirty="0">
                <a:latin typeface="Calibri"/>
                <a:cs typeface="Calibri"/>
                <a:hlinkClick r:id="rId2"/>
              </a:rPr>
              <a:t>/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polinalazebnikova</a:t>
            </a:r>
            <a:r>
              <a:rPr lang="en-US" sz="2800" dirty="0">
                <a:latin typeface="Calibri"/>
                <a:cs typeface="Calibri"/>
                <a:hlinkClick r:id="rId2"/>
              </a:rPr>
              <a:t>/mag-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sem4</a:t>
            </a:r>
            <a:r>
              <a:rPr lang="en-US" sz="2800" dirty="0">
                <a:latin typeface="Calibri"/>
                <a:cs typeface="Calibri"/>
                <a:hlinkClick r:id="rId2"/>
              </a:rPr>
              <a:t>-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IT_e</a:t>
            </a:r>
            <a:r>
              <a:rPr lang="en-US" sz="2800" dirty="0">
                <a:latin typeface="Calibri"/>
                <a:cs typeface="Calibri"/>
                <a:hlinkClick r:id="rId2"/>
              </a:rPr>
              <a:t>-learning/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225" y="235559"/>
            <a:ext cx="9725025" cy="2601994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4400" dirty="0">
                <a:latin typeface="Microsoft Sans Serif"/>
                <a:cs typeface="Microsoft Sans Serif"/>
              </a:rPr>
              <a:t>ИСР</a:t>
            </a:r>
            <a:r>
              <a:rPr sz="4400" spc="-275" dirty="0">
                <a:latin typeface="Microsoft Sans Serif"/>
                <a:cs typeface="Microsoft Sans Serif"/>
              </a:rPr>
              <a:t> </a:t>
            </a:r>
            <a:r>
              <a:rPr sz="4400" spc="-25" dirty="0">
                <a:latin typeface="Calibri"/>
                <a:cs typeface="Calibri"/>
              </a:rPr>
              <a:t>1.2</a:t>
            </a:r>
            <a:endParaRPr sz="4400" dirty="0"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  <a:spcBef>
                <a:spcPts val="965"/>
              </a:spcBef>
            </a:pPr>
            <a:endParaRPr lang="en-US" sz="2800" spc="-45" dirty="0">
              <a:latin typeface="Microsoft Sans Serif"/>
              <a:cs typeface="Microsoft Sans Serif"/>
            </a:endParaRPr>
          </a:p>
          <a:p>
            <a:pPr marL="12700" marR="5080">
              <a:lnSpc>
                <a:spcPts val="3020"/>
              </a:lnSpc>
              <a:spcBef>
                <a:spcPts val="965"/>
              </a:spcBef>
            </a:pPr>
            <a:r>
              <a:rPr lang="ru-RU" sz="2800" spc="-45" dirty="0">
                <a:latin typeface="Microsoft Sans Serif"/>
                <a:cs typeface="Microsoft Sans Serif"/>
              </a:rPr>
              <a:t>Разработайте сценарий использования бота в образовательном процессе по дисциплине для любой предметной области.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1225" y="4165312"/>
            <a:ext cx="100501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  <a:hlinkClick r:id="rId2"/>
              </a:rPr>
              <a:t>https://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github.com</a:t>
            </a:r>
            <a:r>
              <a:rPr lang="en-US" sz="2800" dirty="0">
                <a:latin typeface="Calibri"/>
                <a:cs typeface="Calibri"/>
                <a:hlinkClick r:id="rId2"/>
              </a:rPr>
              <a:t>/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polinalazebnikova</a:t>
            </a:r>
            <a:r>
              <a:rPr lang="en-US" sz="2800" dirty="0">
                <a:latin typeface="Calibri"/>
                <a:cs typeface="Calibri"/>
                <a:hlinkClick r:id="rId2"/>
              </a:rPr>
              <a:t>/mag-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sem4</a:t>
            </a:r>
            <a:r>
              <a:rPr lang="en-US" sz="2800" dirty="0">
                <a:latin typeface="Calibri"/>
                <a:cs typeface="Calibri"/>
                <a:hlinkClick r:id="rId2"/>
              </a:rPr>
              <a:t>-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IT_e</a:t>
            </a:r>
            <a:r>
              <a:rPr lang="en-US" sz="2800" dirty="0">
                <a:latin typeface="Calibri"/>
                <a:cs typeface="Calibri"/>
                <a:hlinkClick r:id="rId2"/>
              </a:rPr>
              <a:t>-learning/</a:t>
            </a:r>
            <a:endParaRPr lang="ru-RU"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D97415A-52B2-FCBA-BD74-E8CF5AAC8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2CB900A-5D1F-41FA-4A64-724276F044D2}"/>
              </a:ext>
            </a:extLst>
          </p:cNvPr>
          <p:cNvSpPr txBox="1"/>
          <p:nvPr/>
        </p:nvSpPr>
        <p:spPr>
          <a:xfrm>
            <a:off x="911225" y="235559"/>
            <a:ext cx="9725025" cy="2601994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4400" dirty="0" err="1">
                <a:latin typeface="Microsoft Sans Serif"/>
                <a:cs typeface="Microsoft Sans Serif"/>
              </a:rPr>
              <a:t>ИСР</a:t>
            </a:r>
            <a:r>
              <a:rPr sz="4400" spc="-275" dirty="0">
                <a:latin typeface="Microsoft Sans Serif"/>
                <a:cs typeface="Microsoft Sans Serif"/>
              </a:rPr>
              <a:t> </a:t>
            </a:r>
            <a:r>
              <a:rPr sz="4400" spc="-25" dirty="0">
                <a:latin typeface="Calibri"/>
                <a:cs typeface="Calibri"/>
              </a:rPr>
              <a:t>1.</a:t>
            </a:r>
            <a:r>
              <a:rPr lang="en-US" sz="4400" spc="-25" dirty="0">
                <a:latin typeface="Calibri"/>
                <a:cs typeface="Calibri"/>
              </a:rPr>
              <a:t>3</a:t>
            </a:r>
            <a:endParaRPr sz="4400" dirty="0"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  <a:spcBef>
                <a:spcPts val="965"/>
              </a:spcBef>
            </a:pPr>
            <a:endParaRPr lang="en-US" sz="2800" spc="-45" dirty="0">
              <a:latin typeface="Microsoft Sans Serif"/>
              <a:cs typeface="Microsoft Sans Serif"/>
            </a:endParaRPr>
          </a:p>
          <a:p>
            <a:pPr marL="12700" marR="5080">
              <a:lnSpc>
                <a:spcPts val="3020"/>
              </a:lnSpc>
              <a:spcBef>
                <a:spcPts val="965"/>
              </a:spcBef>
            </a:pPr>
            <a:r>
              <a:rPr lang="ru-RU" sz="2800" spc="-45" dirty="0">
                <a:latin typeface="Microsoft Sans Serif"/>
                <a:cs typeface="Microsoft Sans Serif"/>
              </a:rPr>
              <a:t>Проанализируйте возможности сервисов  (</a:t>
            </a:r>
            <a:r>
              <a:rPr lang="ru-RU" sz="2800" spc="-45" dirty="0" err="1">
                <a:latin typeface="Microsoft Sans Serif"/>
                <a:cs typeface="Microsoft Sans Serif"/>
              </a:rPr>
              <a:t>botmother</a:t>
            </a:r>
            <a:r>
              <a:rPr lang="ru-RU" sz="2800" spc="-45" dirty="0">
                <a:latin typeface="Microsoft Sans Serif"/>
                <a:cs typeface="Microsoft Sans Serif"/>
              </a:rPr>
              <a:t>, </a:t>
            </a:r>
            <a:r>
              <a:rPr lang="ru-RU" sz="2800" spc="-45" dirty="0" err="1">
                <a:latin typeface="Microsoft Sans Serif"/>
                <a:cs typeface="Microsoft Sans Serif"/>
              </a:rPr>
              <a:t>dialogflow</a:t>
            </a:r>
            <a:r>
              <a:rPr lang="ru-RU" sz="2800" spc="-45" dirty="0">
                <a:latin typeface="Microsoft Sans Serif"/>
                <a:cs typeface="Microsoft Sans Serif"/>
              </a:rPr>
              <a:t> и других) по созданию ботов. Создайте сравнительную таблицу с кратким описанием.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44DD176-5A08-5F46-CBC5-CCAAAAA64816}"/>
              </a:ext>
            </a:extLst>
          </p:cNvPr>
          <p:cNvSpPr txBox="1"/>
          <p:nvPr/>
        </p:nvSpPr>
        <p:spPr>
          <a:xfrm>
            <a:off x="911225" y="4165312"/>
            <a:ext cx="100501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  <a:hlinkClick r:id="rId2"/>
              </a:rPr>
              <a:t>https://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github.com</a:t>
            </a:r>
            <a:r>
              <a:rPr lang="en-US" sz="2800" dirty="0">
                <a:latin typeface="Calibri"/>
                <a:cs typeface="Calibri"/>
                <a:hlinkClick r:id="rId2"/>
              </a:rPr>
              <a:t>/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polinalazebnikova</a:t>
            </a:r>
            <a:r>
              <a:rPr lang="en-US" sz="2800" dirty="0">
                <a:latin typeface="Calibri"/>
                <a:cs typeface="Calibri"/>
                <a:hlinkClick r:id="rId2"/>
              </a:rPr>
              <a:t>/mag-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sem4</a:t>
            </a:r>
            <a:r>
              <a:rPr lang="en-US" sz="2800" dirty="0">
                <a:latin typeface="Calibri"/>
                <a:cs typeface="Calibri"/>
                <a:hlinkClick r:id="rId2"/>
              </a:rPr>
              <a:t>-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IT_e</a:t>
            </a:r>
            <a:r>
              <a:rPr lang="en-US" sz="2800" dirty="0">
                <a:latin typeface="Calibri"/>
                <a:cs typeface="Calibri"/>
                <a:hlinkClick r:id="rId2"/>
              </a:rPr>
              <a:t>-learning/</a:t>
            </a:r>
            <a:endParaRPr lang="ru-RU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11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20C41D9-B66C-36F4-70EB-0AA310BA7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9CB22D2-F3E9-0802-2EDD-9E6204B18B54}"/>
              </a:ext>
            </a:extLst>
          </p:cNvPr>
          <p:cNvSpPr txBox="1"/>
          <p:nvPr/>
        </p:nvSpPr>
        <p:spPr>
          <a:xfrm>
            <a:off x="911225" y="235559"/>
            <a:ext cx="9725025" cy="3371436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lang="ru-RU" sz="4400" dirty="0">
                <a:latin typeface="Microsoft Sans Serif"/>
                <a:cs typeface="Microsoft Sans Serif"/>
              </a:rPr>
              <a:t>В</a:t>
            </a:r>
            <a:r>
              <a:rPr sz="4400" dirty="0" err="1">
                <a:latin typeface="Microsoft Sans Serif"/>
                <a:cs typeface="Microsoft Sans Serif"/>
              </a:rPr>
              <a:t>СР</a:t>
            </a:r>
            <a:r>
              <a:rPr sz="4400" spc="-275" dirty="0">
                <a:latin typeface="Microsoft Sans Serif"/>
                <a:cs typeface="Microsoft Sans Serif"/>
              </a:rPr>
              <a:t> </a:t>
            </a:r>
            <a:r>
              <a:rPr sz="4400" spc="-25" dirty="0">
                <a:latin typeface="Calibri"/>
                <a:cs typeface="Calibri"/>
              </a:rPr>
              <a:t>1.</a:t>
            </a:r>
            <a:r>
              <a:rPr lang="ru-RU" sz="4400" spc="-25" dirty="0">
                <a:latin typeface="Calibri"/>
                <a:cs typeface="Calibri"/>
              </a:rPr>
              <a:t>1</a:t>
            </a:r>
            <a:endParaRPr sz="4400" dirty="0"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  <a:spcBef>
                <a:spcPts val="965"/>
              </a:spcBef>
            </a:pPr>
            <a:endParaRPr lang="en-US" sz="2800" spc="-45" dirty="0">
              <a:latin typeface="Microsoft Sans Serif"/>
              <a:cs typeface="Microsoft Sans Serif"/>
            </a:endParaRPr>
          </a:p>
          <a:p>
            <a:pPr marL="12700" marR="5080">
              <a:lnSpc>
                <a:spcPts val="3020"/>
              </a:lnSpc>
              <a:spcBef>
                <a:spcPts val="965"/>
              </a:spcBef>
            </a:pPr>
            <a:r>
              <a:rPr lang="ru-RU" sz="2800" spc="-45" dirty="0">
                <a:latin typeface="Microsoft Sans Serif"/>
                <a:cs typeface="Microsoft Sans Serif"/>
              </a:rPr>
              <a:t>Разработайте (на основе представленных преподавателем и найденных самостоятельно справочных материалов) сценарий диалога для бота, использующегося в рамках электронного обучения в выбранной вами предметной области. Модель представьте в виде диаграммы. 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9F23DA9-08AE-BB08-A8B8-C64E719DF8C2}"/>
              </a:ext>
            </a:extLst>
          </p:cNvPr>
          <p:cNvSpPr txBox="1"/>
          <p:nvPr/>
        </p:nvSpPr>
        <p:spPr>
          <a:xfrm>
            <a:off x="911225" y="4165312"/>
            <a:ext cx="100501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  <a:hlinkClick r:id="rId2"/>
              </a:rPr>
              <a:t>https://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github.com</a:t>
            </a:r>
            <a:r>
              <a:rPr lang="en-US" sz="2800" dirty="0">
                <a:latin typeface="Calibri"/>
                <a:cs typeface="Calibri"/>
                <a:hlinkClick r:id="rId2"/>
              </a:rPr>
              <a:t>/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polinalazebnikova</a:t>
            </a:r>
            <a:r>
              <a:rPr lang="en-US" sz="2800" dirty="0">
                <a:latin typeface="Calibri"/>
                <a:cs typeface="Calibri"/>
                <a:hlinkClick r:id="rId2"/>
              </a:rPr>
              <a:t>/mag-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sem4</a:t>
            </a:r>
            <a:r>
              <a:rPr lang="en-US" sz="2800" dirty="0">
                <a:latin typeface="Calibri"/>
                <a:cs typeface="Calibri"/>
                <a:hlinkClick r:id="rId2"/>
              </a:rPr>
              <a:t>-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IT_e</a:t>
            </a:r>
            <a:r>
              <a:rPr lang="en-US" sz="2800" dirty="0">
                <a:latin typeface="Calibri"/>
                <a:cs typeface="Calibri"/>
                <a:hlinkClick r:id="rId2"/>
              </a:rPr>
              <a:t>-learning/</a:t>
            </a:r>
            <a:endParaRPr lang="ru-RU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741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7457"/>
            <a:ext cx="15030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Итоги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1225" y="1802663"/>
            <a:ext cx="10309860" cy="121571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dirty="0">
                <a:latin typeface="Microsoft Sans Serif"/>
                <a:cs typeface="Microsoft Sans Serif"/>
              </a:rPr>
              <a:t>Были</a:t>
            </a:r>
            <a:r>
              <a:rPr sz="2800" spc="-120" dirty="0">
                <a:latin typeface="Microsoft Sans Serif"/>
                <a:cs typeface="Microsoft Sans Serif"/>
              </a:rPr>
              <a:t> </a:t>
            </a:r>
            <a:r>
              <a:rPr sz="2800" spc="-35" dirty="0" err="1">
                <a:latin typeface="Microsoft Sans Serif"/>
                <a:cs typeface="Microsoft Sans Serif"/>
              </a:rPr>
              <a:t>изучены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lang="ru-RU" sz="2800" spc="-110" dirty="0">
                <a:latin typeface="Microsoft Sans Serif"/>
                <a:cs typeface="Microsoft Sans Serif"/>
              </a:rPr>
              <a:t> </a:t>
            </a:r>
            <a:r>
              <a:rPr lang="ru-RU" sz="2800" spc="-35" dirty="0">
                <a:latin typeface="Microsoft Sans Serif"/>
                <a:cs typeface="Microsoft Sans Serif"/>
              </a:rPr>
              <a:t>вопросы по использованию ботов при организации электронного обучения (e-</a:t>
            </a:r>
            <a:r>
              <a:rPr lang="ru-RU" sz="2800" spc="-35" dirty="0" err="1">
                <a:latin typeface="Microsoft Sans Serif"/>
                <a:cs typeface="Microsoft Sans Serif"/>
              </a:rPr>
              <a:t>learning</a:t>
            </a:r>
            <a:r>
              <a:rPr lang="ru-RU" sz="2800" spc="-35" dirty="0">
                <a:latin typeface="Microsoft Sans Serif"/>
                <a:cs typeface="Microsoft Sans Serif"/>
              </a:rPr>
              <a:t>) в </a:t>
            </a:r>
            <a:r>
              <a:rPr lang="ru-RU" sz="2800" spc="-35" dirty="0" err="1">
                <a:latin typeface="Microsoft Sans Serif"/>
                <a:cs typeface="Microsoft Sans Serif"/>
              </a:rPr>
              <a:t>ЭИОС</a:t>
            </a:r>
            <a:r>
              <a:rPr lang="ru-RU" sz="2800" spc="-35" dirty="0">
                <a:latin typeface="Microsoft Sans Serif"/>
                <a:cs typeface="Microsoft Sans Serif"/>
              </a:rPr>
              <a:t> и по их созданию.</a:t>
            </a:r>
            <a:endParaRPr sz="2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199</Words>
  <Application>Microsoft Office PowerPoint</Application>
  <PresentationFormat>Широкоэкранный</PresentationFormat>
  <Paragraphs>28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Calibri</vt:lpstr>
      <vt:lpstr>Microsoft Sans Serif</vt:lpstr>
      <vt:lpstr>Times New Roman</vt:lpstr>
      <vt:lpstr>Office Theme</vt:lpstr>
      <vt:lpstr>Отчёт по дисциплине «Интеллектуальные технологии e-learning»</vt:lpstr>
      <vt:lpstr>ИСР 1.1</vt:lpstr>
      <vt:lpstr>Презентация PowerPoint</vt:lpstr>
      <vt:lpstr>Презентация PowerPoint</vt:lpstr>
      <vt:lpstr>Презентация PowerPoint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Отчёт_Управление_IT-проектами_.pptx</dc:title>
  <dc:creator>Polimar</dc:creator>
  <cp:lastModifiedBy>Полина Лазебникова</cp:lastModifiedBy>
  <cp:revision>5</cp:revision>
  <dcterms:created xsi:type="dcterms:W3CDTF">2024-01-09T07:34:08Z</dcterms:created>
  <dcterms:modified xsi:type="dcterms:W3CDTF">2024-02-20T19:16:39Z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