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71" r:id="rId5"/>
    <p:sldId id="272" r:id="rId6"/>
    <p:sldId id="273" r:id="rId7"/>
    <p:sldId id="274" r:id="rId8"/>
    <p:sldId id="275" r:id="rId9"/>
    <p:sldId id="280" r:id="rId10"/>
    <p:sldId id="276" r:id="rId11"/>
    <p:sldId id="277" r:id="rId12"/>
    <p:sldId id="278" r:id="rId13"/>
    <p:sldId id="279" r:id="rId14"/>
    <p:sldId id="270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91" y="8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1225" y="540799"/>
            <a:ext cx="10226040" cy="2817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1225" y="381662"/>
            <a:ext cx="3371850" cy="951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1225" y="1417652"/>
            <a:ext cx="9729470" cy="1604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linalazebnikova/mag-sem4-eLearning/blob/master/%D0%9B%D0%B0%D0%B7%D0%B5%D0%B1%D0%BD%D0%B8%D0%BA%D0%BE%D0%B2%D0%B0%20%D0%9F%D0%BE%D0%BB%D0%B8%D0%BD%D0%B0%20%D0%98%D0%A1%D0%A0%203.2.png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o.teachbase.ru/viewer/courses/209821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ranched-dead-613.notion.site/3-1-5a8b296d00ec4414931b69100dcd935d?pvs=4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toon.com/s/fMwNmO7jnLr/1/m/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ranched-dead-613.notion.site/1-3-0fb0c1a0ac58480f9b3ee1addf48cc6e?pvs=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linalazebnikova/mag-sem4-eLearning/blob/master/%D0%9B%D0%B0%D0%B7%D0%B5%D0%B1%D0%BD%D0%B8%D0%BA%D0%BE%D0%B2%D0%B0%20%D0%9F%D0%BE%D0%BB%D0%B8%D0%BD%D0%B0%20%D0%98%D0%A1%D0%A0%201.4.docx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ranched-dead-613.notion.site/1-1-4aa3d2de408848ce99f322c6d743e4d4?pvs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linalazebnikova/mag-sem4-eLearning/blob/master/%D0%9B%D0%B0%D0%B7%D0%B5%D0%B1%D0%BD%D0%B8%D0%BA%D0%BE%D0%B2%D0%B0%20%D0%9F%D0%BE%D0%BB%D0%B8%D0%BD%D0%B0%20%D0%98%D0%A1%D0%A0%202.2.docx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linalazebnikova/mag-sem4-eLearning/blob/master/%D0%9B%D0%B0%D0%B7%D0%B5%D0%B1%D0%BD%D0%B8%D0%BA%D0%BE%D0%B2%D0%B0%20%D0%9F%D0%BE%D0%BB%D0%B8%D0%BD%D0%B0%20%D0%98%D0%A1%D0%A0%202.3.docx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linalazebnikova/mag-sem4-eLearning/blob/master/%D0%9B%D0%B0%D0%B7%D0%B5%D0%B1%D0%BD%D0%B8%D0%BA%D0%BE%D0%B2%D0%B0%20%D0%9F%D0%BE%D0%BB%D0%B8%D0%BD%D0%B0%20%D0%98%D0%A1%D0%A0%202.4.docx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linalazebnikova/mag-sem4-eLearning/blob/master/%D0%9B%D0%B0%D0%B7%D0%B5%D0%B1%D0%BD%D0%B8%D0%BA%D0%BE%D0%B2%D0%B0%20%D0%9F%D0%BE%D0%BB%D0%B8%D0%BD%D0%B0%20%D0%92%D0%A1%D0%A0%202.1.docx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linalazebnikova/mag-sem4-eLearning/blob/master/%D0%9B%D0%B0%D0%B7%D0%B5%D0%B1%D0%BD%D0%B8%D0%BA%D0%BE%D0%B2%D0%B0%20%D0%9F%D0%BE%D0%BB%D0%B8%D0%BD%D0%B0%20%D0%92%D0%A1%D0%A0%202.2.doc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3337" y="1600200"/>
            <a:ext cx="7965325" cy="1923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015"/>
              </a:lnSpc>
              <a:spcBef>
                <a:spcPts val="100"/>
              </a:spcBef>
              <a:tabLst>
                <a:tab pos="1560830" algn="l"/>
                <a:tab pos="2279015" algn="l"/>
              </a:tabLst>
            </a:pPr>
            <a:r>
              <a:rPr spc="-10" dirty="0">
                <a:latin typeface="Times New Roman"/>
                <a:cs typeface="Times New Roman"/>
              </a:rPr>
              <a:t>Отчёт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Times New Roman"/>
                <a:cs typeface="Times New Roman"/>
              </a:rPr>
              <a:t>по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>
                <a:latin typeface="Times New Roman"/>
                <a:cs typeface="Times New Roman"/>
              </a:rPr>
              <a:t>дисциплине</a:t>
            </a:r>
          </a:p>
          <a:p>
            <a:pPr marL="12065" marR="5080" algn="ctr">
              <a:lnSpc>
                <a:spcPts val="4750"/>
              </a:lnSpc>
              <a:spcBef>
                <a:spcPts val="335"/>
              </a:spcBef>
              <a:tabLst>
                <a:tab pos="3923029" algn="l"/>
              </a:tabLst>
            </a:pPr>
            <a:r>
              <a:rPr spc="-25" dirty="0">
                <a:latin typeface="Times New Roman"/>
                <a:cs typeface="Times New Roman"/>
              </a:rPr>
              <a:t>«</a:t>
            </a:r>
            <a:r>
              <a:rPr lang="en-US" spc="-25" dirty="0">
                <a:latin typeface="Times New Roman"/>
                <a:cs typeface="Times New Roman"/>
              </a:rPr>
              <a:t>E-learning </a:t>
            </a:r>
            <a:r>
              <a:rPr lang="ru-RU" spc="-25" dirty="0">
                <a:latin typeface="Times New Roman"/>
                <a:cs typeface="Times New Roman"/>
              </a:rPr>
              <a:t>решения управления знаниями</a:t>
            </a:r>
            <a:r>
              <a:rPr spc="-10" dirty="0">
                <a:latin typeface="Times New Roman"/>
                <a:cs typeface="Times New Roman"/>
              </a:rPr>
              <a:t>»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01751" y="3777036"/>
            <a:ext cx="5093335" cy="1672253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45"/>
              </a:spcBef>
            </a:pPr>
            <a:endParaRPr lang="ru-RU" sz="18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lang="ru-RU" sz="18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85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850" dirty="0">
                <a:latin typeface="Microsoft Sans Serif"/>
                <a:cs typeface="Microsoft Sans Serif"/>
              </a:rPr>
              <a:t>Выполнила</a:t>
            </a:r>
            <a:r>
              <a:rPr sz="1850" spc="-95" dirty="0">
                <a:latin typeface="Microsoft Sans Serif"/>
                <a:cs typeface="Microsoft Sans Serif"/>
              </a:rPr>
              <a:t> </a:t>
            </a:r>
            <a:r>
              <a:rPr sz="1850" spc="-10" dirty="0">
                <a:latin typeface="Microsoft Sans Serif"/>
                <a:cs typeface="Microsoft Sans Serif"/>
              </a:rPr>
              <a:t>студентка</a:t>
            </a:r>
            <a:r>
              <a:rPr sz="1850" spc="-90" dirty="0">
                <a:latin typeface="Microsoft Sans Serif"/>
                <a:cs typeface="Microsoft Sans Serif"/>
              </a:rPr>
              <a:t> </a:t>
            </a:r>
            <a:r>
              <a:rPr sz="1850" dirty="0">
                <a:latin typeface="Calibri"/>
                <a:cs typeface="Calibri"/>
              </a:rPr>
              <a:t>2</a:t>
            </a:r>
            <a:r>
              <a:rPr sz="1850" spc="-20" dirty="0">
                <a:latin typeface="Calibri"/>
                <a:cs typeface="Calibri"/>
              </a:rPr>
              <a:t> </a:t>
            </a:r>
            <a:r>
              <a:rPr sz="1850" spc="-25" dirty="0">
                <a:latin typeface="Microsoft Sans Serif"/>
                <a:cs typeface="Microsoft Sans Serif"/>
              </a:rPr>
              <a:t>курса</a:t>
            </a:r>
            <a:r>
              <a:rPr sz="1850" spc="-95" dirty="0">
                <a:latin typeface="Microsoft Sans Serif"/>
                <a:cs typeface="Microsoft Sans Serif"/>
              </a:rPr>
              <a:t> </a:t>
            </a:r>
            <a:r>
              <a:rPr sz="1850" spc="-25" dirty="0">
                <a:latin typeface="Microsoft Sans Serif"/>
                <a:cs typeface="Microsoft Sans Serif"/>
              </a:rPr>
              <a:t>КЭО</a:t>
            </a:r>
            <a:endParaRPr sz="185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40"/>
              </a:spcBef>
            </a:pPr>
            <a:r>
              <a:rPr lang="ru-RU" sz="1850" spc="-20" dirty="0" err="1">
                <a:latin typeface="Microsoft Sans Serif"/>
                <a:cs typeface="Microsoft Sans Serif"/>
              </a:rPr>
              <a:t>Лазебникова</a:t>
            </a:r>
            <a:r>
              <a:rPr lang="ru-RU" sz="1850" spc="-20" dirty="0">
                <a:latin typeface="Microsoft Sans Serif"/>
                <a:cs typeface="Microsoft Sans Serif"/>
              </a:rPr>
              <a:t> </a:t>
            </a:r>
            <a:r>
              <a:rPr lang="ru-RU" sz="1850" spc="-20" dirty="0" err="1">
                <a:latin typeface="Microsoft Sans Serif"/>
                <a:cs typeface="Microsoft Sans Serif"/>
              </a:rPr>
              <a:t>П.М</a:t>
            </a:r>
            <a:r>
              <a:rPr lang="ru-RU" sz="1850" spc="-20" dirty="0">
                <a:latin typeface="Microsoft Sans Serif"/>
                <a:cs typeface="Microsoft Sans Serif"/>
              </a:rPr>
              <a:t>.</a:t>
            </a:r>
            <a:endParaRPr sz="18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20C41D9-B66C-36F4-70EB-0AA310BA7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9CB22D2-F3E9-0802-2EDD-9E6204B18B54}"/>
              </a:ext>
            </a:extLst>
          </p:cNvPr>
          <p:cNvSpPr txBox="1"/>
          <p:nvPr/>
        </p:nvSpPr>
        <p:spPr>
          <a:xfrm>
            <a:off x="911225" y="235559"/>
            <a:ext cx="9725025" cy="2217274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lang="ru-RU" sz="4400" dirty="0" err="1">
                <a:latin typeface="Microsoft Sans Serif"/>
                <a:cs typeface="Microsoft Sans Serif"/>
              </a:rPr>
              <a:t>ИСР</a:t>
            </a:r>
            <a:r>
              <a:rPr lang="ru-RU" sz="4400" dirty="0">
                <a:latin typeface="Microsoft Sans Serif"/>
                <a:cs typeface="Microsoft Sans Serif"/>
              </a:rPr>
              <a:t> </a:t>
            </a:r>
            <a:r>
              <a:rPr lang="ru-RU" sz="4400" spc="-25" dirty="0">
                <a:latin typeface="Calibri"/>
                <a:cs typeface="Calibri"/>
              </a:rPr>
              <a:t>3</a:t>
            </a:r>
            <a:r>
              <a:rPr sz="4400" spc="-25" dirty="0">
                <a:latin typeface="Calibri"/>
                <a:cs typeface="Calibri"/>
              </a:rPr>
              <a:t>.</a:t>
            </a:r>
            <a:r>
              <a:rPr lang="ru-RU" sz="4400" spc="-25" dirty="0">
                <a:latin typeface="Calibri"/>
                <a:cs typeface="Calibri"/>
              </a:rPr>
              <a:t>2</a:t>
            </a:r>
            <a:endParaRPr sz="4400" dirty="0"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  <a:spcBef>
                <a:spcPts val="965"/>
              </a:spcBef>
            </a:pPr>
            <a:endParaRPr lang="en-US" sz="2800" spc="-45" dirty="0">
              <a:latin typeface="Microsoft Sans Serif"/>
              <a:cs typeface="Microsoft Sans Serif"/>
            </a:endParaRPr>
          </a:p>
          <a:p>
            <a:pPr marL="12700" marR="5080">
              <a:lnSpc>
                <a:spcPts val="3020"/>
              </a:lnSpc>
              <a:spcBef>
                <a:spcPts val="965"/>
              </a:spcBef>
            </a:pPr>
            <a:r>
              <a:rPr lang="ru-RU" sz="2800" spc="-45" dirty="0">
                <a:latin typeface="Microsoft Sans Serif"/>
                <a:cs typeface="Microsoft Sans Serif"/>
              </a:rPr>
              <a:t>Разработайте четыре типа карт знаний вашей образовательной организации.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9F23DA9-08AE-BB08-A8B8-C64E719DF8C2}"/>
              </a:ext>
            </a:extLst>
          </p:cNvPr>
          <p:cNvSpPr txBox="1"/>
          <p:nvPr/>
        </p:nvSpPr>
        <p:spPr>
          <a:xfrm>
            <a:off x="911225" y="4165312"/>
            <a:ext cx="100501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  <a:hlinkClick r:id="rId2"/>
              </a:rPr>
              <a:t>https://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github.com</a:t>
            </a:r>
            <a:r>
              <a:rPr lang="en-US" sz="2800" dirty="0">
                <a:latin typeface="Calibri"/>
                <a:cs typeface="Calibri"/>
                <a:hlinkClick r:id="rId2"/>
              </a:rPr>
              <a:t>/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polinalazebnikova</a:t>
            </a:r>
            <a:r>
              <a:rPr lang="en-US" sz="2800" dirty="0">
                <a:latin typeface="Calibri"/>
                <a:cs typeface="Calibri"/>
                <a:hlinkClick r:id="rId2"/>
              </a:rPr>
              <a:t>/mag-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sem4</a:t>
            </a:r>
            <a:r>
              <a:rPr lang="en-US" sz="2800" dirty="0">
                <a:latin typeface="Calibri"/>
                <a:cs typeface="Calibri"/>
                <a:hlinkClick r:id="rId2"/>
              </a:rPr>
              <a:t>-eLearning/</a:t>
            </a:r>
            <a:endParaRPr lang="ru-RU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5811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20C41D9-B66C-36F4-70EB-0AA310BA7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9CB22D2-F3E9-0802-2EDD-9E6204B18B54}"/>
              </a:ext>
            </a:extLst>
          </p:cNvPr>
          <p:cNvSpPr txBox="1"/>
          <p:nvPr/>
        </p:nvSpPr>
        <p:spPr>
          <a:xfrm>
            <a:off x="911225" y="235559"/>
            <a:ext cx="9725025" cy="2217274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lang="ru-RU" sz="4400" dirty="0" err="1">
                <a:latin typeface="Microsoft Sans Serif"/>
                <a:cs typeface="Microsoft Sans Serif"/>
              </a:rPr>
              <a:t>ИСР</a:t>
            </a:r>
            <a:r>
              <a:rPr lang="ru-RU" sz="4400" dirty="0">
                <a:latin typeface="Microsoft Sans Serif"/>
                <a:cs typeface="Microsoft Sans Serif"/>
              </a:rPr>
              <a:t> </a:t>
            </a:r>
            <a:r>
              <a:rPr lang="ru-RU" sz="4400" spc="-25" dirty="0">
                <a:latin typeface="Calibri"/>
                <a:cs typeface="Calibri"/>
              </a:rPr>
              <a:t>3</a:t>
            </a:r>
            <a:r>
              <a:rPr sz="4400" spc="-25" dirty="0">
                <a:latin typeface="Calibri"/>
                <a:cs typeface="Calibri"/>
              </a:rPr>
              <a:t>.</a:t>
            </a:r>
            <a:r>
              <a:rPr lang="ru-RU" sz="4400" spc="-25" dirty="0">
                <a:latin typeface="Calibri"/>
                <a:cs typeface="Calibri"/>
              </a:rPr>
              <a:t>3</a:t>
            </a:r>
            <a:endParaRPr sz="4400" dirty="0"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  <a:spcBef>
                <a:spcPts val="965"/>
              </a:spcBef>
            </a:pPr>
            <a:endParaRPr lang="en-US" sz="2800" spc="-45" dirty="0">
              <a:latin typeface="Microsoft Sans Serif"/>
              <a:cs typeface="Microsoft Sans Serif"/>
            </a:endParaRPr>
          </a:p>
          <a:p>
            <a:pPr marL="12700" marR="5080">
              <a:lnSpc>
                <a:spcPts val="3020"/>
              </a:lnSpc>
              <a:spcBef>
                <a:spcPts val="965"/>
              </a:spcBef>
            </a:pPr>
            <a:r>
              <a:rPr lang="ru-RU" sz="2800" spc="-45" dirty="0">
                <a:latin typeface="Microsoft Sans Serif"/>
                <a:cs typeface="Microsoft Sans Serif"/>
              </a:rPr>
              <a:t>Создайте фрагмент электронного курса с использованием, например сервиса </a:t>
            </a:r>
            <a:r>
              <a:rPr lang="ru-RU" sz="2800" spc="-45" dirty="0" err="1">
                <a:latin typeface="Microsoft Sans Serif"/>
                <a:cs typeface="Microsoft Sans Serif"/>
              </a:rPr>
              <a:t>Teachbase</a:t>
            </a:r>
            <a:r>
              <a:rPr lang="ru-RU" sz="2800" spc="-45" dirty="0">
                <a:latin typeface="Microsoft Sans Serif"/>
                <a:cs typeface="Microsoft Sans Serif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9F23DA9-08AE-BB08-A8B8-C64E719DF8C2}"/>
              </a:ext>
            </a:extLst>
          </p:cNvPr>
          <p:cNvSpPr txBox="1"/>
          <p:nvPr/>
        </p:nvSpPr>
        <p:spPr>
          <a:xfrm>
            <a:off x="911225" y="4165312"/>
            <a:ext cx="100501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  <a:hlinkClick r:id="rId2"/>
              </a:rPr>
              <a:t>https://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go.teachbase.ru</a:t>
            </a:r>
            <a:r>
              <a:rPr lang="en-US" sz="2800" dirty="0">
                <a:latin typeface="Calibri"/>
                <a:cs typeface="Calibri"/>
                <a:hlinkClick r:id="rId2"/>
              </a:rPr>
              <a:t>/viewer/courses/209821</a:t>
            </a:r>
            <a:endParaRPr lang="ru-RU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2256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20C41D9-B66C-36F4-70EB-0AA310BA7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9CB22D2-F3E9-0802-2EDD-9E6204B18B54}"/>
              </a:ext>
            </a:extLst>
          </p:cNvPr>
          <p:cNvSpPr txBox="1"/>
          <p:nvPr/>
        </p:nvSpPr>
        <p:spPr>
          <a:xfrm>
            <a:off x="911225" y="235559"/>
            <a:ext cx="9725025" cy="2217274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lang="ru-RU" sz="4400" dirty="0" err="1">
                <a:latin typeface="Microsoft Sans Serif"/>
                <a:cs typeface="Microsoft Sans Serif"/>
              </a:rPr>
              <a:t>ВСР</a:t>
            </a:r>
            <a:r>
              <a:rPr lang="ru-RU" sz="4400" dirty="0">
                <a:latin typeface="Microsoft Sans Serif"/>
                <a:cs typeface="Microsoft Sans Serif"/>
              </a:rPr>
              <a:t> </a:t>
            </a:r>
            <a:r>
              <a:rPr lang="ru-RU" sz="4400" spc="-25" dirty="0">
                <a:latin typeface="Calibri"/>
                <a:cs typeface="Calibri"/>
              </a:rPr>
              <a:t>3</a:t>
            </a:r>
            <a:r>
              <a:rPr sz="4400" spc="-25" dirty="0">
                <a:latin typeface="Calibri"/>
                <a:cs typeface="Calibri"/>
              </a:rPr>
              <a:t>.</a:t>
            </a:r>
            <a:r>
              <a:rPr lang="ru-RU" sz="4400" spc="-25" dirty="0">
                <a:latin typeface="Calibri"/>
                <a:cs typeface="Calibri"/>
              </a:rPr>
              <a:t>1</a:t>
            </a:r>
            <a:endParaRPr sz="4400" dirty="0"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  <a:spcBef>
                <a:spcPts val="965"/>
              </a:spcBef>
            </a:pPr>
            <a:endParaRPr lang="en-US" sz="2800" spc="-45" dirty="0">
              <a:latin typeface="Microsoft Sans Serif"/>
              <a:cs typeface="Microsoft Sans Serif"/>
            </a:endParaRPr>
          </a:p>
          <a:p>
            <a:pPr marL="12700" marR="5080">
              <a:lnSpc>
                <a:spcPts val="3020"/>
              </a:lnSpc>
              <a:spcBef>
                <a:spcPts val="965"/>
              </a:spcBef>
            </a:pPr>
            <a:r>
              <a:rPr lang="ru-RU" sz="2800" spc="-45" dirty="0">
                <a:latin typeface="Microsoft Sans Serif"/>
                <a:cs typeface="Microsoft Sans Serif"/>
              </a:rPr>
              <a:t>Разработайте электронное портфолио учителя для конкретного урока.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9F23DA9-08AE-BB08-A8B8-C64E719DF8C2}"/>
              </a:ext>
            </a:extLst>
          </p:cNvPr>
          <p:cNvSpPr txBox="1"/>
          <p:nvPr/>
        </p:nvSpPr>
        <p:spPr>
          <a:xfrm>
            <a:off x="911225" y="4165312"/>
            <a:ext cx="1005014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  <a:hlinkClick r:id="rId2"/>
              </a:rPr>
              <a:t>https://branched-dead-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613.notion.site</a:t>
            </a:r>
            <a:r>
              <a:rPr lang="en-US" sz="2800" dirty="0">
                <a:latin typeface="Calibri"/>
                <a:cs typeface="Calibri"/>
                <a:hlinkClick r:id="rId2"/>
              </a:rPr>
              <a:t>/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3-1-5a8b296d00ec4414931b69100dcd935d?pvs</a:t>
            </a:r>
            <a:r>
              <a:rPr lang="en-US" sz="2800" dirty="0">
                <a:latin typeface="Calibri"/>
                <a:cs typeface="Calibri"/>
                <a:hlinkClick r:id="rId2"/>
              </a:rPr>
              <a:t>=4</a:t>
            </a:r>
            <a:endParaRPr lang="ru-RU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131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20C41D9-B66C-36F4-70EB-0AA310BA7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9CB22D2-F3E9-0802-2EDD-9E6204B18B54}"/>
              </a:ext>
            </a:extLst>
          </p:cNvPr>
          <p:cNvSpPr txBox="1"/>
          <p:nvPr/>
        </p:nvSpPr>
        <p:spPr>
          <a:xfrm>
            <a:off x="911225" y="235559"/>
            <a:ext cx="9725025" cy="2217274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lang="ru-RU" sz="4400" dirty="0" err="1">
                <a:latin typeface="Microsoft Sans Serif"/>
                <a:cs typeface="Microsoft Sans Serif"/>
              </a:rPr>
              <a:t>ВСР</a:t>
            </a:r>
            <a:r>
              <a:rPr lang="ru-RU" sz="4400" dirty="0">
                <a:latin typeface="Microsoft Sans Serif"/>
                <a:cs typeface="Microsoft Sans Serif"/>
              </a:rPr>
              <a:t> </a:t>
            </a:r>
            <a:r>
              <a:rPr lang="ru-RU" sz="4400" spc="-25" dirty="0">
                <a:latin typeface="Calibri"/>
                <a:cs typeface="Calibri"/>
              </a:rPr>
              <a:t>3</a:t>
            </a:r>
            <a:r>
              <a:rPr sz="4400" spc="-25" dirty="0">
                <a:latin typeface="Calibri"/>
                <a:cs typeface="Calibri"/>
              </a:rPr>
              <a:t>.</a:t>
            </a:r>
            <a:r>
              <a:rPr lang="ru-RU" sz="4400" spc="-25" dirty="0">
                <a:latin typeface="Calibri"/>
                <a:cs typeface="Calibri"/>
              </a:rPr>
              <a:t>2</a:t>
            </a:r>
            <a:endParaRPr sz="4400" dirty="0"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  <a:spcBef>
                <a:spcPts val="965"/>
              </a:spcBef>
            </a:pPr>
            <a:endParaRPr lang="en-US" sz="2800" spc="-45" dirty="0">
              <a:latin typeface="Microsoft Sans Serif"/>
              <a:cs typeface="Microsoft Sans Serif"/>
            </a:endParaRPr>
          </a:p>
          <a:p>
            <a:pPr marL="12700" marR="5080">
              <a:lnSpc>
                <a:spcPts val="3020"/>
              </a:lnSpc>
              <a:spcBef>
                <a:spcPts val="965"/>
              </a:spcBef>
            </a:pPr>
            <a:r>
              <a:rPr lang="ru-RU" sz="2800" spc="-45" dirty="0">
                <a:latin typeface="Microsoft Sans Serif"/>
                <a:cs typeface="Microsoft Sans Serif"/>
              </a:rPr>
              <a:t>Разработайте презентацию/фрагмент презентации для </a:t>
            </a:r>
            <a:r>
              <a:rPr lang="ru-RU" sz="2800" spc="-45" dirty="0" err="1">
                <a:latin typeface="Microsoft Sans Serif"/>
                <a:cs typeface="Microsoft Sans Serif"/>
              </a:rPr>
              <a:t>on-line</a:t>
            </a:r>
            <a:r>
              <a:rPr lang="ru-RU" sz="2800" spc="-45" dirty="0">
                <a:latin typeface="Microsoft Sans Serif"/>
                <a:cs typeface="Microsoft Sans Serif"/>
              </a:rPr>
              <a:t> лекции с использованием сервиса </a:t>
            </a:r>
            <a:r>
              <a:rPr lang="ru-RU" sz="2800" spc="-45" dirty="0" err="1">
                <a:latin typeface="Microsoft Sans Serif"/>
                <a:cs typeface="Microsoft Sans Serif"/>
              </a:rPr>
              <a:t>PowToon</a:t>
            </a:r>
            <a:r>
              <a:rPr lang="ru-RU" sz="2800" spc="-45" dirty="0">
                <a:latin typeface="Microsoft Sans Serif"/>
                <a:cs typeface="Microsoft Sans Serif"/>
              </a:rPr>
              <a:t>.</a:t>
            </a:r>
            <a:endParaRPr lang="ru-RU" sz="2800" dirty="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9F23DA9-08AE-BB08-A8B8-C64E719DF8C2}"/>
              </a:ext>
            </a:extLst>
          </p:cNvPr>
          <p:cNvSpPr txBox="1"/>
          <p:nvPr/>
        </p:nvSpPr>
        <p:spPr>
          <a:xfrm>
            <a:off x="911225" y="4165312"/>
            <a:ext cx="100501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  <a:hlinkClick r:id="rId2"/>
              </a:rPr>
              <a:t>https://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www.powtoon.com</a:t>
            </a:r>
            <a:r>
              <a:rPr lang="en-US" sz="2800" dirty="0">
                <a:latin typeface="Calibri"/>
                <a:cs typeface="Calibri"/>
                <a:hlinkClick r:id="rId2"/>
              </a:rPr>
              <a:t>/s/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fMwNmO7jnLr</a:t>
            </a:r>
            <a:r>
              <a:rPr lang="en-US" sz="2800" dirty="0">
                <a:latin typeface="Calibri"/>
                <a:cs typeface="Calibri"/>
                <a:hlinkClick r:id="rId2"/>
              </a:rPr>
              <a:t>/1/m/s</a:t>
            </a:r>
            <a:endParaRPr lang="ru-RU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959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7457"/>
            <a:ext cx="15030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Итоги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1225" y="1802663"/>
            <a:ext cx="10309860" cy="121571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lang="ru-RU" sz="2800" dirty="0">
                <a:latin typeface="Microsoft Sans Serif"/>
                <a:cs typeface="Microsoft Sans Serif"/>
              </a:rPr>
              <a:t>Были</a:t>
            </a:r>
            <a:r>
              <a:rPr lang="ru-RU" sz="2800" spc="-120" dirty="0">
                <a:latin typeface="Microsoft Sans Serif"/>
                <a:cs typeface="Microsoft Sans Serif"/>
              </a:rPr>
              <a:t> </a:t>
            </a:r>
            <a:r>
              <a:rPr lang="ru-RU" sz="2800" spc="-35" dirty="0">
                <a:latin typeface="Microsoft Sans Serif"/>
                <a:cs typeface="Microsoft Sans Serif"/>
              </a:rPr>
              <a:t>изучены</a:t>
            </a:r>
            <a:r>
              <a:rPr lang="ru-RU" sz="2800" spc="-110" dirty="0">
                <a:latin typeface="Microsoft Sans Serif"/>
                <a:cs typeface="Microsoft Sans Serif"/>
              </a:rPr>
              <a:t> </a:t>
            </a:r>
            <a:r>
              <a:rPr lang="ru-RU" sz="2800" spc="-35" dirty="0">
                <a:latin typeface="Microsoft Sans Serif"/>
                <a:cs typeface="Microsoft Sans Serif"/>
              </a:rPr>
              <a:t>вопросы по управлению знаниями в организациях с использованием e-</a:t>
            </a:r>
            <a:r>
              <a:rPr lang="ru-RU" sz="2800" spc="-35" dirty="0" err="1">
                <a:latin typeface="Microsoft Sans Serif"/>
                <a:cs typeface="Microsoft Sans Serif"/>
              </a:rPr>
              <a:t>learning</a:t>
            </a:r>
            <a:r>
              <a:rPr lang="ru-RU" sz="2800" spc="-35" dirty="0">
                <a:latin typeface="Microsoft Sans Serif"/>
                <a:cs typeface="Microsoft Sans Serif"/>
              </a:rPr>
              <a:t> решений,</a:t>
            </a:r>
            <a:r>
              <a:rPr lang="en-US" sz="2800" spc="-35" dirty="0">
                <a:latin typeface="Microsoft Sans Serif"/>
                <a:cs typeface="Microsoft Sans Serif"/>
              </a:rPr>
              <a:t> </a:t>
            </a:r>
            <a:r>
              <a:rPr lang="ru-RU" sz="2800" spc="-35" dirty="0">
                <a:latin typeface="Microsoft Sans Serif"/>
                <a:cs typeface="Microsoft Sans Serif"/>
              </a:rPr>
              <a:t>решены самостоятельные инвариантные и вариативные задания</a:t>
            </a:r>
            <a:endParaRPr lang="ru-RU" sz="2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399709"/>
            <a:ext cx="2035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/>
              <a:t>ИСР</a:t>
            </a:r>
            <a:r>
              <a:rPr spc="-275" dirty="0"/>
              <a:t> </a:t>
            </a:r>
            <a:r>
              <a:rPr spc="-25" dirty="0">
                <a:latin typeface="Calibri"/>
                <a:cs typeface="Calibri"/>
              </a:rPr>
              <a:t>1.</a:t>
            </a:r>
            <a:r>
              <a:rPr lang="ru-RU" spc="-25" dirty="0">
                <a:latin typeface="Calibri"/>
                <a:cs typeface="Calibri"/>
              </a:rPr>
              <a:t>3</a:t>
            </a:r>
            <a:endParaRPr spc="-2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1225" y="1675956"/>
            <a:ext cx="10213975" cy="3011081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lang="ru-RU" sz="2800" spc="-55" dirty="0">
                <a:latin typeface="Microsoft Sans Serif"/>
                <a:cs typeface="Microsoft Sans Serif"/>
              </a:rPr>
              <a:t>Составьте электронный глоссарий по теме «Управление знаниями».</a:t>
            </a:r>
          </a:p>
          <a:p>
            <a:pPr marL="12700" marR="5080">
              <a:lnSpc>
                <a:spcPts val="3020"/>
              </a:lnSpc>
              <a:spcBef>
                <a:spcPts val="480"/>
              </a:spcBef>
            </a:pPr>
            <a:endParaRPr lang="ru-RU" sz="2800" spc="-55" dirty="0">
              <a:latin typeface="Microsoft Sans Serif"/>
              <a:cs typeface="Microsoft Sans Serif"/>
            </a:endParaRPr>
          </a:p>
          <a:p>
            <a:pPr marL="12700" marR="5080">
              <a:lnSpc>
                <a:spcPts val="3020"/>
              </a:lnSpc>
              <a:spcBef>
                <a:spcPts val="480"/>
              </a:spcBef>
            </a:pPr>
            <a:endParaRPr lang="en-US" sz="2800" spc="-55" dirty="0">
              <a:latin typeface="Microsoft Sans Serif"/>
              <a:cs typeface="Microsoft Sans Serif"/>
            </a:endParaRPr>
          </a:p>
          <a:p>
            <a:pPr marL="12700" marR="5080">
              <a:lnSpc>
                <a:spcPts val="3020"/>
              </a:lnSpc>
              <a:spcBef>
                <a:spcPts val="480"/>
              </a:spcBef>
            </a:pPr>
            <a:endParaRPr lang="en-US" sz="2800" spc="-55" dirty="0">
              <a:latin typeface="Microsoft Sans Serif"/>
              <a:cs typeface="Microsoft Sans Serif"/>
            </a:endParaRPr>
          </a:p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lang="en-US" sz="2800" spc="-55" dirty="0">
                <a:latin typeface="Microsoft Sans Serif"/>
                <a:cs typeface="Microsoft Sans Serif"/>
                <a:hlinkClick r:id="rId2"/>
              </a:rPr>
              <a:t>https://branched-dead-</a:t>
            </a:r>
            <a:r>
              <a:rPr lang="en-US" sz="2800" spc="-55" dirty="0" err="1">
                <a:latin typeface="Microsoft Sans Serif"/>
                <a:cs typeface="Microsoft Sans Serif"/>
                <a:hlinkClick r:id="rId2"/>
              </a:rPr>
              <a:t>613.notion.site</a:t>
            </a:r>
            <a:r>
              <a:rPr lang="en-US" sz="2800" spc="-55" dirty="0">
                <a:latin typeface="Microsoft Sans Serif"/>
                <a:cs typeface="Microsoft Sans Serif"/>
                <a:hlinkClick r:id="rId2"/>
              </a:rPr>
              <a:t>/</a:t>
            </a:r>
            <a:r>
              <a:rPr lang="en-US" sz="2800" spc="-55" dirty="0" err="1">
                <a:latin typeface="Microsoft Sans Serif"/>
                <a:cs typeface="Microsoft Sans Serif"/>
                <a:hlinkClick r:id="rId2"/>
              </a:rPr>
              <a:t>1-3-0fb0c1a0ac58480f9b3ee1addf48cc6e?pvs</a:t>
            </a:r>
            <a:r>
              <a:rPr lang="en-US" sz="2800" spc="-55" dirty="0">
                <a:latin typeface="Microsoft Sans Serif"/>
                <a:cs typeface="Microsoft Sans Serif"/>
                <a:hlinkClick r:id="rId2"/>
              </a:rPr>
              <a:t>=4</a:t>
            </a:r>
            <a:endParaRPr lang="en-US" sz="2800" spc="-55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225" y="235559"/>
            <a:ext cx="9725025" cy="2217274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4400" dirty="0" err="1">
                <a:latin typeface="Microsoft Sans Serif"/>
                <a:cs typeface="Microsoft Sans Serif"/>
              </a:rPr>
              <a:t>ИСР</a:t>
            </a:r>
            <a:r>
              <a:rPr sz="4400" spc="-275" dirty="0">
                <a:latin typeface="Microsoft Sans Serif"/>
                <a:cs typeface="Microsoft Sans Serif"/>
              </a:rPr>
              <a:t> </a:t>
            </a:r>
            <a:r>
              <a:rPr sz="4400" spc="-25" dirty="0">
                <a:latin typeface="Calibri"/>
                <a:cs typeface="Calibri"/>
              </a:rPr>
              <a:t>1.</a:t>
            </a:r>
            <a:r>
              <a:rPr lang="ru-RU" sz="4400" spc="-25" dirty="0">
                <a:latin typeface="Calibri"/>
                <a:cs typeface="Calibri"/>
              </a:rPr>
              <a:t>4</a:t>
            </a:r>
            <a:endParaRPr sz="4400" dirty="0"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  <a:spcBef>
                <a:spcPts val="965"/>
              </a:spcBef>
            </a:pPr>
            <a:endParaRPr lang="en-US" sz="2800" spc="-45" dirty="0">
              <a:latin typeface="Microsoft Sans Serif"/>
              <a:cs typeface="Microsoft Sans Serif"/>
            </a:endParaRPr>
          </a:p>
          <a:p>
            <a:pPr marL="12700" marR="5080">
              <a:lnSpc>
                <a:spcPts val="3020"/>
              </a:lnSpc>
              <a:spcBef>
                <a:spcPts val="965"/>
              </a:spcBef>
            </a:pPr>
            <a:r>
              <a:rPr lang="ru-RU" sz="2800" spc="-45" dirty="0">
                <a:latin typeface="Microsoft Sans Serif"/>
                <a:cs typeface="Microsoft Sans Serif"/>
              </a:rPr>
              <a:t>Сделайте обзор ежегодных профильных конференций по теме "Управление знаниями".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1225" y="4165312"/>
            <a:ext cx="100501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  <a:hlinkClick r:id="rId2"/>
              </a:rPr>
              <a:t>https://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github.com</a:t>
            </a:r>
            <a:r>
              <a:rPr lang="en-US" sz="2800" dirty="0">
                <a:latin typeface="Calibri"/>
                <a:cs typeface="Calibri"/>
                <a:hlinkClick r:id="rId2"/>
              </a:rPr>
              <a:t>/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polinalazebnikova</a:t>
            </a:r>
            <a:r>
              <a:rPr lang="en-US" sz="2800" dirty="0">
                <a:latin typeface="Calibri"/>
                <a:cs typeface="Calibri"/>
                <a:hlinkClick r:id="rId2"/>
              </a:rPr>
              <a:t>/mag-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sem4</a:t>
            </a:r>
            <a:r>
              <a:rPr lang="en-US" sz="2800" dirty="0">
                <a:latin typeface="Calibri"/>
                <a:cs typeface="Calibri"/>
                <a:hlinkClick r:id="rId2"/>
              </a:rPr>
              <a:t>-eLearning/</a:t>
            </a:r>
            <a:endParaRPr lang="ru-RU"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D97415A-52B2-FCBA-BD74-E8CF5AAC8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2CB900A-5D1F-41FA-4A64-724276F044D2}"/>
              </a:ext>
            </a:extLst>
          </p:cNvPr>
          <p:cNvSpPr txBox="1"/>
          <p:nvPr/>
        </p:nvSpPr>
        <p:spPr>
          <a:xfrm>
            <a:off x="911225" y="235559"/>
            <a:ext cx="9725025" cy="2217274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lang="ru-RU" sz="4400" dirty="0">
                <a:latin typeface="Microsoft Sans Serif"/>
                <a:cs typeface="Microsoft Sans Serif"/>
              </a:rPr>
              <a:t>В</a:t>
            </a:r>
            <a:r>
              <a:rPr sz="4400" dirty="0" err="1">
                <a:latin typeface="Microsoft Sans Serif"/>
                <a:cs typeface="Microsoft Sans Serif"/>
              </a:rPr>
              <a:t>СР</a:t>
            </a:r>
            <a:r>
              <a:rPr sz="4400" spc="-275" dirty="0">
                <a:latin typeface="Microsoft Sans Serif"/>
                <a:cs typeface="Microsoft Sans Serif"/>
              </a:rPr>
              <a:t> </a:t>
            </a:r>
            <a:r>
              <a:rPr sz="4400" spc="-25" dirty="0">
                <a:latin typeface="Calibri"/>
                <a:cs typeface="Calibri"/>
              </a:rPr>
              <a:t>1.</a:t>
            </a:r>
            <a:r>
              <a:rPr lang="ru-RU" sz="4400" spc="-25" dirty="0">
                <a:latin typeface="Calibri"/>
                <a:cs typeface="Calibri"/>
              </a:rPr>
              <a:t>1</a:t>
            </a:r>
            <a:endParaRPr sz="4400" dirty="0"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  <a:spcBef>
                <a:spcPts val="965"/>
              </a:spcBef>
            </a:pPr>
            <a:endParaRPr lang="en-US" sz="2800" spc="-45" dirty="0">
              <a:latin typeface="Microsoft Sans Serif"/>
              <a:cs typeface="Microsoft Sans Serif"/>
            </a:endParaRPr>
          </a:p>
          <a:p>
            <a:pPr marL="12700" marR="5080">
              <a:lnSpc>
                <a:spcPts val="3020"/>
              </a:lnSpc>
              <a:spcBef>
                <a:spcPts val="965"/>
              </a:spcBef>
            </a:pPr>
            <a:r>
              <a:rPr lang="ru-RU" sz="2800" spc="-45" dirty="0">
                <a:latin typeface="Microsoft Sans Serif"/>
                <a:cs typeface="Microsoft Sans Serif"/>
              </a:rPr>
              <a:t>Сделайте подборку статей по вопросу управления знаниями в образовательных учреждениях.</a:t>
            </a:r>
            <a:endParaRPr lang="ru-RU" sz="2800" dirty="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44DD176-5A08-5F46-CBC5-CCAAAAA64816}"/>
              </a:ext>
            </a:extLst>
          </p:cNvPr>
          <p:cNvSpPr txBox="1"/>
          <p:nvPr/>
        </p:nvSpPr>
        <p:spPr>
          <a:xfrm>
            <a:off x="911225" y="4165312"/>
            <a:ext cx="1005014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  <a:hlinkClick r:id="rId2"/>
              </a:rPr>
              <a:t>https://branched-dead-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613.notion.site</a:t>
            </a:r>
            <a:r>
              <a:rPr lang="en-US" sz="2800" dirty="0">
                <a:latin typeface="Calibri"/>
                <a:cs typeface="Calibri"/>
                <a:hlinkClick r:id="rId2"/>
              </a:rPr>
              <a:t>/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1-1-4aa3d2de408848ce99f322c6d743e4d4?pvs</a:t>
            </a:r>
            <a:r>
              <a:rPr lang="en-US" sz="2800" dirty="0">
                <a:latin typeface="Calibri"/>
                <a:cs typeface="Calibri"/>
                <a:hlinkClick r:id="rId2"/>
              </a:rPr>
              <a:t>=4</a:t>
            </a:r>
            <a:endParaRPr lang="ru-RU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11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20C41D9-B66C-36F4-70EB-0AA310BA7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9CB22D2-F3E9-0802-2EDD-9E6204B18B54}"/>
              </a:ext>
            </a:extLst>
          </p:cNvPr>
          <p:cNvSpPr txBox="1"/>
          <p:nvPr/>
        </p:nvSpPr>
        <p:spPr>
          <a:xfrm>
            <a:off x="911225" y="235559"/>
            <a:ext cx="9725025" cy="2601994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lang="ru-RU" sz="4400" dirty="0" err="1">
                <a:latin typeface="Microsoft Sans Serif"/>
                <a:cs typeface="Microsoft Sans Serif"/>
              </a:rPr>
              <a:t>ИСР</a:t>
            </a:r>
            <a:r>
              <a:rPr lang="ru-RU" sz="4400" dirty="0">
                <a:latin typeface="Microsoft Sans Serif"/>
                <a:cs typeface="Microsoft Sans Serif"/>
              </a:rPr>
              <a:t> </a:t>
            </a:r>
            <a:r>
              <a:rPr lang="ru-RU" sz="4400" spc="-25" dirty="0">
                <a:latin typeface="Calibri"/>
                <a:cs typeface="Calibri"/>
              </a:rPr>
              <a:t>2</a:t>
            </a:r>
            <a:r>
              <a:rPr sz="4400" spc="-25" dirty="0">
                <a:latin typeface="Calibri"/>
                <a:cs typeface="Calibri"/>
              </a:rPr>
              <a:t>.</a:t>
            </a:r>
            <a:r>
              <a:rPr lang="ru-RU" sz="4400" spc="-25" dirty="0">
                <a:latin typeface="Calibri"/>
                <a:cs typeface="Calibri"/>
              </a:rPr>
              <a:t>2</a:t>
            </a:r>
            <a:endParaRPr sz="4400" dirty="0"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  <a:spcBef>
                <a:spcPts val="965"/>
              </a:spcBef>
            </a:pPr>
            <a:endParaRPr lang="en-US" sz="2800" spc="-45" dirty="0">
              <a:latin typeface="Microsoft Sans Serif"/>
              <a:cs typeface="Microsoft Sans Serif"/>
            </a:endParaRPr>
          </a:p>
          <a:p>
            <a:pPr marL="12700" marR="5080">
              <a:lnSpc>
                <a:spcPts val="3020"/>
              </a:lnSpc>
              <a:spcBef>
                <a:spcPts val="965"/>
              </a:spcBef>
            </a:pPr>
            <a:r>
              <a:rPr lang="ru-RU" sz="2800" spc="-45" dirty="0">
                <a:latin typeface="Microsoft Sans Serif"/>
                <a:cs typeface="Microsoft Sans Serif"/>
              </a:rPr>
              <a:t>Разработайте план мероприятий по созданию системы управления знаниями в организации с использованием e-</a:t>
            </a:r>
            <a:r>
              <a:rPr lang="ru-RU" sz="2800" spc="-45" dirty="0" err="1">
                <a:latin typeface="Microsoft Sans Serif"/>
                <a:cs typeface="Microsoft Sans Serif"/>
              </a:rPr>
              <a:t>learning</a:t>
            </a:r>
            <a:r>
              <a:rPr lang="ru-RU" sz="2800" spc="-45" dirty="0">
                <a:latin typeface="Microsoft Sans Serif"/>
                <a:cs typeface="Microsoft Sans Serif"/>
              </a:rPr>
              <a:t> решений.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9F23DA9-08AE-BB08-A8B8-C64E719DF8C2}"/>
              </a:ext>
            </a:extLst>
          </p:cNvPr>
          <p:cNvSpPr txBox="1"/>
          <p:nvPr/>
        </p:nvSpPr>
        <p:spPr>
          <a:xfrm>
            <a:off x="911225" y="4165312"/>
            <a:ext cx="100501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  <a:hlinkClick r:id="rId2"/>
              </a:rPr>
              <a:t>https://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github.com</a:t>
            </a:r>
            <a:r>
              <a:rPr lang="en-US" sz="2800" dirty="0">
                <a:latin typeface="Calibri"/>
                <a:cs typeface="Calibri"/>
                <a:hlinkClick r:id="rId2"/>
              </a:rPr>
              <a:t>/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polinalazebnikova</a:t>
            </a:r>
            <a:r>
              <a:rPr lang="en-US" sz="2800" dirty="0">
                <a:latin typeface="Calibri"/>
                <a:cs typeface="Calibri"/>
                <a:hlinkClick r:id="rId2"/>
              </a:rPr>
              <a:t>/mag-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sem4</a:t>
            </a:r>
            <a:r>
              <a:rPr lang="en-US" sz="2800" dirty="0">
                <a:latin typeface="Calibri"/>
                <a:cs typeface="Calibri"/>
                <a:hlinkClick r:id="rId2"/>
              </a:rPr>
              <a:t>-eLearning/</a:t>
            </a:r>
            <a:endParaRPr lang="ru-RU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741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20C41D9-B66C-36F4-70EB-0AA310BA7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9CB22D2-F3E9-0802-2EDD-9E6204B18B54}"/>
              </a:ext>
            </a:extLst>
          </p:cNvPr>
          <p:cNvSpPr txBox="1"/>
          <p:nvPr/>
        </p:nvSpPr>
        <p:spPr>
          <a:xfrm>
            <a:off x="911225" y="235559"/>
            <a:ext cx="9725025" cy="2601994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lang="ru-RU" sz="4400" dirty="0" err="1">
                <a:latin typeface="Microsoft Sans Serif"/>
                <a:cs typeface="Microsoft Sans Serif"/>
              </a:rPr>
              <a:t>ИСР</a:t>
            </a:r>
            <a:r>
              <a:rPr lang="ru-RU" sz="4400" dirty="0">
                <a:latin typeface="Microsoft Sans Serif"/>
                <a:cs typeface="Microsoft Sans Serif"/>
              </a:rPr>
              <a:t> </a:t>
            </a:r>
            <a:r>
              <a:rPr lang="ru-RU" sz="4400" spc="-25" dirty="0">
                <a:latin typeface="Calibri"/>
                <a:cs typeface="Calibri"/>
              </a:rPr>
              <a:t>2</a:t>
            </a:r>
            <a:r>
              <a:rPr sz="4400" spc="-25" dirty="0">
                <a:latin typeface="Calibri"/>
                <a:cs typeface="Calibri"/>
              </a:rPr>
              <a:t>.</a:t>
            </a:r>
            <a:r>
              <a:rPr lang="ru-RU" sz="4400" spc="-25" dirty="0">
                <a:latin typeface="Calibri"/>
                <a:cs typeface="Calibri"/>
              </a:rPr>
              <a:t>3</a:t>
            </a:r>
            <a:endParaRPr sz="4400" dirty="0"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  <a:spcBef>
                <a:spcPts val="965"/>
              </a:spcBef>
            </a:pPr>
            <a:endParaRPr lang="en-US" sz="2800" spc="-45" dirty="0">
              <a:latin typeface="Microsoft Sans Serif"/>
              <a:cs typeface="Microsoft Sans Serif"/>
            </a:endParaRPr>
          </a:p>
          <a:p>
            <a:pPr marL="12700" marR="5080">
              <a:lnSpc>
                <a:spcPts val="3020"/>
              </a:lnSpc>
              <a:spcBef>
                <a:spcPts val="965"/>
              </a:spcBef>
            </a:pPr>
            <a:r>
              <a:rPr lang="ru-RU" sz="2800" spc="-45" dirty="0">
                <a:latin typeface="Microsoft Sans Serif"/>
                <a:cs typeface="Microsoft Sans Serif"/>
              </a:rPr>
              <a:t>Создайте </a:t>
            </a:r>
            <a:r>
              <a:rPr lang="ru-RU" sz="2800" spc="-45" dirty="0" err="1">
                <a:latin typeface="Microsoft Sans Serif"/>
                <a:cs typeface="Microsoft Sans Serif"/>
              </a:rPr>
              <a:t>сторителлинг</a:t>
            </a:r>
            <a:r>
              <a:rPr lang="ru-RU" sz="2800" spc="-45" dirty="0">
                <a:latin typeface="Microsoft Sans Serif"/>
                <a:cs typeface="Microsoft Sans Serif"/>
              </a:rPr>
              <a:t> на предложенную преподавателем или выбранную вами тему. Назначение </a:t>
            </a:r>
            <a:r>
              <a:rPr lang="ru-RU" sz="2800" spc="-45" dirty="0" err="1">
                <a:latin typeface="Microsoft Sans Serif"/>
                <a:cs typeface="Microsoft Sans Serif"/>
              </a:rPr>
              <a:t>сторителлинга</a:t>
            </a:r>
            <a:r>
              <a:rPr lang="ru-RU" sz="2800" spc="-45" dirty="0">
                <a:latin typeface="Microsoft Sans Serif"/>
                <a:cs typeface="Microsoft Sans Serif"/>
              </a:rPr>
              <a:t>: использование в электронном обучении.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9F23DA9-08AE-BB08-A8B8-C64E719DF8C2}"/>
              </a:ext>
            </a:extLst>
          </p:cNvPr>
          <p:cNvSpPr txBox="1"/>
          <p:nvPr/>
        </p:nvSpPr>
        <p:spPr>
          <a:xfrm>
            <a:off x="911225" y="4165312"/>
            <a:ext cx="100501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  <a:hlinkClick r:id="rId2"/>
              </a:rPr>
              <a:t>https://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github.com</a:t>
            </a:r>
            <a:r>
              <a:rPr lang="en-US" sz="2800" dirty="0">
                <a:latin typeface="Calibri"/>
                <a:cs typeface="Calibri"/>
                <a:hlinkClick r:id="rId2"/>
              </a:rPr>
              <a:t>/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polinalazebnikova</a:t>
            </a:r>
            <a:r>
              <a:rPr lang="en-US" sz="2800" dirty="0">
                <a:latin typeface="Calibri"/>
                <a:cs typeface="Calibri"/>
                <a:hlinkClick r:id="rId2"/>
              </a:rPr>
              <a:t>/mag-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sem4</a:t>
            </a:r>
            <a:r>
              <a:rPr lang="en-US" sz="2800" dirty="0">
                <a:latin typeface="Calibri"/>
                <a:cs typeface="Calibri"/>
                <a:hlinkClick r:id="rId2"/>
              </a:rPr>
              <a:t>-eLearning/</a:t>
            </a:r>
            <a:endParaRPr lang="ru-RU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603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20C41D9-B66C-36F4-70EB-0AA310BA7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9CB22D2-F3E9-0802-2EDD-9E6204B18B54}"/>
              </a:ext>
            </a:extLst>
          </p:cNvPr>
          <p:cNvSpPr txBox="1"/>
          <p:nvPr/>
        </p:nvSpPr>
        <p:spPr>
          <a:xfrm>
            <a:off x="911225" y="235559"/>
            <a:ext cx="9725025" cy="1832553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lang="ru-RU" sz="4400" dirty="0" err="1">
                <a:latin typeface="Microsoft Sans Serif"/>
                <a:cs typeface="Microsoft Sans Serif"/>
              </a:rPr>
              <a:t>ИСР</a:t>
            </a:r>
            <a:r>
              <a:rPr lang="ru-RU" sz="4400" dirty="0">
                <a:latin typeface="Microsoft Sans Serif"/>
                <a:cs typeface="Microsoft Sans Serif"/>
              </a:rPr>
              <a:t> </a:t>
            </a:r>
            <a:r>
              <a:rPr lang="ru-RU" sz="4400" spc="-25" dirty="0">
                <a:latin typeface="Calibri"/>
                <a:cs typeface="Calibri"/>
              </a:rPr>
              <a:t>2</a:t>
            </a:r>
            <a:r>
              <a:rPr sz="4400" spc="-25" dirty="0">
                <a:latin typeface="Calibri"/>
                <a:cs typeface="Calibri"/>
              </a:rPr>
              <a:t>.</a:t>
            </a:r>
            <a:r>
              <a:rPr lang="ru-RU" sz="4400" spc="-25" dirty="0">
                <a:latin typeface="Calibri"/>
                <a:cs typeface="Calibri"/>
              </a:rPr>
              <a:t>4</a:t>
            </a:r>
            <a:endParaRPr sz="4400" dirty="0"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  <a:spcBef>
                <a:spcPts val="965"/>
              </a:spcBef>
            </a:pPr>
            <a:endParaRPr lang="en-US" sz="2800" spc="-45" dirty="0">
              <a:latin typeface="Microsoft Sans Serif"/>
              <a:cs typeface="Microsoft Sans Serif"/>
            </a:endParaRPr>
          </a:p>
          <a:p>
            <a:pPr marL="12700" marR="5080">
              <a:lnSpc>
                <a:spcPts val="3020"/>
              </a:lnSpc>
              <a:spcBef>
                <a:spcPts val="965"/>
              </a:spcBef>
            </a:pPr>
            <a:r>
              <a:rPr lang="ru-RU" sz="2800" spc="-45" dirty="0">
                <a:latin typeface="Microsoft Sans Serif"/>
                <a:cs typeface="Microsoft Sans Serif"/>
              </a:rPr>
              <a:t>Разработайте структуру электронной учительской.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9F23DA9-08AE-BB08-A8B8-C64E719DF8C2}"/>
              </a:ext>
            </a:extLst>
          </p:cNvPr>
          <p:cNvSpPr txBox="1"/>
          <p:nvPr/>
        </p:nvSpPr>
        <p:spPr>
          <a:xfrm>
            <a:off x="911225" y="4165312"/>
            <a:ext cx="100501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  <a:hlinkClick r:id="rId2"/>
              </a:rPr>
              <a:t>https://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github.com</a:t>
            </a:r>
            <a:r>
              <a:rPr lang="en-US" sz="2800" dirty="0">
                <a:latin typeface="Calibri"/>
                <a:cs typeface="Calibri"/>
                <a:hlinkClick r:id="rId2"/>
              </a:rPr>
              <a:t>/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polinalazebnikova</a:t>
            </a:r>
            <a:r>
              <a:rPr lang="en-US" sz="2800" dirty="0">
                <a:latin typeface="Calibri"/>
                <a:cs typeface="Calibri"/>
                <a:hlinkClick r:id="rId2"/>
              </a:rPr>
              <a:t>/mag-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sem4</a:t>
            </a:r>
            <a:r>
              <a:rPr lang="en-US" sz="2800" dirty="0">
                <a:latin typeface="Calibri"/>
                <a:cs typeface="Calibri"/>
                <a:hlinkClick r:id="rId2"/>
              </a:rPr>
              <a:t>-eLearning/</a:t>
            </a:r>
            <a:endParaRPr lang="ru-RU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919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20C41D9-B66C-36F4-70EB-0AA310BA7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9CB22D2-F3E9-0802-2EDD-9E6204B18B54}"/>
              </a:ext>
            </a:extLst>
          </p:cNvPr>
          <p:cNvSpPr txBox="1"/>
          <p:nvPr/>
        </p:nvSpPr>
        <p:spPr>
          <a:xfrm>
            <a:off x="911225" y="235559"/>
            <a:ext cx="9725025" cy="3371436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lang="ru-RU" sz="4400" dirty="0" err="1">
                <a:latin typeface="Microsoft Sans Serif"/>
                <a:cs typeface="Microsoft Sans Serif"/>
              </a:rPr>
              <a:t>ВСР</a:t>
            </a:r>
            <a:r>
              <a:rPr lang="ru-RU" sz="4400" dirty="0">
                <a:latin typeface="Microsoft Sans Serif"/>
                <a:cs typeface="Microsoft Sans Serif"/>
              </a:rPr>
              <a:t> </a:t>
            </a:r>
            <a:r>
              <a:rPr lang="ru-RU" sz="4400" spc="-25" dirty="0">
                <a:latin typeface="Calibri"/>
                <a:cs typeface="Calibri"/>
              </a:rPr>
              <a:t>2</a:t>
            </a:r>
            <a:r>
              <a:rPr sz="4400" spc="-25" dirty="0">
                <a:latin typeface="Calibri"/>
                <a:cs typeface="Calibri"/>
              </a:rPr>
              <a:t>.</a:t>
            </a:r>
            <a:r>
              <a:rPr lang="ru-RU" sz="4400" spc="-25" dirty="0">
                <a:latin typeface="Calibri"/>
                <a:cs typeface="Calibri"/>
              </a:rPr>
              <a:t>1</a:t>
            </a:r>
            <a:endParaRPr sz="4400" dirty="0"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  <a:spcBef>
                <a:spcPts val="965"/>
              </a:spcBef>
            </a:pPr>
            <a:endParaRPr lang="en-US" sz="2800" spc="-45" dirty="0">
              <a:latin typeface="Microsoft Sans Serif"/>
              <a:cs typeface="Microsoft Sans Serif"/>
            </a:endParaRPr>
          </a:p>
          <a:p>
            <a:pPr marL="12700" marR="5080">
              <a:lnSpc>
                <a:spcPts val="3020"/>
              </a:lnSpc>
              <a:spcBef>
                <a:spcPts val="965"/>
              </a:spcBef>
            </a:pPr>
            <a:r>
              <a:rPr lang="ru-RU" sz="2800" spc="-45" dirty="0">
                <a:latin typeface="Microsoft Sans Serif"/>
                <a:cs typeface="Microsoft Sans Serif"/>
              </a:rPr>
              <a:t>Определите тему занятия для повышения квалификации сотрудников вашей образовательной организации и сделайте для этого занятия подборку электронных ресурсов и электронных образовательных ресурсов, которые войдут в медиатеку вашей организации.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9F23DA9-08AE-BB08-A8B8-C64E719DF8C2}"/>
              </a:ext>
            </a:extLst>
          </p:cNvPr>
          <p:cNvSpPr txBox="1"/>
          <p:nvPr/>
        </p:nvSpPr>
        <p:spPr>
          <a:xfrm>
            <a:off x="911225" y="4165312"/>
            <a:ext cx="100501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  <a:hlinkClick r:id="rId2"/>
              </a:rPr>
              <a:t>https://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github.com</a:t>
            </a:r>
            <a:r>
              <a:rPr lang="en-US" sz="2800" dirty="0">
                <a:latin typeface="Calibri"/>
                <a:cs typeface="Calibri"/>
                <a:hlinkClick r:id="rId2"/>
              </a:rPr>
              <a:t>/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polinalazebnikova</a:t>
            </a:r>
            <a:r>
              <a:rPr lang="en-US" sz="2800" dirty="0">
                <a:latin typeface="Calibri"/>
                <a:cs typeface="Calibri"/>
                <a:hlinkClick r:id="rId2"/>
              </a:rPr>
              <a:t>/mag-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sem4</a:t>
            </a:r>
            <a:r>
              <a:rPr lang="en-US" sz="2800" dirty="0">
                <a:latin typeface="Calibri"/>
                <a:cs typeface="Calibri"/>
                <a:hlinkClick r:id="rId2"/>
              </a:rPr>
              <a:t>-eLearning/</a:t>
            </a:r>
            <a:endParaRPr lang="ru-RU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772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20C41D9-B66C-36F4-70EB-0AA310BA7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9CB22D2-F3E9-0802-2EDD-9E6204B18B54}"/>
              </a:ext>
            </a:extLst>
          </p:cNvPr>
          <p:cNvSpPr txBox="1"/>
          <p:nvPr/>
        </p:nvSpPr>
        <p:spPr>
          <a:xfrm>
            <a:off x="911225" y="235559"/>
            <a:ext cx="9725025" cy="2601994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lang="ru-RU" sz="4400" dirty="0" err="1">
                <a:latin typeface="Microsoft Sans Serif"/>
                <a:cs typeface="Microsoft Sans Serif"/>
              </a:rPr>
              <a:t>ВСР</a:t>
            </a:r>
            <a:r>
              <a:rPr lang="ru-RU" sz="4400" dirty="0">
                <a:latin typeface="Microsoft Sans Serif"/>
                <a:cs typeface="Microsoft Sans Serif"/>
              </a:rPr>
              <a:t> </a:t>
            </a:r>
            <a:r>
              <a:rPr lang="ru-RU" sz="4400" spc="-25" dirty="0">
                <a:latin typeface="Calibri"/>
                <a:cs typeface="Calibri"/>
              </a:rPr>
              <a:t>2</a:t>
            </a:r>
            <a:r>
              <a:rPr sz="4400" spc="-25" dirty="0">
                <a:latin typeface="Calibri"/>
                <a:cs typeface="Calibri"/>
              </a:rPr>
              <a:t>.</a:t>
            </a:r>
            <a:r>
              <a:rPr lang="ru-RU" sz="4400" spc="-25" dirty="0">
                <a:latin typeface="Calibri"/>
                <a:cs typeface="Calibri"/>
              </a:rPr>
              <a:t>2</a:t>
            </a:r>
            <a:endParaRPr sz="4400" dirty="0"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  <a:spcBef>
                <a:spcPts val="965"/>
              </a:spcBef>
            </a:pPr>
            <a:endParaRPr lang="en-US" sz="2800" spc="-45" dirty="0">
              <a:latin typeface="Microsoft Sans Serif"/>
              <a:cs typeface="Microsoft Sans Serif"/>
            </a:endParaRPr>
          </a:p>
          <a:p>
            <a:pPr marL="12700" marR="5080">
              <a:lnSpc>
                <a:spcPts val="3020"/>
              </a:lnSpc>
              <a:spcBef>
                <a:spcPts val="965"/>
              </a:spcBef>
            </a:pPr>
            <a:r>
              <a:rPr lang="ru-RU" sz="2800" spc="-45" dirty="0">
                <a:latin typeface="Microsoft Sans Serif"/>
                <a:cs typeface="Microsoft Sans Serif"/>
              </a:rPr>
              <a:t>Ознакомьтесь с электронными библиотеками для детей. По результатам составьте список электронных библиотек, которые вы можете рекомендовать родителям.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9F23DA9-08AE-BB08-A8B8-C64E719DF8C2}"/>
              </a:ext>
            </a:extLst>
          </p:cNvPr>
          <p:cNvSpPr txBox="1"/>
          <p:nvPr/>
        </p:nvSpPr>
        <p:spPr>
          <a:xfrm>
            <a:off x="911225" y="4165312"/>
            <a:ext cx="100501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  <a:hlinkClick r:id="rId2"/>
              </a:rPr>
              <a:t>https://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github.com</a:t>
            </a:r>
            <a:r>
              <a:rPr lang="en-US" sz="2800" dirty="0">
                <a:latin typeface="Calibri"/>
                <a:cs typeface="Calibri"/>
                <a:hlinkClick r:id="rId2"/>
              </a:rPr>
              <a:t>/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polinalazebnikova</a:t>
            </a:r>
            <a:r>
              <a:rPr lang="en-US" sz="2800" dirty="0">
                <a:latin typeface="Calibri"/>
                <a:cs typeface="Calibri"/>
                <a:hlinkClick r:id="rId2"/>
              </a:rPr>
              <a:t>/mag-</a:t>
            </a:r>
            <a:r>
              <a:rPr lang="en-US" sz="2800" dirty="0" err="1">
                <a:latin typeface="Calibri"/>
                <a:cs typeface="Calibri"/>
                <a:hlinkClick r:id="rId2"/>
              </a:rPr>
              <a:t>sem4</a:t>
            </a:r>
            <a:r>
              <a:rPr lang="en-US" sz="2800" dirty="0">
                <a:latin typeface="Calibri"/>
                <a:cs typeface="Calibri"/>
                <a:hlinkClick r:id="rId2"/>
              </a:rPr>
              <a:t>-eLearning/</a:t>
            </a:r>
            <a:endParaRPr lang="ru-RU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3827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2406</TotalTime>
  <Words>386</Words>
  <Application>Microsoft Office PowerPoint</Application>
  <PresentationFormat>Широкоэкранный</PresentationFormat>
  <Paragraphs>59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Calibri</vt:lpstr>
      <vt:lpstr>Microsoft Sans Serif</vt:lpstr>
      <vt:lpstr>Times New Roman</vt:lpstr>
      <vt:lpstr>Office Theme</vt:lpstr>
      <vt:lpstr>Отчёт по дисциплине «E-learning решения управления знаниями»</vt:lpstr>
      <vt:lpstr>ИСР 1.3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Отчёт_Управление_IT-проектами_.pptx</dc:title>
  <dc:creator>Polimar</dc:creator>
  <cp:lastModifiedBy>Полина Лазебникова</cp:lastModifiedBy>
  <cp:revision>15</cp:revision>
  <dcterms:created xsi:type="dcterms:W3CDTF">2024-01-09T07:34:08Z</dcterms:created>
  <dcterms:modified xsi:type="dcterms:W3CDTF">2024-04-01T19:05:58Z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