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9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9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6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4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2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0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29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3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509A-4B0C-480C-A531-109948D75B55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17AF-7967-4B1F-A13D-1165B3587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6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1. Начало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4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Наследование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8602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Класс может иметь одного или нескольких потомков. Потомки (подклассы) содержат в себе тот же набор свойств и методов, что и класс-родитель (суперкласс). </a:t>
            </a:r>
          </a:p>
          <a:p>
            <a:r>
              <a:rPr lang="ru-RU" altLang="ru-RU" dirty="0" smtClean="0"/>
              <a:t>В </a:t>
            </a:r>
            <a:r>
              <a:rPr lang="en-US" altLang="ru-RU" dirty="0" smtClean="0"/>
              <a:t>Java </a:t>
            </a:r>
            <a:r>
              <a:rPr lang="ru-RU" altLang="ru-RU" dirty="0" smtClean="0"/>
              <a:t>нет множественного наследования</a:t>
            </a:r>
          </a:p>
          <a:p>
            <a:r>
              <a:rPr lang="ru-RU" altLang="ru-RU" dirty="0" smtClean="0"/>
              <a:t>Все методы в </a:t>
            </a:r>
            <a:r>
              <a:rPr lang="en-US" altLang="ru-RU" dirty="0" smtClean="0"/>
              <a:t>Java – </a:t>
            </a:r>
            <a:r>
              <a:rPr lang="ru-RU" altLang="ru-RU" dirty="0" smtClean="0"/>
              <a:t>виртуальные (могут быть перекрыты), если явно не указано обратное</a:t>
            </a:r>
          </a:p>
          <a:p>
            <a:endParaRPr lang="ru-RU" altLang="ru-RU" dirty="0"/>
          </a:p>
        </p:txBody>
      </p:sp>
      <p:pic>
        <p:nvPicPr>
          <p:cNvPr id="2050" name="Picture 2" descr="Наследование в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65" y="4535744"/>
            <a:ext cx="5328469" cy="17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Полиморфизм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005052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dirty="0"/>
              <a:t>Технология, позволяющая задать для одного и того же (по смыслу) метода различные способы выполнения, в зависимости от класса, в котором этот метод реализован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Основан на наследовании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Методы ОБЯЗАНЫ иметь одно и то же имя и набор параметров (сигнатуру)</a:t>
            </a:r>
          </a:p>
        </p:txBody>
      </p:sp>
      <p:pic>
        <p:nvPicPr>
          <p:cNvPr id="5122" name="Picture 2" descr="Полиморфизм в Java, что такое полиморфизм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3" r="27332"/>
          <a:stretch/>
        </p:blipFill>
        <p:spPr bwMode="auto">
          <a:xfrm>
            <a:off x="7393858" y="1690688"/>
            <a:ext cx="360843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Взаимодействие классов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Зависимость (</a:t>
            </a:r>
            <a:r>
              <a:rPr lang="en-US" altLang="ru-RU" dirty="0" smtClean="0"/>
              <a:t>uses-a</a:t>
            </a:r>
            <a:r>
              <a:rPr lang="ru-RU" altLang="ru-RU" dirty="0" smtClean="0"/>
              <a:t>)</a:t>
            </a:r>
            <a:r>
              <a:rPr lang="en-US" altLang="ru-RU" dirty="0" smtClean="0"/>
              <a:t> – </a:t>
            </a:r>
            <a:r>
              <a:rPr lang="ru-RU" altLang="ru-RU" dirty="0" smtClean="0"/>
              <a:t>класс использует другой класс</a:t>
            </a:r>
          </a:p>
          <a:p>
            <a:r>
              <a:rPr lang="ru-RU" altLang="ru-RU" dirty="0" smtClean="0"/>
              <a:t>Агрегирование (</a:t>
            </a:r>
            <a:r>
              <a:rPr lang="en-US" altLang="ru-RU" dirty="0" smtClean="0"/>
              <a:t>has-a</a:t>
            </a:r>
            <a:r>
              <a:rPr lang="ru-RU" altLang="ru-RU" dirty="0" smtClean="0"/>
              <a:t>)</a:t>
            </a:r>
            <a:r>
              <a:rPr lang="en-US" altLang="ru-RU" dirty="0" smtClean="0"/>
              <a:t> – </a:t>
            </a:r>
            <a:r>
              <a:rPr lang="ru-RU" altLang="ru-RU" dirty="0" smtClean="0"/>
              <a:t>класс содержит объекты другого класса</a:t>
            </a:r>
          </a:p>
          <a:p>
            <a:r>
              <a:rPr lang="ru-RU" altLang="ru-RU" dirty="0" smtClean="0"/>
              <a:t>Наследование (</a:t>
            </a:r>
            <a:r>
              <a:rPr lang="en-US" altLang="ru-RU" dirty="0" smtClean="0"/>
              <a:t>is-a</a:t>
            </a:r>
            <a:r>
              <a:rPr lang="ru-RU" altLang="ru-RU" dirty="0" smtClean="0"/>
              <a:t>)</a:t>
            </a:r>
            <a:r>
              <a:rPr lang="en-US" altLang="ru-RU" dirty="0" smtClean="0"/>
              <a:t> – </a:t>
            </a:r>
            <a:r>
              <a:rPr lang="ru-RU" altLang="ru-RU" dirty="0" smtClean="0"/>
              <a:t>класс является наследником (родителем) другого класса</a:t>
            </a:r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72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Итоги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dirty="0" smtClean="0"/>
              <a:t>Java –</a:t>
            </a:r>
            <a:r>
              <a:rPr lang="ru-RU" altLang="ru-RU" dirty="0" smtClean="0"/>
              <a:t> объектно-ориентированный, </a:t>
            </a:r>
            <a:r>
              <a:rPr lang="ru-RU" altLang="ru-RU" dirty="0" err="1" smtClean="0"/>
              <a:t>платформонезависимый</a:t>
            </a:r>
            <a:r>
              <a:rPr lang="ru-RU" altLang="ru-RU" dirty="0" smtClean="0"/>
              <a:t> язык программирования</a:t>
            </a:r>
          </a:p>
          <a:p>
            <a:r>
              <a:rPr lang="ru-RU" altLang="ru-RU" dirty="0" smtClean="0"/>
              <a:t>Выполняется в виртуальной </a:t>
            </a:r>
            <a:r>
              <a:rPr lang="en-US" altLang="ru-RU" dirty="0" smtClean="0"/>
              <a:t>Java </a:t>
            </a:r>
            <a:r>
              <a:rPr lang="ru-RU" altLang="ru-RU" dirty="0" smtClean="0"/>
              <a:t>машине (</a:t>
            </a:r>
            <a:r>
              <a:rPr lang="en-US" altLang="ru-RU" dirty="0" smtClean="0"/>
              <a:t>JVM</a:t>
            </a:r>
            <a:r>
              <a:rPr lang="ru-RU" altLang="ru-RU" dirty="0" smtClean="0"/>
              <a:t>)</a:t>
            </a:r>
            <a:endParaRPr lang="en-US" altLang="ru-RU" dirty="0" smtClean="0"/>
          </a:p>
          <a:p>
            <a:r>
              <a:rPr lang="ru-RU" altLang="ru-RU" dirty="0" smtClean="0"/>
              <a:t>Программы, написанные на </a:t>
            </a:r>
            <a:r>
              <a:rPr lang="en-US" altLang="ru-RU" dirty="0" smtClean="0"/>
              <a:t>Java</a:t>
            </a:r>
            <a:r>
              <a:rPr lang="ru-RU" altLang="ru-RU" dirty="0" smtClean="0"/>
              <a:t>, могут выполняться внутри </a:t>
            </a:r>
            <a:r>
              <a:rPr lang="en-US" altLang="ru-RU" dirty="0" smtClean="0"/>
              <a:t>HTML </a:t>
            </a:r>
            <a:r>
              <a:rPr lang="ru-RU" altLang="ru-RU" dirty="0" smtClean="0"/>
              <a:t>страниц (апплеты)</a:t>
            </a:r>
          </a:p>
          <a:p>
            <a:pPr marL="0" indent="0">
              <a:buNone/>
            </a:pPr>
            <a:endParaRPr lang="ru-RU" altLang="ru-RU" dirty="0"/>
          </a:p>
        </p:txBody>
      </p:sp>
      <p:pic>
        <p:nvPicPr>
          <p:cNvPr id="6146" name="Picture 2" descr="Как правильно подводить итоги? – Littera Co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82" y="3881083"/>
            <a:ext cx="3767496" cy="21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Что такое </a:t>
            </a:r>
            <a:r>
              <a:rPr lang="en-US" altLang="ru-RU" b="1" dirty="0" smtClean="0"/>
              <a:t>Java?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Объектно-ориентированный язык программирования</a:t>
            </a:r>
          </a:p>
          <a:p>
            <a:r>
              <a:rPr lang="ru-RU" altLang="ru-RU" dirty="0" smtClean="0"/>
              <a:t>Поставляется с большой библиотекой классов</a:t>
            </a:r>
          </a:p>
          <a:p>
            <a:r>
              <a:rPr lang="ru-RU" altLang="ru-RU" dirty="0" smtClean="0"/>
              <a:t>Использует виртуальную машину (</a:t>
            </a:r>
            <a:r>
              <a:rPr lang="en-US" altLang="ru-RU" dirty="0" smtClean="0"/>
              <a:t>JVM</a:t>
            </a:r>
            <a:r>
              <a:rPr lang="ru-RU" altLang="ru-RU" dirty="0" smtClean="0"/>
              <a:t>) для выполнения программ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536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/>
              <a:t>Ключевые особенности </a:t>
            </a:r>
            <a:r>
              <a:rPr lang="en-US" altLang="ru-RU" b="1" dirty="0" smtClean="0"/>
              <a:t>Java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Объектно-ориентированный</a:t>
            </a:r>
          </a:p>
          <a:p>
            <a:r>
              <a:rPr lang="ru-RU" altLang="ru-RU" dirty="0" smtClean="0"/>
              <a:t>Интерпретируемый и кроссплатформенный</a:t>
            </a:r>
          </a:p>
          <a:p>
            <a:r>
              <a:rPr lang="ru-RU" altLang="ru-RU" dirty="0" smtClean="0"/>
              <a:t>Динамическая загрузка библиотек</a:t>
            </a:r>
          </a:p>
          <a:p>
            <a:r>
              <a:rPr lang="ru-RU" altLang="ru-RU" dirty="0" err="1" smtClean="0"/>
              <a:t>Мультипоточность</a:t>
            </a:r>
            <a:endParaRPr lang="ru-RU" altLang="ru-RU" dirty="0" smtClean="0"/>
          </a:p>
          <a:p>
            <a:r>
              <a:rPr lang="ru-RU" altLang="ru-RU" dirty="0" smtClean="0"/>
              <a:t>Надежность и безопасность</a:t>
            </a:r>
            <a:endParaRPr lang="en-US" altLang="ru-RU" dirty="0" smtClean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81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/>
              <a:t>Ключевые особенности </a:t>
            </a:r>
            <a:r>
              <a:rPr lang="en-US" altLang="ru-RU" b="1" dirty="0" smtClean="0"/>
              <a:t>Java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dirty="0" smtClean="0"/>
              <a:t>Объектно-ориентированный</a:t>
            </a:r>
          </a:p>
          <a:p>
            <a:r>
              <a:rPr lang="ru-RU" altLang="ru-RU" dirty="0" smtClean="0"/>
              <a:t>Интерпретируемый и </a:t>
            </a:r>
            <a:r>
              <a:rPr lang="ru-RU" altLang="ru-RU" dirty="0" smtClean="0">
                <a:solidFill>
                  <a:schemeClr val="accent6">
                    <a:lumMod val="50000"/>
                  </a:schemeClr>
                </a:solidFill>
              </a:rPr>
              <a:t>кроссплатформенный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>
                <a:solidFill>
                  <a:schemeClr val="accent6">
                    <a:lumMod val="50000"/>
                  </a:schemeClr>
                </a:solidFill>
              </a:rPr>
              <a:t>Исходные тексты хранятся в текстовом виде в файле </a:t>
            </a:r>
            <a:r>
              <a:rPr lang="en-US" altLang="ru-RU" dirty="0">
                <a:solidFill>
                  <a:schemeClr val="accent6">
                    <a:lumMod val="50000"/>
                  </a:schemeClr>
                </a:solidFill>
              </a:rPr>
              <a:t>.java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>
                <a:solidFill>
                  <a:schemeClr val="accent6">
                    <a:lumMod val="50000"/>
                  </a:schemeClr>
                </a:solidFill>
              </a:rPr>
              <a:t>Файл </a:t>
            </a:r>
            <a:r>
              <a:rPr lang="en-US" altLang="ru-RU" dirty="0">
                <a:solidFill>
                  <a:schemeClr val="accent6">
                    <a:lumMod val="50000"/>
                  </a:schemeClr>
                </a:solidFill>
              </a:rPr>
              <a:t>.java </a:t>
            </a:r>
            <a:r>
              <a:rPr lang="ru-RU" altLang="ru-RU" dirty="0">
                <a:solidFill>
                  <a:schemeClr val="accent6">
                    <a:lumMod val="50000"/>
                  </a:schemeClr>
                </a:solidFill>
              </a:rPr>
              <a:t>компилируется в файл </a:t>
            </a:r>
            <a:r>
              <a:rPr lang="en-US" altLang="ru-RU" dirty="0">
                <a:solidFill>
                  <a:schemeClr val="accent6">
                    <a:lumMod val="50000"/>
                  </a:schemeClr>
                </a:solidFill>
              </a:rPr>
              <a:t>.class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>
                <a:solidFill>
                  <a:schemeClr val="accent6">
                    <a:lumMod val="50000"/>
                  </a:schemeClr>
                </a:solidFill>
              </a:rPr>
              <a:t>Этот файл содержит байт-код (инструкции для выполнения интерпретатором)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>
                <a:solidFill>
                  <a:schemeClr val="accent6">
                    <a:lumMod val="50000"/>
                  </a:schemeClr>
                </a:solidFill>
              </a:rPr>
              <a:t>Байт-код интерпретируется во время </a:t>
            </a:r>
            <a:r>
              <a:rPr lang="ru-RU" altLang="ru-RU" dirty="0" smtClean="0">
                <a:solidFill>
                  <a:schemeClr val="accent6">
                    <a:lumMod val="50000"/>
                  </a:schemeClr>
                </a:solidFill>
              </a:rPr>
              <a:t>выполнения</a:t>
            </a:r>
          </a:p>
          <a:p>
            <a:r>
              <a:rPr lang="ru-RU" altLang="ru-RU" dirty="0" smtClean="0"/>
              <a:t>Динамическая загрузка библиотек</a:t>
            </a:r>
          </a:p>
          <a:p>
            <a:r>
              <a:rPr lang="ru-RU" altLang="ru-RU" dirty="0" err="1" smtClean="0"/>
              <a:t>Мультипоточность</a:t>
            </a:r>
            <a:endParaRPr lang="ru-RU" altLang="ru-RU" dirty="0" smtClean="0"/>
          </a:p>
          <a:p>
            <a:r>
              <a:rPr lang="ru-RU" altLang="ru-RU" dirty="0" smtClean="0"/>
              <a:t>Надежность и безопасность</a:t>
            </a:r>
            <a:endParaRPr lang="en-US" altLang="ru-RU" dirty="0" smtClean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761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/>
              <a:t>Основы объектно-ориентированного программирования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Объектная модель</a:t>
            </a:r>
          </a:p>
          <a:p>
            <a:r>
              <a:rPr lang="ru-RU" altLang="ru-RU" dirty="0" smtClean="0"/>
              <a:t>Объекты и классы</a:t>
            </a:r>
          </a:p>
          <a:p>
            <a:r>
              <a:rPr lang="ru-RU" altLang="ru-RU" dirty="0" smtClean="0"/>
              <a:t>Взаимодействие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0515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/>
              <a:t>Зачем нужна объектная модель?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Единое представление об окружающем мире в одном проекте</a:t>
            </a:r>
          </a:p>
          <a:p>
            <a:r>
              <a:rPr lang="ru-RU" altLang="ru-RU" dirty="0" smtClean="0"/>
              <a:t>Простота модификации</a:t>
            </a:r>
          </a:p>
          <a:p>
            <a:r>
              <a:rPr lang="ru-RU" altLang="ru-RU" dirty="0" smtClean="0"/>
              <a:t>Расширяемость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740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Объекты и классы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Объект – некоторая КОНКРЕТНАЯ сущность моделируемой предметной области</a:t>
            </a:r>
          </a:p>
          <a:p>
            <a:r>
              <a:rPr lang="ru-RU" altLang="ru-RU" dirty="0" smtClean="0"/>
              <a:t>Класс – шаблон или АБСТРАКЦИЯ сущности предметной области</a:t>
            </a:r>
            <a:endParaRPr lang="ru-RU" altLang="ru-RU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396710" y="4754676"/>
            <a:ext cx="1728787" cy="719137"/>
          </a:xfrm>
          <a:prstGeom prst="rightArrow">
            <a:avLst>
              <a:gd name="adj1" fmla="val 50000"/>
              <a:gd name="adj2" fmla="val 60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557297" y="3962092"/>
            <a:ext cx="863600" cy="863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773197" y="4465751"/>
            <a:ext cx="1512888" cy="151288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709822" y="4249430"/>
            <a:ext cx="1223963" cy="1223962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646447" y="4897130"/>
            <a:ext cx="863600" cy="8636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740947" y="3673588"/>
            <a:ext cx="1943100" cy="1223963"/>
          </a:xfrm>
          <a:prstGeom prst="cloudCallout">
            <a:avLst>
              <a:gd name="adj1" fmla="val -51963"/>
              <a:gd name="adj2" fmla="val 558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/>
              <a:t>Квадрат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461672" y="4249851"/>
            <a:ext cx="388938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26" name="Picture 2" descr="https://s1.iconbird.com/ico/0612/customicondesignoffice2/w256h2561339870331Man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61" y="4972408"/>
            <a:ext cx="1292225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>
                <a:solidFill>
                  <a:schemeClr val="accent1">
                    <a:lumMod val="50000"/>
                  </a:schemeClr>
                </a:solidFill>
              </a:rPr>
              <a:t>Свойства</a:t>
            </a:r>
            <a:r>
              <a:rPr lang="ru-RU" altLang="ru-RU" b="1" dirty="0"/>
              <a:t> </a:t>
            </a:r>
            <a:r>
              <a:rPr lang="ru-RU" altLang="ru-RU" b="1" dirty="0" smtClean="0"/>
              <a:t>и </a:t>
            </a:r>
            <a:r>
              <a:rPr lang="ru-RU" altLang="ru-RU" b="1" dirty="0" smtClean="0">
                <a:solidFill>
                  <a:srgbClr val="00682F"/>
                </a:solidFill>
              </a:rPr>
              <a:t>методы</a:t>
            </a:r>
            <a:r>
              <a:rPr lang="ru-RU" altLang="ru-RU" b="1" dirty="0" smtClean="0"/>
              <a:t> классов </a:t>
            </a:r>
            <a:r>
              <a:rPr lang="ru-RU" altLang="ru-RU" b="1" dirty="0"/>
              <a:t>и объектов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b="1" dirty="0" smtClean="0">
                <a:solidFill>
                  <a:schemeClr val="accent1">
                    <a:lumMod val="50000"/>
                  </a:schemeClr>
                </a:solidFill>
              </a:rPr>
              <a:t>Свойства</a:t>
            </a:r>
            <a:r>
              <a:rPr lang="ru-RU" altLang="ru-RU" dirty="0" smtClean="0">
                <a:solidFill>
                  <a:schemeClr val="accent1">
                    <a:lumMod val="50000"/>
                  </a:schemeClr>
                </a:solidFill>
              </a:rPr>
              <a:t> – это уникальные характеристики, которые необходимы при моделировании предметной области</a:t>
            </a:r>
          </a:p>
          <a:p>
            <a:r>
              <a:rPr lang="ru-RU" altLang="ru-RU" dirty="0" smtClean="0">
                <a:solidFill>
                  <a:schemeClr val="accent1">
                    <a:lumMod val="50000"/>
                  </a:schemeClr>
                </a:solidFill>
              </a:rPr>
              <a:t>ОБЪЕКТЫ различаются значениями свойств</a:t>
            </a:r>
          </a:p>
          <a:p>
            <a:r>
              <a:rPr lang="ru-RU" altLang="ru-RU" dirty="0" smtClean="0">
                <a:solidFill>
                  <a:schemeClr val="accent1">
                    <a:lumMod val="50000"/>
                  </a:schemeClr>
                </a:solidFill>
              </a:rPr>
              <a:t>Свойства отражают состояние объекта</a:t>
            </a:r>
          </a:p>
          <a:p>
            <a:endParaRPr lang="ru-RU" altLang="ru-RU" dirty="0"/>
          </a:p>
          <a:p>
            <a:r>
              <a:rPr lang="ru-RU" altLang="ru-RU" b="1" dirty="0" smtClean="0">
                <a:solidFill>
                  <a:srgbClr val="00682F"/>
                </a:solidFill>
              </a:rPr>
              <a:t>Метод</a:t>
            </a:r>
            <a:r>
              <a:rPr lang="ru-RU" altLang="ru-RU" dirty="0" smtClean="0">
                <a:solidFill>
                  <a:srgbClr val="00682F"/>
                </a:solidFill>
              </a:rPr>
              <a:t> – отражает ПОВЕДЕНИЕ объектов</a:t>
            </a:r>
          </a:p>
          <a:p>
            <a:r>
              <a:rPr lang="ru-RU" altLang="ru-RU" dirty="0" smtClean="0">
                <a:solidFill>
                  <a:srgbClr val="00682F"/>
                </a:solidFill>
              </a:rPr>
              <a:t>Выполнение методов, как правило, меняет значение свойств</a:t>
            </a:r>
            <a:endParaRPr lang="en-US" altLang="ru-RU" dirty="0" smtClean="0">
              <a:solidFill>
                <a:srgbClr val="00682F"/>
              </a:solidFill>
            </a:endParaRPr>
          </a:p>
          <a:p>
            <a:r>
              <a:rPr lang="ru-RU" altLang="ru-RU" dirty="0" smtClean="0">
                <a:solidFill>
                  <a:srgbClr val="00682F"/>
                </a:solidFill>
              </a:rPr>
              <a:t>Поведение объекта может меняться в зависимости от состояния</a:t>
            </a:r>
          </a:p>
          <a:p>
            <a:endParaRPr lang="en-US" altLang="ru-RU" dirty="0" smtClean="0"/>
          </a:p>
          <a:p>
            <a:pPr>
              <a:buNone/>
            </a:pPr>
            <a:endParaRPr lang="ru-RU" altLang="ru-RU" dirty="0"/>
          </a:p>
        </p:txBody>
      </p:sp>
      <p:cxnSp>
        <p:nvCxnSpPr>
          <p:cNvPr id="12" name="Прямая соединительная линия 11"/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Инкапсуляция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Значение свойств можно менять ТОЛЬКО ПОСРЕДСТВОМ ВЫЗОВА МЕТОДОВ</a:t>
            </a:r>
            <a:endParaRPr lang="ru-RU" alt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49" y="2756862"/>
            <a:ext cx="6108751" cy="35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352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Язык программирования Java</vt:lpstr>
      <vt:lpstr>Что такое Java?</vt:lpstr>
      <vt:lpstr>Ключевые особенности Java</vt:lpstr>
      <vt:lpstr>Ключевые особенности Java</vt:lpstr>
      <vt:lpstr>Основы объектно-ориентированного программирования</vt:lpstr>
      <vt:lpstr>Зачем нужна объектная модель?</vt:lpstr>
      <vt:lpstr>Объекты и классы</vt:lpstr>
      <vt:lpstr>Свойства и методы классов и объектов</vt:lpstr>
      <vt:lpstr>Инкапсуляция</vt:lpstr>
      <vt:lpstr>Наследование</vt:lpstr>
      <vt:lpstr>Полиморфизм</vt:lpstr>
      <vt:lpstr>Взаимодействие классов</vt:lpstr>
      <vt:lpstr>Итоги</vt:lpstr>
    </vt:vector>
  </TitlesOfParts>
  <Company>ПАО "Ростелеком"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Java</dc:title>
  <dc:creator>Новикова Полина Игоревна</dc:creator>
  <cp:lastModifiedBy>Новикова Полина Игоревна</cp:lastModifiedBy>
  <cp:revision>5</cp:revision>
  <dcterms:created xsi:type="dcterms:W3CDTF">2020-06-05T19:02:36Z</dcterms:created>
  <dcterms:modified xsi:type="dcterms:W3CDTF">2020-06-05T20:30:42Z</dcterms:modified>
</cp:coreProperties>
</file>