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C8AFD-921B-40C9-B64E-02C1A095A371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D85F2-85B4-4FE0-821B-608251202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700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D85F2-85B4-4FE0-821B-6082512029F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18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FFA8-FDC4-43E1-B219-B5049BC72019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B4B0-714E-4394-AFB4-ECBEBC9BA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44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FFA8-FDC4-43E1-B219-B5049BC72019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B4B0-714E-4394-AFB4-ECBEBC9BA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59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FFA8-FDC4-43E1-B219-B5049BC72019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B4B0-714E-4394-AFB4-ECBEBC9BA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40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FFA8-FDC4-43E1-B219-B5049BC72019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B4B0-714E-4394-AFB4-ECBEBC9BA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95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FFA8-FDC4-43E1-B219-B5049BC72019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B4B0-714E-4394-AFB4-ECBEBC9BA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40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FFA8-FDC4-43E1-B219-B5049BC72019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B4B0-714E-4394-AFB4-ECBEBC9BA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37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FFA8-FDC4-43E1-B219-B5049BC72019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B4B0-714E-4394-AFB4-ECBEBC9BA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91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FFA8-FDC4-43E1-B219-B5049BC72019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B4B0-714E-4394-AFB4-ECBEBC9BA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53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FFA8-FDC4-43E1-B219-B5049BC72019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B4B0-714E-4394-AFB4-ECBEBC9BA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31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FFA8-FDC4-43E1-B219-B5049BC72019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B4B0-714E-4394-AFB4-ECBEBC9BA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FFA8-FDC4-43E1-B219-B5049BC72019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B4B0-714E-4394-AFB4-ECBEBC9BA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45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8FFA8-FDC4-43E1-B219-B5049BC72019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4B4B0-714E-4394-AFB4-ECBEBC9BA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04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Язык программирования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2. Основы </a:t>
            </a:r>
            <a:r>
              <a:rPr lang="en-US" dirty="0"/>
              <a:t>Java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71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 smtClean="0"/>
              <a:t>Операторы</a:t>
            </a:r>
            <a:r>
              <a:rPr lang="en-US" altLang="ru-RU" b="1" dirty="0" smtClean="0"/>
              <a:t> </a:t>
            </a:r>
            <a:r>
              <a:rPr lang="ru-RU" altLang="ru-RU" b="1" dirty="0" smtClean="0"/>
              <a:t>присваивания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/>
              <a:t>Оператор присваивания – выражение и может использоваться там, где допустимы выражения</a:t>
            </a:r>
          </a:p>
          <a:p>
            <a:r>
              <a:rPr lang="ru-RU" altLang="ru-RU" dirty="0"/>
              <a:t>Сначала вычисляется правая часть, а затем полученное значение присваивается левой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176316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 smtClean="0"/>
              <a:t>Арифметические операторы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ru-RU" altLang="ru-RU" dirty="0"/>
              <a:t>Сложение (+)</a:t>
            </a:r>
          </a:p>
          <a:p>
            <a:pPr>
              <a:lnSpc>
                <a:spcPct val="80000"/>
              </a:lnSpc>
            </a:pPr>
            <a:r>
              <a:rPr lang="ru-RU" altLang="ru-RU" dirty="0"/>
              <a:t>Умножение (*)</a:t>
            </a:r>
          </a:p>
          <a:p>
            <a:pPr>
              <a:lnSpc>
                <a:spcPct val="80000"/>
              </a:lnSpc>
            </a:pPr>
            <a:r>
              <a:rPr lang="ru-RU" altLang="ru-RU" dirty="0"/>
              <a:t>Вычитание (-)</a:t>
            </a:r>
          </a:p>
          <a:p>
            <a:pPr>
              <a:lnSpc>
                <a:spcPct val="80000"/>
              </a:lnSpc>
            </a:pPr>
            <a:r>
              <a:rPr lang="ru-RU" altLang="ru-RU" dirty="0"/>
              <a:t>Деление (/)</a:t>
            </a:r>
          </a:p>
          <a:p>
            <a:pPr>
              <a:lnSpc>
                <a:spcPct val="80000"/>
              </a:lnSpc>
            </a:pPr>
            <a:r>
              <a:rPr lang="ru-RU" altLang="ru-RU" dirty="0"/>
              <a:t>Остаток от деления </a:t>
            </a:r>
            <a:r>
              <a:rPr lang="ru-RU" altLang="ru-RU" dirty="0" smtClean="0"/>
              <a:t>(%)</a:t>
            </a:r>
          </a:p>
          <a:p>
            <a:pPr>
              <a:lnSpc>
                <a:spcPct val="80000"/>
              </a:lnSpc>
            </a:pPr>
            <a:endParaRPr lang="ru-RU" altLang="ru-RU" dirty="0"/>
          </a:p>
          <a:p>
            <a:pPr marL="0" indent="0">
              <a:spcBef>
                <a:spcPct val="50000"/>
              </a:spcBef>
              <a:buNone/>
            </a:pPr>
            <a:r>
              <a:rPr lang="ru-RU" altLang="ru-RU" dirty="0"/>
              <a:t>Все арифметические операции производятся над </a:t>
            </a:r>
            <a:r>
              <a:rPr lang="en-US" altLang="ru-RU" dirty="0" err="1"/>
              <a:t>int</a:t>
            </a:r>
            <a:r>
              <a:rPr lang="en-US" altLang="ru-RU" dirty="0"/>
              <a:t> </a:t>
            </a:r>
            <a:r>
              <a:rPr lang="ru-RU" altLang="ru-RU" dirty="0"/>
              <a:t>или </a:t>
            </a:r>
            <a:r>
              <a:rPr lang="en-US" altLang="ru-RU" dirty="0"/>
              <a:t>long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ru-RU" altLang="ru-RU" b="1" dirty="0"/>
              <a:t>ВНИМАНИЕ</a:t>
            </a:r>
            <a:r>
              <a:rPr lang="ru-RU" altLang="ru-RU" dirty="0"/>
              <a:t>: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ru-RU" dirty="0"/>
              <a:t>byte a = 100;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ru-RU" dirty="0"/>
              <a:t>byte b = 100;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ru-RU" dirty="0"/>
              <a:t>byte c = </a:t>
            </a:r>
            <a:r>
              <a:rPr lang="en-US" altLang="ru-RU" dirty="0" err="1"/>
              <a:t>a+b</a:t>
            </a:r>
            <a:r>
              <a:rPr lang="en-US" altLang="ru-RU" dirty="0"/>
              <a:t>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ru-RU" dirty="0"/>
              <a:t>c = -56!!!</a:t>
            </a:r>
            <a:endParaRPr lang="ru-RU" altLang="ru-RU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5439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/>
              <a:t>Операции инкремента и декремента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altLang="ru-RU" dirty="0" smtClean="0"/>
              <a:t>Увеличение на 1 (++)</a:t>
            </a:r>
          </a:p>
          <a:p>
            <a:r>
              <a:rPr lang="ru-RU" altLang="ru-RU" dirty="0" smtClean="0"/>
              <a:t>Уменьшение на 1 (--)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2339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 smtClean="0"/>
              <a:t>Побитовый сдвиг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853516" cy="4351338"/>
          </a:xfrm>
        </p:spPr>
        <p:txBody>
          <a:bodyPr>
            <a:normAutofit/>
          </a:bodyPr>
          <a:lstStyle/>
          <a:p>
            <a:r>
              <a:rPr lang="en-US" altLang="ru-RU" dirty="0"/>
              <a:t>&lt;&lt; - </a:t>
            </a:r>
            <a:r>
              <a:rPr lang="ru-RU" altLang="ru-RU" dirty="0"/>
              <a:t>сдвиг влево</a:t>
            </a:r>
          </a:p>
          <a:p>
            <a:r>
              <a:rPr lang="en-US" altLang="ru-RU" dirty="0"/>
              <a:t>&gt;&gt; - </a:t>
            </a:r>
            <a:r>
              <a:rPr lang="ru-RU" altLang="ru-RU" dirty="0"/>
              <a:t>сдвиг вправо</a:t>
            </a:r>
          </a:p>
          <a:p>
            <a:r>
              <a:rPr lang="en-US" altLang="ru-RU" dirty="0"/>
              <a:t>&gt;&gt;&gt; - </a:t>
            </a:r>
            <a:r>
              <a:rPr lang="ru-RU" altLang="ru-RU" dirty="0"/>
              <a:t>сдвиг вправо с заполнением</a:t>
            </a:r>
            <a:r>
              <a:rPr lang="en-US" altLang="ru-RU" dirty="0"/>
              <a:t> </a:t>
            </a:r>
            <a:r>
              <a:rPr lang="ru-RU" altLang="ru-RU" dirty="0" smtClean="0"/>
              <a:t>нулями</a:t>
            </a:r>
            <a:endParaRPr lang="en-US" altLang="ru-RU" dirty="0"/>
          </a:p>
        </p:txBody>
      </p:sp>
      <p:graphicFrame>
        <p:nvGraphicFramePr>
          <p:cNvPr id="4" name="Group 16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3805683"/>
              </p:ext>
            </p:extLst>
          </p:nvPr>
        </p:nvGraphicFramePr>
        <p:xfrm>
          <a:off x="2424113" y="3926196"/>
          <a:ext cx="2092325" cy="51816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4063058065"/>
                    </a:ext>
                  </a:extLst>
                </a:gridCol>
                <a:gridCol w="417512">
                  <a:extLst>
                    <a:ext uri="{9D8B030D-6E8A-4147-A177-3AD203B41FA5}">
                      <a16:colId xmlns:a16="http://schemas.microsoft.com/office/drawing/2014/main" val="220281113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416166713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39141645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284833508"/>
                    </a:ext>
                  </a:extLst>
                </a:gridCol>
              </a:tblGrid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848253"/>
                  </a:ext>
                </a:extLst>
              </a:tr>
            </a:tbl>
          </a:graphicData>
        </a:graphic>
      </p:graphicFrame>
      <p:graphicFrame>
        <p:nvGraphicFramePr>
          <p:cNvPr id="5" name="Group 1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8978868"/>
              </p:ext>
            </p:extLst>
          </p:nvPr>
        </p:nvGraphicFramePr>
        <p:xfrm>
          <a:off x="7608888" y="3926196"/>
          <a:ext cx="2452687" cy="518160"/>
        </p:xfrm>
        <a:graphic>
          <a:graphicData uri="http://schemas.openxmlformats.org/drawingml/2006/table">
            <a:tbl>
              <a:tblPr/>
              <a:tblGrid>
                <a:gridCol w="490537">
                  <a:extLst>
                    <a:ext uri="{9D8B030D-6E8A-4147-A177-3AD203B41FA5}">
                      <a16:colId xmlns:a16="http://schemas.microsoft.com/office/drawing/2014/main" val="1788230852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4060957016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1903104290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57035326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456585570"/>
                    </a:ext>
                  </a:extLst>
                </a:gridCol>
              </a:tblGrid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874658"/>
                  </a:ext>
                </a:extLst>
              </a:tr>
            </a:tbl>
          </a:graphicData>
        </a:graphic>
      </p:graphicFrame>
      <p:sp>
        <p:nvSpPr>
          <p:cNvPr id="6" name="AutoShape 78"/>
          <p:cNvSpPr>
            <a:spLocks noChangeArrowheads="1"/>
          </p:cNvSpPr>
          <p:nvPr/>
        </p:nvSpPr>
        <p:spPr bwMode="auto">
          <a:xfrm>
            <a:off x="4727575" y="3854758"/>
            <a:ext cx="2736850" cy="720725"/>
          </a:xfrm>
          <a:prstGeom prst="rightArrow">
            <a:avLst>
              <a:gd name="adj1" fmla="val 50000"/>
              <a:gd name="adj2" fmla="val 949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dirty="0"/>
              <a:t>1 &lt;&lt; 3 == 8</a:t>
            </a:r>
            <a:endParaRPr lang="ru-RU" altLang="ru-RU" dirty="0"/>
          </a:p>
        </p:txBody>
      </p:sp>
      <p:graphicFrame>
        <p:nvGraphicFramePr>
          <p:cNvPr id="7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949081"/>
              </p:ext>
            </p:extLst>
          </p:nvPr>
        </p:nvGraphicFramePr>
        <p:xfrm>
          <a:off x="2424113" y="4861233"/>
          <a:ext cx="2092325" cy="51816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528242637"/>
                    </a:ext>
                  </a:extLst>
                </a:gridCol>
                <a:gridCol w="417512">
                  <a:extLst>
                    <a:ext uri="{9D8B030D-6E8A-4147-A177-3AD203B41FA5}">
                      <a16:colId xmlns:a16="http://schemas.microsoft.com/office/drawing/2014/main" val="37440401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724636246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37845471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624006556"/>
                    </a:ext>
                  </a:extLst>
                </a:gridCol>
              </a:tblGrid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726086"/>
                  </a:ext>
                </a:extLst>
              </a:tr>
            </a:tbl>
          </a:graphicData>
        </a:graphic>
      </p:graphicFrame>
      <p:graphicFrame>
        <p:nvGraphicFramePr>
          <p:cNvPr id="8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5048"/>
              </p:ext>
            </p:extLst>
          </p:nvPr>
        </p:nvGraphicFramePr>
        <p:xfrm>
          <a:off x="7608888" y="4861233"/>
          <a:ext cx="2452687" cy="518160"/>
        </p:xfrm>
        <a:graphic>
          <a:graphicData uri="http://schemas.openxmlformats.org/drawingml/2006/table">
            <a:tbl>
              <a:tblPr/>
              <a:tblGrid>
                <a:gridCol w="490537">
                  <a:extLst>
                    <a:ext uri="{9D8B030D-6E8A-4147-A177-3AD203B41FA5}">
                      <a16:colId xmlns:a16="http://schemas.microsoft.com/office/drawing/2014/main" val="1113701148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3491388968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3791642057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3152592280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704187424"/>
                    </a:ext>
                  </a:extLst>
                </a:gridCol>
              </a:tblGrid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509136"/>
                  </a:ext>
                </a:extLst>
              </a:tr>
            </a:tbl>
          </a:graphicData>
        </a:graphic>
      </p:graphicFrame>
      <p:sp>
        <p:nvSpPr>
          <p:cNvPr id="9" name="AutoShape 107"/>
          <p:cNvSpPr>
            <a:spLocks noChangeArrowheads="1"/>
          </p:cNvSpPr>
          <p:nvPr/>
        </p:nvSpPr>
        <p:spPr bwMode="auto">
          <a:xfrm>
            <a:off x="4727575" y="4789796"/>
            <a:ext cx="2736850" cy="720725"/>
          </a:xfrm>
          <a:prstGeom prst="rightArrow">
            <a:avLst>
              <a:gd name="adj1" fmla="val 50000"/>
              <a:gd name="adj2" fmla="val 949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-8 &gt;&gt; 3 == -1</a:t>
            </a:r>
            <a:endParaRPr lang="ru-RU" altLang="ru-RU"/>
          </a:p>
        </p:txBody>
      </p:sp>
      <p:graphicFrame>
        <p:nvGraphicFramePr>
          <p:cNvPr id="10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90774"/>
              </p:ext>
            </p:extLst>
          </p:nvPr>
        </p:nvGraphicFramePr>
        <p:xfrm>
          <a:off x="2419350" y="5797858"/>
          <a:ext cx="2092325" cy="51816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360094140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97055215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899629999"/>
                    </a:ext>
                  </a:extLst>
                </a:gridCol>
                <a:gridCol w="417512">
                  <a:extLst>
                    <a:ext uri="{9D8B030D-6E8A-4147-A177-3AD203B41FA5}">
                      <a16:colId xmlns:a16="http://schemas.microsoft.com/office/drawing/2014/main" val="43691472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78808381"/>
                    </a:ext>
                  </a:extLst>
                </a:gridCol>
              </a:tblGrid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231240"/>
                  </a:ext>
                </a:extLst>
              </a:tr>
            </a:tbl>
          </a:graphicData>
        </a:graphic>
      </p:graphicFrame>
      <p:graphicFrame>
        <p:nvGraphicFramePr>
          <p:cNvPr id="11" name="Group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23359"/>
              </p:ext>
            </p:extLst>
          </p:nvPr>
        </p:nvGraphicFramePr>
        <p:xfrm>
          <a:off x="7604125" y="5797858"/>
          <a:ext cx="2452688" cy="518160"/>
        </p:xfrm>
        <a:graphic>
          <a:graphicData uri="http://schemas.openxmlformats.org/drawingml/2006/table">
            <a:tbl>
              <a:tblPr/>
              <a:tblGrid>
                <a:gridCol w="490538">
                  <a:extLst>
                    <a:ext uri="{9D8B030D-6E8A-4147-A177-3AD203B41FA5}">
                      <a16:colId xmlns:a16="http://schemas.microsoft.com/office/drawing/2014/main" val="3370873992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3406983841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791404727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1795025090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1615410962"/>
                    </a:ext>
                  </a:extLst>
                </a:gridCol>
              </a:tblGrid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ru-RU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331405"/>
                  </a:ext>
                </a:extLst>
              </a:tr>
            </a:tbl>
          </a:graphicData>
        </a:graphic>
      </p:graphicFrame>
      <p:sp>
        <p:nvSpPr>
          <p:cNvPr id="12" name="AutoShape 160"/>
          <p:cNvSpPr>
            <a:spLocks noChangeArrowheads="1"/>
          </p:cNvSpPr>
          <p:nvPr/>
        </p:nvSpPr>
        <p:spPr bwMode="auto">
          <a:xfrm>
            <a:off x="4722813" y="5726421"/>
            <a:ext cx="2736850" cy="720725"/>
          </a:xfrm>
          <a:prstGeom prst="rightArrow">
            <a:avLst>
              <a:gd name="adj1" fmla="val 50000"/>
              <a:gd name="adj2" fmla="val 949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-8 &gt;&gt;&gt; 3 = …</a:t>
            </a:r>
            <a:endParaRPr lang="ru-RU" alt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838200" y="3377476"/>
            <a:ext cx="10165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 smtClean="0"/>
              <a:t>Правая часть сокращается до остатка от деления на длину числа, т.е. 1 </a:t>
            </a:r>
            <a:r>
              <a:rPr lang="en-US" altLang="ru-RU" dirty="0" smtClean="0"/>
              <a:t>&lt;&lt; 35 == 1 &lt;&lt; 3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8477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3497826" cy="1325563"/>
          </a:xfrm>
        </p:spPr>
        <p:txBody>
          <a:bodyPr/>
          <a:lstStyle/>
          <a:p>
            <a:r>
              <a:rPr lang="ru-RU" altLang="ru-RU" b="1" dirty="0" smtClean="0"/>
              <a:t>Операторы сравнения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853516" cy="4351338"/>
          </a:xfrm>
        </p:spPr>
        <p:txBody>
          <a:bodyPr>
            <a:normAutofit/>
          </a:bodyPr>
          <a:lstStyle/>
          <a:p>
            <a:r>
              <a:rPr lang="en-US" altLang="ru-RU" dirty="0" smtClean="0"/>
              <a:t>&lt; - </a:t>
            </a:r>
            <a:r>
              <a:rPr lang="ru-RU" altLang="ru-RU" dirty="0" smtClean="0"/>
              <a:t>меньше</a:t>
            </a:r>
            <a:endParaRPr lang="en-US" altLang="ru-RU" dirty="0" smtClean="0"/>
          </a:p>
          <a:p>
            <a:r>
              <a:rPr lang="en-US" altLang="ru-RU" dirty="0" smtClean="0"/>
              <a:t>&gt;</a:t>
            </a:r>
            <a:r>
              <a:rPr lang="ru-RU" altLang="ru-RU" dirty="0" smtClean="0"/>
              <a:t> - больше</a:t>
            </a:r>
          </a:p>
          <a:p>
            <a:r>
              <a:rPr lang="en-US" altLang="ru-RU" dirty="0" smtClean="0"/>
              <a:t>&gt;=</a:t>
            </a:r>
            <a:r>
              <a:rPr lang="ru-RU" altLang="ru-RU" dirty="0" smtClean="0"/>
              <a:t> - больше или равно</a:t>
            </a:r>
          </a:p>
          <a:p>
            <a:r>
              <a:rPr lang="en-US" altLang="ru-RU" dirty="0" smtClean="0"/>
              <a:t>&lt;=</a:t>
            </a:r>
            <a:r>
              <a:rPr lang="ru-RU" altLang="ru-RU" dirty="0" smtClean="0"/>
              <a:t> - меньше или равно</a:t>
            </a:r>
          </a:p>
          <a:p>
            <a:r>
              <a:rPr lang="en-US" altLang="ru-RU" dirty="0" smtClean="0"/>
              <a:t>==</a:t>
            </a:r>
            <a:r>
              <a:rPr lang="ru-RU" altLang="ru-RU" dirty="0" smtClean="0"/>
              <a:t> - равно</a:t>
            </a:r>
          </a:p>
          <a:p>
            <a:r>
              <a:rPr lang="en-US" altLang="ru-RU" dirty="0" smtClean="0"/>
              <a:t>!=</a:t>
            </a:r>
            <a:r>
              <a:rPr lang="ru-RU" altLang="ru-RU" dirty="0" smtClean="0"/>
              <a:t> - не равно</a:t>
            </a:r>
          </a:p>
          <a:p>
            <a:endParaRPr lang="ru-RU" altLang="ru-RU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6676102" y="365124"/>
            <a:ext cx="47612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 smtClean="0"/>
              <a:t>Логические операторы</a:t>
            </a:r>
            <a:endParaRPr lang="ru-RU" b="1" dirty="0"/>
          </a:p>
        </p:txBody>
      </p:sp>
      <p:sp>
        <p:nvSpPr>
          <p:cNvPr id="16" name="Объект 2"/>
          <p:cNvSpPr txBox="1">
            <a:spLocks/>
          </p:cNvSpPr>
          <p:nvPr/>
        </p:nvSpPr>
        <p:spPr>
          <a:xfrm>
            <a:off x="6676102" y="1825625"/>
            <a:ext cx="53585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ru-RU" dirty="0" smtClean="0"/>
              <a:t>&amp;&amp; - and</a:t>
            </a:r>
          </a:p>
          <a:p>
            <a:r>
              <a:rPr lang="en-US" altLang="ru-RU" dirty="0" smtClean="0"/>
              <a:t>|| - or</a:t>
            </a:r>
          </a:p>
          <a:p>
            <a:r>
              <a:rPr lang="en-US" altLang="ru-RU" dirty="0" smtClean="0"/>
              <a:t>^ - </a:t>
            </a:r>
            <a:r>
              <a:rPr lang="en-US" altLang="ru-RU" dirty="0" err="1" smtClean="0"/>
              <a:t>xor</a:t>
            </a:r>
            <a:endParaRPr lang="en-US" altLang="ru-RU" dirty="0" smtClean="0"/>
          </a:p>
          <a:p>
            <a:r>
              <a:rPr lang="en-US" altLang="ru-RU" dirty="0" smtClean="0"/>
              <a:t>! – not</a:t>
            </a:r>
            <a:endParaRPr lang="ru-RU" altLang="ru-RU" dirty="0" smtClean="0"/>
          </a:p>
          <a:p>
            <a:endParaRPr lang="ru-RU" altLang="ru-RU" dirty="0" smtClean="0"/>
          </a:p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5318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 smtClean="0"/>
              <a:t>Приоритет операций</a:t>
            </a:r>
            <a:endParaRPr lang="ru-RU" b="1" dirty="0"/>
          </a:p>
        </p:txBody>
      </p:sp>
      <p:graphicFrame>
        <p:nvGraphicFramePr>
          <p:cNvPr id="15" name="Group 1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173224"/>
              </p:ext>
            </p:extLst>
          </p:nvPr>
        </p:nvGraphicFramePr>
        <p:xfrm>
          <a:off x="1010879" y="1690688"/>
          <a:ext cx="7661275" cy="46021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4214178087"/>
                    </a:ext>
                  </a:extLst>
                </a:gridCol>
                <a:gridCol w="5018088">
                  <a:extLst>
                    <a:ext uri="{9D8B030D-6E8A-4147-A177-3AD203B41FA5}">
                      <a16:colId xmlns:a16="http://schemas.microsoft.com/office/drawing/2014/main" val="2897792396"/>
                    </a:ext>
                  </a:extLst>
                </a:gridCol>
                <a:gridCol w="2189162">
                  <a:extLst>
                    <a:ext uri="{9D8B030D-6E8A-4147-A177-3AD203B41FA5}">
                      <a16:colId xmlns:a16="http://schemas.microsoft.com/office/drawing/2014/main" val="1773970384"/>
                    </a:ext>
                  </a:extLst>
                </a:gridCol>
              </a:tblGrid>
              <a:tr h="293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№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Операция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Порядок выполнения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29364"/>
                  </a:ext>
                </a:extLst>
              </a:tr>
              <a:tr h="293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 ]  .   () (</a:t>
                      </a:r>
                      <a:r>
                        <a:rPr kumimoji="0" lang="ru-RU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вызов метода</a:t>
                      </a:r>
                      <a:r>
                        <a:rPr kumimoji="0" lang="en-US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Слева направо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249023018"/>
                  </a:ext>
                </a:extLst>
              </a:tr>
              <a:tr h="293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! </a:t>
                      </a:r>
                      <a:r>
                        <a:rPr kumimoji="0" lang="en-US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~ ++ -- +</a:t>
                      </a:r>
                      <a:r>
                        <a:rPr kumimoji="0" lang="ru-RU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(унарный) </a:t>
                      </a:r>
                      <a:r>
                        <a:rPr kumimoji="0" lang="en-US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-</a:t>
                      </a:r>
                      <a:r>
                        <a:rPr kumimoji="0" lang="ru-RU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(унарный)</a:t>
                      </a:r>
                      <a:r>
                        <a:rPr kumimoji="0" lang="en-US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() (</a:t>
                      </a:r>
                      <a:r>
                        <a:rPr kumimoji="0" lang="ru-RU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приведение</a:t>
                      </a:r>
                      <a:r>
                        <a:rPr kumimoji="0" lang="en-US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r>
                        <a:rPr kumimoji="0" lang="ru-RU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new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Справа налево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103712306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  /   %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Слева направо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81716559"/>
                  </a:ext>
                </a:extLst>
              </a:tr>
              <a:tr h="293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 - 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Слева направо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459331133"/>
                  </a:ext>
                </a:extLst>
              </a:tr>
              <a:tr h="293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&lt;&lt; &gt;&gt; &gt;&gt;&gt;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Слева направо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712094233"/>
                  </a:ext>
                </a:extLst>
              </a:tr>
              <a:tr h="293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&lt; &lt;= &gt; &gt;= </a:t>
                      </a:r>
                      <a:r>
                        <a:rPr kumimoji="0" lang="en-US" altLang="ru-RU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instanceof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Слева направо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04386396"/>
                  </a:ext>
                </a:extLst>
              </a:tr>
              <a:tr h="293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== !=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Слева направо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576276078"/>
                  </a:ext>
                </a:extLst>
              </a:tr>
              <a:tr h="293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&amp;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Слева направо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24546660"/>
                  </a:ext>
                </a:extLst>
              </a:tr>
              <a:tr h="293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^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Слева направо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97474126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|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Слева направо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807164433"/>
                  </a:ext>
                </a:extLst>
              </a:tr>
              <a:tr h="293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&amp;&amp;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Слева направо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459314575"/>
                  </a:ext>
                </a:extLst>
              </a:tr>
              <a:tr h="293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||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Слева направо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147327669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?: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Слева направо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879247896"/>
                  </a:ext>
                </a:extLst>
              </a:tr>
              <a:tr h="293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= += -= *= /= %= |= ^= &lt;&lt;= &gt;&gt;= &gt;&gt;&gt;=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Справа налево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801725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4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 smtClean="0"/>
              <a:t>Оператор </a:t>
            </a:r>
            <a:r>
              <a:rPr lang="en-US" altLang="ru-RU" b="1" dirty="0" smtClean="0">
                <a:latin typeface="Courier New" panose="02070309020205020404" pitchFamily="49" charset="0"/>
              </a:rPr>
              <a:t>if</a:t>
            </a:r>
            <a:endParaRPr lang="ru-RU" b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00" y="1825625"/>
            <a:ext cx="10515600" cy="12772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if (</a:t>
            </a:r>
            <a:r>
              <a:rPr lang="ru-RU" altLang="ru-RU" sz="1400" b="1" dirty="0">
                <a:latin typeface="Courier New" panose="02070309020205020404" pitchFamily="49" charset="0"/>
              </a:rPr>
              <a:t>логическое выражение</a:t>
            </a:r>
            <a:r>
              <a:rPr lang="en-US" altLang="ru-RU" sz="1400" b="1" dirty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	</a:t>
            </a:r>
            <a:r>
              <a:rPr lang="ru-RU" altLang="ru-RU" sz="1400" b="1" dirty="0">
                <a:latin typeface="Courier New" panose="02070309020205020404" pitchFamily="49" charset="0"/>
              </a:rPr>
              <a:t>оператор1</a:t>
            </a:r>
            <a:r>
              <a:rPr lang="en-US" altLang="ru-RU" sz="1400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[else</a:t>
            </a:r>
          </a:p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	</a:t>
            </a:r>
            <a:r>
              <a:rPr lang="ru-RU" altLang="ru-RU" sz="1400" b="1" dirty="0">
                <a:latin typeface="Courier New" panose="02070309020205020404" pitchFamily="49" charset="0"/>
              </a:rPr>
              <a:t>оператор2</a:t>
            </a:r>
            <a:r>
              <a:rPr lang="en-US" altLang="ru-RU" sz="1400" b="1" dirty="0"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8200" y="3194050"/>
            <a:ext cx="10515600" cy="13696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if (</a:t>
            </a:r>
            <a:r>
              <a:rPr lang="en-US" altLang="ru-RU" sz="1400" b="1" dirty="0" err="1">
                <a:latin typeface="Courier New" panose="02070309020205020404" pitchFamily="49" charset="0"/>
              </a:rPr>
              <a:t>i</a:t>
            </a:r>
            <a:r>
              <a:rPr lang="en-US" altLang="ru-RU" sz="1400" b="1" dirty="0">
                <a:latin typeface="Courier New" panose="02070309020205020404" pitchFamily="49" charset="0"/>
              </a:rPr>
              <a:t> % 2 == 0)</a:t>
            </a:r>
          </a:p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	</a:t>
            </a:r>
            <a:r>
              <a:rPr lang="en-US" altLang="ru-RU" sz="14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ru-RU" sz="1400" b="1" dirty="0">
                <a:latin typeface="Courier New" panose="02070309020205020404" pitchFamily="49" charset="0"/>
              </a:rPr>
              <a:t>(“Even”);</a:t>
            </a:r>
          </a:p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else</a:t>
            </a:r>
          </a:p>
          <a:p>
            <a:pPr>
              <a:spcBef>
                <a:spcPct val="50000"/>
              </a:spcBef>
            </a:pPr>
            <a:r>
              <a:rPr lang="en-US" altLang="ru-RU" b="1" dirty="0"/>
              <a:t>	</a:t>
            </a:r>
            <a:r>
              <a:rPr lang="en-US" altLang="ru-RU" sz="14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ru-RU" sz="1400" b="1" dirty="0">
                <a:latin typeface="Courier New" panose="02070309020205020404" pitchFamily="49" charset="0"/>
              </a:rPr>
              <a:t>(“Odd”);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38200" y="4708525"/>
            <a:ext cx="10515600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400" b="1">
                <a:latin typeface="Courier New" panose="02070309020205020404" pitchFamily="49" charset="0"/>
              </a:rPr>
              <a:t>if (i % 2 == 0){</a:t>
            </a:r>
          </a:p>
          <a:p>
            <a:pPr>
              <a:spcBef>
                <a:spcPct val="50000"/>
              </a:spcBef>
            </a:pPr>
            <a:r>
              <a:rPr lang="en-US" altLang="ru-RU" sz="1400" b="1">
                <a:latin typeface="Courier New" panose="02070309020205020404" pitchFamily="49" charset="0"/>
              </a:rPr>
              <a:t>	System.out.print(i);</a:t>
            </a:r>
          </a:p>
          <a:p>
            <a:pPr>
              <a:spcBef>
                <a:spcPct val="50000"/>
              </a:spcBef>
            </a:pPr>
            <a:r>
              <a:rPr lang="en-US" altLang="ru-RU" sz="1400" b="1">
                <a:latin typeface="Courier New" panose="02070309020205020404" pitchFamily="49" charset="0"/>
              </a:rPr>
              <a:t>	System.out.println(“ is even”);</a:t>
            </a:r>
          </a:p>
          <a:p>
            <a:pPr>
              <a:spcBef>
                <a:spcPct val="50000"/>
              </a:spcBef>
            </a:pPr>
            <a:r>
              <a:rPr lang="en-US" altLang="ru-RU" sz="1400" b="1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altLang="ru-RU" sz="14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6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 smtClean="0"/>
              <a:t>Оператор </a:t>
            </a:r>
            <a:r>
              <a:rPr lang="en-US" altLang="ru-RU" b="1" dirty="0" smtClean="0">
                <a:latin typeface="Courier New" panose="02070309020205020404" pitchFamily="49" charset="0"/>
              </a:rPr>
              <a:t>switch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241026" cy="4351338"/>
          </a:xfrm>
        </p:spPr>
        <p:txBody>
          <a:bodyPr>
            <a:normAutofit/>
          </a:bodyPr>
          <a:lstStyle/>
          <a:p>
            <a:r>
              <a:rPr lang="ru-RU" altLang="ru-RU" dirty="0"/>
              <a:t>Используется для выбора из счетного количества вариантов</a:t>
            </a:r>
          </a:p>
          <a:p>
            <a:r>
              <a:rPr lang="ru-RU" altLang="ru-RU" dirty="0"/>
              <a:t>Выражения </a:t>
            </a:r>
            <a:r>
              <a:rPr lang="en-US" altLang="ru-RU" dirty="0" err="1"/>
              <a:t>const</a:t>
            </a:r>
            <a:r>
              <a:rPr lang="en-US" altLang="ru-RU" dirty="0"/>
              <a:t> </a:t>
            </a:r>
            <a:r>
              <a:rPr lang="ru-RU" altLang="ru-RU" dirty="0"/>
              <a:t>должны быть типа </a:t>
            </a:r>
            <a:r>
              <a:rPr lang="en-US" altLang="ru-RU" dirty="0"/>
              <a:t>byte, </a:t>
            </a:r>
            <a:r>
              <a:rPr lang="en-US" altLang="ru-RU" dirty="0" err="1"/>
              <a:t>int</a:t>
            </a:r>
            <a:r>
              <a:rPr lang="en-US" altLang="ru-RU" dirty="0"/>
              <a:t>, char </a:t>
            </a:r>
            <a:r>
              <a:rPr lang="ru-RU" altLang="ru-RU" dirty="0"/>
              <a:t>или </a:t>
            </a:r>
            <a:r>
              <a:rPr lang="en-US" altLang="ru-RU" dirty="0"/>
              <a:t>short</a:t>
            </a:r>
            <a:endParaRPr lang="ru-RU" altLang="ru-RU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277048" y="1690688"/>
            <a:ext cx="4076751" cy="3333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switch (</a:t>
            </a:r>
            <a:r>
              <a:rPr lang="ru-RU" altLang="ru-RU" sz="1400" b="1" dirty="0">
                <a:latin typeface="Courier New" panose="02070309020205020404" pitchFamily="49" charset="0"/>
              </a:rPr>
              <a:t>выражение</a:t>
            </a:r>
            <a:r>
              <a:rPr lang="en-US" altLang="ru-RU" sz="1400" b="1" dirty="0">
                <a:latin typeface="Courier New" panose="02070309020205020404" pitchFamily="49" charset="0"/>
              </a:rPr>
              <a:t> </a:t>
            </a:r>
            <a:r>
              <a:rPr lang="ru-RU" altLang="ru-RU" sz="1400" b="1" dirty="0">
                <a:latin typeface="Courier New" panose="02070309020205020404" pitchFamily="49" charset="0"/>
              </a:rPr>
              <a:t>целого типа</a:t>
            </a:r>
            <a:r>
              <a:rPr lang="en-US" altLang="ru-RU" sz="1400" b="1" dirty="0">
                <a:latin typeface="Courier New" panose="02070309020205020404" pitchFamily="49" charset="0"/>
              </a:rPr>
              <a:t>){</a:t>
            </a:r>
          </a:p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  case const1:</a:t>
            </a:r>
          </a:p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	statement1;</a:t>
            </a:r>
          </a:p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	break;</a:t>
            </a:r>
          </a:p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  case const2:</a:t>
            </a:r>
          </a:p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	statement2;</a:t>
            </a:r>
          </a:p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	break;</a:t>
            </a:r>
          </a:p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  default:</a:t>
            </a:r>
          </a:p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	statement3;</a:t>
            </a:r>
          </a:p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422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29568" cy="1325563"/>
          </a:xfrm>
        </p:spPr>
        <p:txBody>
          <a:bodyPr/>
          <a:lstStyle/>
          <a:p>
            <a:r>
              <a:rPr lang="ru-RU" altLang="ru-RU" b="1" dirty="0" smtClean="0"/>
              <a:t>Циклы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35457"/>
            <a:ext cx="4658030" cy="4378530"/>
          </a:xfrm>
        </p:spPr>
        <p:txBody>
          <a:bodyPr>
            <a:normAutofit/>
          </a:bodyPr>
          <a:lstStyle/>
          <a:p>
            <a:r>
              <a:rPr lang="ru-RU" altLang="ru-RU" dirty="0" smtClean="0"/>
              <a:t>Три типа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ru-RU" dirty="0" smtClean="0">
                <a:solidFill>
                  <a:srgbClr val="00B050"/>
                </a:solidFill>
              </a:rPr>
              <a:t>while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ru-RU" dirty="0" err="1" smtClean="0"/>
              <a:t>do..while</a:t>
            </a:r>
            <a:endParaRPr lang="en-US" altLang="ru-RU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ru-RU" dirty="0" smtClean="0"/>
              <a:t>for</a:t>
            </a:r>
            <a:endParaRPr lang="ru-RU" altLang="ru-RU" dirty="0" smtClean="0"/>
          </a:p>
          <a:p>
            <a:r>
              <a:rPr lang="ru-RU" altLang="ru-RU" dirty="0" smtClean="0"/>
              <a:t>Все циклы имеют две части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ru-RU" dirty="0" smtClean="0"/>
              <a:t>Условие выполнения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ru-RU" dirty="0" smtClean="0"/>
              <a:t>Тело</a:t>
            </a:r>
          </a:p>
          <a:p>
            <a:endParaRPr lang="ru-RU" altLang="ru-RU" dirty="0" smtClean="0"/>
          </a:p>
          <a:p>
            <a:endParaRPr lang="ru-RU" altLang="ru-RU" dirty="0" smtClean="0"/>
          </a:p>
          <a:p>
            <a:pPr marL="457200" lvl="1" indent="0">
              <a:buNone/>
            </a:pPr>
            <a:endParaRPr lang="ru-RU" altLang="ru-RU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692877" y="1775593"/>
            <a:ext cx="5919020" cy="630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while (</a:t>
            </a:r>
            <a:r>
              <a:rPr lang="ru-RU" altLang="ru-RU" sz="1400" b="1" dirty="0">
                <a:latin typeface="Courier New" panose="02070309020205020404" pitchFamily="49" charset="0"/>
              </a:rPr>
              <a:t>логическое выражение</a:t>
            </a:r>
            <a:r>
              <a:rPr lang="en-US" altLang="ru-RU" sz="1400" b="1" dirty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	</a:t>
            </a:r>
            <a:r>
              <a:rPr lang="ru-RU" altLang="ru-RU" sz="1400" b="1" dirty="0">
                <a:latin typeface="Courier New" panose="02070309020205020404" pitchFamily="49" charset="0"/>
              </a:rPr>
              <a:t>оператор</a:t>
            </a:r>
            <a:r>
              <a:rPr lang="en-US" altLang="ru-RU" sz="1400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92875" y="2814944"/>
            <a:ext cx="5919021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400" b="1" dirty="0" err="1">
                <a:latin typeface="Courier New" panose="02070309020205020404" pitchFamily="49" charset="0"/>
              </a:rPr>
              <a:t>int</a:t>
            </a:r>
            <a:r>
              <a:rPr lang="en-US" altLang="ru-RU" sz="1400" b="1" dirty="0">
                <a:latin typeface="Courier New" panose="02070309020205020404" pitchFamily="49" charset="0"/>
              </a:rPr>
              <a:t> </a:t>
            </a:r>
            <a:r>
              <a:rPr lang="en-US" altLang="ru-RU" sz="1400" b="1" dirty="0" err="1">
                <a:latin typeface="Courier New" panose="02070309020205020404" pitchFamily="49" charset="0"/>
              </a:rPr>
              <a:t>i</a:t>
            </a:r>
            <a:r>
              <a:rPr lang="en-US" altLang="ru-RU" sz="1400" b="1" dirty="0">
                <a:latin typeface="Courier New" panose="02070309020205020404" pitchFamily="49" charset="0"/>
              </a:rPr>
              <a:t> = 0;</a:t>
            </a:r>
          </a:p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while (</a:t>
            </a:r>
            <a:r>
              <a:rPr lang="en-US" altLang="ru-RU" sz="1400" b="1" dirty="0" err="1">
                <a:latin typeface="Courier New" panose="02070309020205020404" pitchFamily="49" charset="0"/>
              </a:rPr>
              <a:t>i</a:t>
            </a:r>
            <a:r>
              <a:rPr lang="en-US" altLang="ru-RU" sz="1400" b="1" dirty="0">
                <a:latin typeface="Courier New" panose="02070309020205020404" pitchFamily="49" charset="0"/>
              </a:rPr>
              <a:t> &lt; 100){</a:t>
            </a:r>
          </a:p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	</a:t>
            </a:r>
            <a:r>
              <a:rPr lang="en-US" altLang="ru-RU" sz="14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ru-RU" sz="1400" b="1" dirty="0">
                <a:latin typeface="Courier New" panose="02070309020205020404" pitchFamily="49" charset="0"/>
              </a:rPr>
              <a:t>(“</a:t>
            </a:r>
            <a:r>
              <a:rPr lang="en-US" altLang="ru-RU" sz="1400" b="1" dirty="0" err="1">
                <a:latin typeface="Courier New" panose="02070309020205020404" pitchFamily="49" charset="0"/>
              </a:rPr>
              <a:t>i</a:t>
            </a:r>
            <a:r>
              <a:rPr lang="en-US" altLang="ru-RU" sz="1400" b="1" dirty="0">
                <a:latin typeface="Courier New" panose="02070309020205020404" pitchFamily="49" charset="0"/>
              </a:rPr>
              <a:t> = ”+</a:t>
            </a:r>
            <a:r>
              <a:rPr lang="en-US" altLang="ru-RU" sz="1400" b="1" dirty="0" err="1">
                <a:latin typeface="Courier New" panose="02070309020205020404" pitchFamily="49" charset="0"/>
              </a:rPr>
              <a:t>i</a:t>
            </a:r>
            <a:r>
              <a:rPr lang="en-US" altLang="ru-RU" sz="1400" b="1" dirty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	</a:t>
            </a:r>
            <a:r>
              <a:rPr lang="en-US" altLang="ru-RU" sz="1400" b="1" dirty="0" err="1">
                <a:latin typeface="Courier New" panose="02070309020205020404" pitchFamily="49" charset="0"/>
              </a:rPr>
              <a:t>i</a:t>
            </a:r>
            <a:r>
              <a:rPr lang="en-US" altLang="ru-RU" sz="1400" b="1" dirty="0">
                <a:latin typeface="Courier New" panose="02070309020205020404" pitchFamily="49" charset="0"/>
              </a:rPr>
              <a:t>++;</a:t>
            </a:r>
          </a:p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3205803" y="1775593"/>
            <a:ext cx="5694362" cy="1526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4398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29568" cy="1325563"/>
          </a:xfrm>
        </p:spPr>
        <p:txBody>
          <a:bodyPr/>
          <a:lstStyle/>
          <a:p>
            <a:r>
              <a:rPr lang="ru-RU" altLang="ru-RU" b="1" dirty="0" smtClean="0"/>
              <a:t>Циклы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35457"/>
            <a:ext cx="4658030" cy="4378530"/>
          </a:xfrm>
        </p:spPr>
        <p:txBody>
          <a:bodyPr>
            <a:normAutofit/>
          </a:bodyPr>
          <a:lstStyle/>
          <a:p>
            <a:r>
              <a:rPr lang="ru-RU" altLang="ru-RU" dirty="0" smtClean="0"/>
              <a:t>Три типа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ru-RU" dirty="0" smtClean="0"/>
              <a:t>while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ru-RU" dirty="0" err="1" smtClean="0">
                <a:solidFill>
                  <a:srgbClr val="00B050"/>
                </a:solidFill>
              </a:rPr>
              <a:t>do..while</a:t>
            </a:r>
            <a:endParaRPr lang="en-US" altLang="ru-RU" dirty="0" smtClean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ru-RU" dirty="0" smtClean="0"/>
              <a:t>for</a:t>
            </a:r>
            <a:endParaRPr lang="ru-RU" altLang="ru-RU" dirty="0" smtClean="0"/>
          </a:p>
          <a:p>
            <a:r>
              <a:rPr lang="ru-RU" altLang="ru-RU" dirty="0" smtClean="0"/>
              <a:t>Все циклы имеют две части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ru-RU" dirty="0" smtClean="0"/>
              <a:t>Условие выполнения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ru-RU" dirty="0" smtClean="0"/>
              <a:t>Тело</a:t>
            </a:r>
          </a:p>
          <a:p>
            <a:endParaRPr lang="ru-RU" altLang="ru-RU" dirty="0" smtClean="0"/>
          </a:p>
          <a:p>
            <a:endParaRPr lang="ru-RU" altLang="ru-RU" dirty="0" smtClean="0"/>
          </a:p>
          <a:p>
            <a:pPr marL="457200" lvl="1" indent="0">
              <a:buNone/>
            </a:pPr>
            <a:endParaRPr lang="ru-RU" alt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3205803" y="1775593"/>
            <a:ext cx="5694362" cy="1526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altLang="ru-RU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390968" y="1979306"/>
            <a:ext cx="4945626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400" b="1">
                <a:latin typeface="Courier New" panose="02070309020205020404" pitchFamily="49" charset="0"/>
              </a:rPr>
              <a:t>do </a:t>
            </a:r>
          </a:p>
          <a:p>
            <a:pPr>
              <a:spcBef>
                <a:spcPct val="50000"/>
              </a:spcBef>
            </a:pPr>
            <a:r>
              <a:rPr lang="en-US" altLang="ru-RU" sz="1400" b="1">
                <a:latin typeface="Courier New" panose="02070309020205020404" pitchFamily="49" charset="0"/>
              </a:rPr>
              <a:t>	</a:t>
            </a:r>
            <a:r>
              <a:rPr lang="ru-RU" altLang="ru-RU" sz="1400" b="1">
                <a:latin typeface="Courier New" panose="02070309020205020404" pitchFamily="49" charset="0"/>
              </a:rPr>
              <a:t>оператор</a:t>
            </a:r>
            <a:r>
              <a:rPr lang="en-US" altLang="ru-RU" sz="1400" b="1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ru-RU" sz="1400" b="1">
                <a:latin typeface="Courier New" panose="02070309020205020404" pitchFamily="49" charset="0"/>
              </a:rPr>
              <a:t>while (</a:t>
            </a:r>
            <a:r>
              <a:rPr lang="ru-RU" altLang="ru-RU" sz="1400" b="1">
                <a:latin typeface="Courier New" panose="02070309020205020404" pitchFamily="49" charset="0"/>
              </a:rPr>
              <a:t>условие выхода</a:t>
            </a:r>
            <a:r>
              <a:rPr lang="en-US" altLang="ru-RU" sz="1400" b="1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390968" y="3347731"/>
            <a:ext cx="4945626" cy="1923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400" b="1">
                <a:latin typeface="Courier New" panose="02070309020205020404" pitchFamily="49" charset="0"/>
              </a:rPr>
              <a:t>int i = 0;</a:t>
            </a:r>
          </a:p>
          <a:p>
            <a:pPr>
              <a:spcBef>
                <a:spcPct val="50000"/>
              </a:spcBef>
            </a:pPr>
            <a:r>
              <a:rPr lang="en-US" altLang="ru-RU" sz="1400" b="1">
                <a:latin typeface="Courier New" panose="02070309020205020404" pitchFamily="49" charset="0"/>
              </a:rPr>
              <a:t>do{</a:t>
            </a:r>
          </a:p>
          <a:p>
            <a:pPr>
              <a:spcBef>
                <a:spcPct val="50000"/>
              </a:spcBef>
            </a:pPr>
            <a:r>
              <a:rPr lang="en-US" altLang="ru-RU" sz="1400" b="1">
                <a:latin typeface="Courier New" panose="02070309020205020404" pitchFamily="49" charset="0"/>
              </a:rPr>
              <a:t>	System.out.println(“i = ”+i);</a:t>
            </a:r>
          </a:p>
          <a:p>
            <a:pPr>
              <a:spcBef>
                <a:spcPct val="50000"/>
              </a:spcBef>
            </a:pPr>
            <a:r>
              <a:rPr lang="en-US" altLang="ru-RU" sz="1400" b="1">
                <a:latin typeface="Courier New" panose="02070309020205020404" pitchFamily="49" charset="0"/>
              </a:rPr>
              <a:t>	i++;</a:t>
            </a:r>
          </a:p>
          <a:p>
            <a:pPr>
              <a:spcBef>
                <a:spcPct val="50000"/>
              </a:spcBef>
            </a:pPr>
            <a:r>
              <a:rPr lang="en-US" altLang="ru-RU" sz="1400" b="1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ru-RU" sz="1400" b="1">
                <a:latin typeface="Courier New" panose="02070309020205020404" pitchFamily="49" charset="0"/>
              </a:rPr>
              <a:t>while (i &lt; 10);</a:t>
            </a:r>
          </a:p>
        </p:txBody>
      </p:sp>
    </p:spTree>
    <p:extLst>
      <p:ext uri="{BB962C8B-B14F-4D97-AF65-F5344CB8AC3E}">
        <p14:creationId xmlns:p14="http://schemas.microsoft.com/office/powerpoint/2010/main" val="12565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 smtClean="0"/>
              <a:t>Базовый синтаксис языка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 smtClean="0"/>
              <a:t>Ключевые компоненты </a:t>
            </a:r>
            <a:r>
              <a:rPr lang="en-US" altLang="ru-RU" dirty="0" smtClean="0"/>
              <a:t>SDK</a:t>
            </a:r>
            <a:endParaRPr lang="ru-RU" altLang="ru-RU" dirty="0" smtClean="0"/>
          </a:p>
          <a:p>
            <a:r>
              <a:rPr lang="ru-RU" altLang="ru-RU" dirty="0" smtClean="0"/>
              <a:t>Структура файла</a:t>
            </a:r>
          </a:p>
          <a:p>
            <a:r>
              <a:rPr lang="ru-RU" altLang="ru-RU" dirty="0" smtClean="0"/>
              <a:t>Определение классов</a:t>
            </a:r>
          </a:p>
          <a:p>
            <a:r>
              <a:rPr lang="ru-RU" altLang="ru-RU" dirty="0" smtClean="0"/>
              <a:t>Базовые типы данных и операторы</a:t>
            </a:r>
          </a:p>
          <a:p>
            <a:r>
              <a:rPr lang="ru-RU" altLang="ru-RU" dirty="0" smtClean="0"/>
              <a:t>Использование переменной </a:t>
            </a:r>
            <a:r>
              <a:rPr lang="en-US" altLang="ru-RU" dirty="0" smtClean="0"/>
              <a:t>CLASSPATH</a:t>
            </a:r>
          </a:p>
          <a:p>
            <a:r>
              <a:rPr lang="ru-RU" altLang="ru-RU" dirty="0" smtClean="0"/>
              <a:t>Компиляция и запуск приложения</a:t>
            </a:r>
          </a:p>
          <a:p>
            <a:pPr marL="0" indent="0"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9004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29568" cy="1325563"/>
          </a:xfrm>
        </p:spPr>
        <p:txBody>
          <a:bodyPr/>
          <a:lstStyle/>
          <a:p>
            <a:r>
              <a:rPr lang="ru-RU" altLang="ru-RU" b="1" dirty="0" smtClean="0"/>
              <a:t>Циклы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35457"/>
            <a:ext cx="4658030" cy="4378530"/>
          </a:xfrm>
        </p:spPr>
        <p:txBody>
          <a:bodyPr>
            <a:normAutofit/>
          </a:bodyPr>
          <a:lstStyle/>
          <a:p>
            <a:r>
              <a:rPr lang="ru-RU" altLang="ru-RU" dirty="0" smtClean="0"/>
              <a:t>Три типа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ru-RU" dirty="0" smtClean="0"/>
              <a:t>while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ru-RU" dirty="0" err="1" smtClean="0"/>
              <a:t>do..while</a:t>
            </a:r>
            <a:endParaRPr lang="en-US" altLang="ru-RU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ru-RU" dirty="0" smtClean="0">
                <a:solidFill>
                  <a:srgbClr val="00B050"/>
                </a:solidFill>
              </a:rPr>
              <a:t>for</a:t>
            </a:r>
            <a:endParaRPr lang="ru-RU" altLang="ru-RU" dirty="0" smtClean="0">
              <a:solidFill>
                <a:srgbClr val="00B050"/>
              </a:solidFill>
            </a:endParaRPr>
          </a:p>
          <a:p>
            <a:r>
              <a:rPr lang="ru-RU" altLang="ru-RU" dirty="0" smtClean="0"/>
              <a:t>Все циклы имеют две части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ru-RU" dirty="0" smtClean="0"/>
              <a:t>Условие выполнения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ru-RU" dirty="0" smtClean="0"/>
              <a:t>Тело</a:t>
            </a:r>
          </a:p>
          <a:p>
            <a:endParaRPr lang="ru-RU" altLang="ru-RU" dirty="0" smtClean="0"/>
          </a:p>
          <a:p>
            <a:endParaRPr lang="ru-RU" altLang="ru-RU" dirty="0" smtClean="0"/>
          </a:p>
          <a:p>
            <a:pPr marL="457200" lvl="1" indent="0">
              <a:buNone/>
            </a:pPr>
            <a:endParaRPr lang="ru-RU" alt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3205803" y="1775593"/>
            <a:ext cx="5694362" cy="1526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altLang="ru-RU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263148" y="1835457"/>
            <a:ext cx="5171768" cy="8463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for (</a:t>
            </a:r>
            <a:r>
              <a:rPr lang="ru-RU" altLang="ru-RU" sz="1400" b="1" dirty="0">
                <a:latin typeface="Courier New" panose="02070309020205020404" pitchFamily="49" charset="0"/>
              </a:rPr>
              <a:t>инициализация; условие выхода; условие итерации</a:t>
            </a:r>
            <a:r>
              <a:rPr lang="en-US" altLang="ru-RU" sz="1400" b="1" dirty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	</a:t>
            </a:r>
            <a:r>
              <a:rPr lang="ru-RU" altLang="ru-RU" sz="1400" b="1" dirty="0">
                <a:latin typeface="Courier New" panose="02070309020205020404" pitchFamily="49" charset="0"/>
              </a:rPr>
              <a:t>оператор</a:t>
            </a:r>
            <a:r>
              <a:rPr lang="en-US" altLang="ru-RU" sz="1400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263148" y="2964529"/>
            <a:ext cx="5171768" cy="12772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for (</a:t>
            </a:r>
            <a:r>
              <a:rPr lang="en-US" altLang="ru-RU" sz="1400" b="1" dirty="0" err="1">
                <a:latin typeface="Courier New" panose="02070309020205020404" pitchFamily="49" charset="0"/>
              </a:rPr>
              <a:t>int</a:t>
            </a:r>
            <a:r>
              <a:rPr lang="en-US" altLang="ru-RU" sz="1400" b="1" dirty="0">
                <a:latin typeface="Courier New" panose="02070309020205020404" pitchFamily="49" charset="0"/>
              </a:rPr>
              <a:t> </a:t>
            </a:r>
            <a:r>
              <a:rPr lang="en-US" altLang="ru-RU" sz="1400" b="1" dirty="0" err="1">
                <a:latin typeface="Courier New" panose="02070309020205020404" pitchFamily="49" charset="0"/>
              </a:rPr>
              <a:t>i</a:t>
            </a:r>
            <a:r>
              <a:rPr lang="en-US" altLang="ru-RU" sz="1400" b="1" dirty="0">
                <a:latin typeface="Courier New" panose="02070309020205020404" pitchFamily="49" charset="0"/>
              </a:rPr>
              <a:t> = 0; </a:t>
            </a:r>
            <a:r>
              <a:rPr lang="en-US" altLang="ru-RU" sz="1400" b="1" dirty="0" err="1">
                <a:latin typeface="Courier New" panose="02070309020205020404" pitchFamily="49" charset="0"/>
              </a:rPr>
              <a:t>i</a:t>
            </a:r>
            <a:r>
              <a:rPr lang="en-US" altLang="ru-RU" sz="1400" b="1" dirty="0">
                <a:latin typeface="Courier New" panose="02070309020205020404" pitchFamily="49" charset="0"/>
              </a:rPr>
              <a:t> &lt; 10; </a:t>
            </a:r>
            <a:r>
              <a:rPr lang="en-US" altLang="ru-RU" sz="1400" b="1" dirty="0" err="1">
                <a:latin typeface="Courier New" panose="02070309020205020404" pitchFamily="49" charset="0"/>
              </a:rPr>
              <a:t>i</a:t>
            </a:r>
            <a:r>
              <a:rPr lang="en-US" altLang="ru-RU" sz="1400" b="1" dirty="0">
                <a:latin typeface="Courier New" panose="02070309020205020404" pitchFamily="49" charset="0"/>
              </a:rPr>
              <a:t>++)</a:t>
            </a:r>
            <a:endParaRPr lang="ru-RU" altLang="ru-RU" sz="1400" b="1" i="1" u="sng" dirty="0"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	</a:t>
            </a:r>
            <a:r>
              <a:rPr lang="en-US" altLang="ru-RU" sz="14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ru-RU" sz="1400" b="1" dirty="0">
                <a:latin typeface="Courier New" panose="02070309020205020404" pitchFamily="49" charset="0"/>
              </a:rPr>
              <a:t>(“</a:t>
            </a:r>
            <a:r>
              <a:rPr lang="en-US" altLang="ru-RU" sz="1400" b="1" dirty="0" err="1">
                <a:latin typeface="Courier New" panose="02070309020205020404" pitchFamily="49" charset="0"/>
              </a:rPr>
              <a:t>i</a:t>
            </a:r>
            <a:r>
              <a:rPr lang="en-US" altLang="ru-RU" sz="1400" b="1" dirty="0">
                <a:latin typeface="Courier New" panose="02070309020205020404" pitchFamily="49" charset="0"/>
              </a:rPr>
              <a:t> = ”+</a:t>
            </a:r>
            <a:r>
              <a:rPr lang="en-US" altLang="ru-RU" sz="1400" b="1" dirty="0" err="1">
                <a:latin typeface="Courier New" panose="02070309020205020404" pitchFamily="49" charset="0"/>
              </a:rPr>
              <a:t>i</a:t>
            </a:r>
            <a:r>
              <a:rPr lang="en-US" altLang="ru-RU" sz="1400" b="1" dirty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263148" y="4510754"/>
            <a:ext cx="5171768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for (</a:t>
            </a:r>
            <a:r>
              <a:rPr lang="en-US" altLang="ru-RU" sz="1400" b="1" dirty="0" err="1">
                <a:latin typeface="Courier New" panose="02070309020205020404" pitchFamily="49" charset="0"/>
              </a:rPr>
              <a:t>int</a:t>
            </a:r>
            <a:r>
              <a:rPr lang="en-US" altLang="ru-RU" sz="1400" b="1" dirty="0">
                <a:latin typeface="Courier New" panose="02070309020205020404" pitchFamily="49" charset="0"/>
              </a:rPr>
              <a:t> </a:t>
            </a:r>
            <a:r>
              <a:rPr lang="en-US" altLang="ru-RU" sz="1400" b="1" dirty="0" err="1">
                <a:latin typeface="Courier New" panose="02070309020205020404" pitchFamily="49" charset="0"/>
              </a:rPr>
              <a:t>i</a:t>
            </a:r>
            <a:r>
              <a:rPr lang="en-US" altLang="ru-RU" sz="1400" b="1" dirty="0">
                <a:latin typeface="Courier New" panose="02070309020205020404" pitchFamily="49" charset="0"/>
              </a:rPr>
              <a:t> = 0, j = 10; </a:t>
            </a:r>
            <a:r>
              <a:rPr lang="en-US" altLang="ru-RU" sz="1400" b="1" dirty="0" err="1">
                <a:latin typeface="Courier New" panose="02070309020205020404" pitchFamily="49" charset="0"/>
              </a:rPr>
              <a:t>i</a:t>
            </a:r>
            <a:r>
              <a:rPr lang="en-US" altLang="ru-RU" sz="1400" b="1" dirty="0">
                <a:latin typeface="Courier New" panose="02070309020205020404" pitchFamily="49" charset="0"/>
              </a:rPr>
              <a:t> &lt; j; </a:t>
            </a:r>
            <a:r>
              <a:rPr lang="en-US" altLang="ru-RU" sz="1400" b="1" dirty="0" err="1">
                <a:latin typeface="Courier New" panose="02070309020205020404" pitchFamily="49" charset="0"/>
              </a:rPr>
              <a:t>i</a:t>
            </a:r>
            <a:r>
              <a:rPr lang="en-US" altLang="ru-RU" sz="1400" b="1" dirty="0">
                <a:latin typeface="Courier New" panose="02070309020205020404" pitchFamily="49" charset="0"/>
              </a:rPr>
              <a:t>++, j--)</a:t>
            </a:r>
            <a:endParaRPr lang="ru-RU" altLang="ru-RU" sz="1400" b="1" i="1" u="sng" dirty="0"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	</a:t>
            </a:r>
            <a:r>
              <a:rPr lang="en-US" altLang="ru-RU" sz="14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ru-RU" sz="1400" b="1" dirty="0">
                <a:latin typeface="Courier New" panose="02070309020205020404" pitchFamily="49" charset="0"/>
              </a:rPr>
              <a:t>(“</a:t>
            </a:r>
            <a:r>
              <a:rPr lang="en-US" altLang="ru-RU" sz="1400" b="1" dirty="0" err="1">
                <a:latin typeface="Courier New" panose="02070309020205020404" pitchFamily="49" charset="0"/>
              </a:rPr>
              <a:t>i</a:t>
            </a:r>
            <a:r>
              <a:rPr lang="en-US" altLang="ru-RU" sz="1400" b="1" dirty="0">
                <a:latin typeface="Courier New" panose="02070309020205020404" pitchFamily="49" charset="0"/>
              </a:rPr>
              <a:t> = ”+</a:t>
            </a:r>
            <a:r>
              <a:rPr lang="en-US" altLang="ru-RU" sz="1400" b="1" dirty="0" err="1">
                <a:latin typeface="Courier New" panose="02070309020205020404" pitchFamily="49" charset="0"/>
              </a:rPr>
              <a:t>i</a:t>
            </a:r>
            <a:r>
              <a:rPr lang="en-US" altLang="ru-RU" sz="1400" b="1" dirty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	</a:t>
            </a:r>
            <a:r>
              <a:rPr lang="en-US" altLang="ru-RU" sz="14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ru-RU" sz="1400" b="1" dirty="0">
                <a:latin typeface="Courier New" panose="02070309020205020404" pitchFamily="49" charset="0"/>
              </a:rPr>
              <a:t>(“j = ”+j);</a:t>
            </a:r>
          </a:p>
          <a:p>
            <a:pPr>
              <a:spcBef>
                <a:spcPct val="50000"/>
              </a:spcBef>
            </a:pPr>
            <a:r>
              <a:rPr lang="en-US" altLang="ru-RU" sz="14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812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29568" cy="1325563"/>
          </a:xfrm>
        </p:spPr>
        <p:txBody>
          <a:bodyPr/>
          <a:lstStyle/>
          <a:p>
            <a:r>
              <a:rPr lang="ru-RU" altLang="ru-RU" b="1" dirty="0" smtClean="0"/>
              <a:t>Массивы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35457"/>
            <a:ext cx="10429568" cy="437853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Массив</a:t>
            </a:r>
            <a:r>
              <a:rPr lang="ru-RU" dirty="0" smtClean="0"/>
              <a:t> </a:t>
            </a:r>
            <a:r>
              <a:rPr lang="ru-RU" dirty="0"/>
              <a:t>– это </a:t>
            </a:r>
            <a:r>
              <a:rPr lang="ru-RU" dirty="0"/>
              <a:t>группа однотипных элементов, имеющих общее имя и расположенных в памяти рядом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pPr marL="174625" indent="-174625">
              <a:spcBef>
                <a:spcPts val="600"/>
              </a:spcBef>
            </a:pPr>
            <a:r>
              <a:rPr lang="ru-RU" sz="2600" dirty="0"/>
              <a:t>Особенности:</a:t>
            </a:r>
          </a:p>
          <a:p>
            <a:pPr marL="803275" lvl="1" indent="-449263">
              <a:spcBef>
                <a:spcPct val="20000"/>
              </a:spcBef>
              <a:buFontTx/>
              <a:buChar char="•"/>
            </a:pPr>
            <a:r>
              <a:rPr lang="ru-RU" sz="2600" dirty="0"/>
              <a:t>все элементы имеют один тип</a:t>
            </a:r>
          </a:p>
          <a:p>
            <a:pPr marL="803275" lvl="1" indent="-449263">
              <a:spcBef>
                <a:spcPct val="20000"/>
              </a:spcBef>
              <a:buFontTx/>
              <a:buChar char="•"/>
            </a:pPr>
            <a:r>
              <a:rPr lang="ru-RU" sz="2600" dirty="0"/>
              <a:t>весь массив имеет одно имя</a:t>
            </a:r>
          </a:p>
          <a:p>
            <a:pPr marL="803275" lvl="1" indent="-449263">
              <a:spcBef>
                <a:spcPct val="20000"/>
              </a:spcBef>
              <a:buFontTx/>
              <a:buChar char="•"/>
            </a:pPr>
            <a:r>
              <a:rPr lang="ru-RU" sz="2600" dirty="0"/>
              <a:t>все элементы расположены в памяти друг за другом</a:t>
            </a:r>
          </a:p>
          <a:p>
            <a:pPr marL="174625" indent="-174625">
              <a:spcBef>
                <a:spcPts val="600"/>
              </a:spcBef>
            </a:pPr>
            <a:r>
              <a:rPr lang="ru-RU" sz="2600" dirty="0"/>
              <a:t>Примеры:</a:t>
            </a:r>
          </a:p>
          <a:p>
            <a:pPr marL="803275" lvl="1" indent="-449263">
              <a:spcBef>
                <a:spcPct val="20000"/>
              </a:spcBef>
              <a:buFontTx/>
              <a:buChar char="•"/>
            </a:pPr>
            <a:r>
              <a:rPr lang="ru-RU" sz="2600" dirty="0"/>
              <a:t>список учеников в классе</a:t>
            </a:r>
          </a:p>
          <a:p>
            <a:pPr marL="803275" lvl="1" indent="-449263">
              <a:spcBef>
                <a:spcPct val="20000"/>
              </a:spcBef>
              <a:buFontTx/>
              <a:buChar char="•"/>
            </a:pPr>
            <a:r>
              <a:rPr lang="ru-RU" sz="2600" dirty="0"/>
              <a:t>школы в городе</a:t>
            </a:r>
          </a:p>
          <a:p>
            <a:pPr marL="803275" lvl="1" indent="-449263">
              <a:spcBef>
                <a:spcPct val="20000"/>
              </a:spcBef>
              <a:buFontTx/>
              <a:buChar char="•"/>
            </a:pPr>
            <a:r>
              <a:rPr lang="ru-RU" sz="2600" dirty="0"/>
              <a:t>данные о температуре воздуха за год</a:t>
            </a:r>
          </a:p>
          <a:p>
            <a:endParaRPr lang="ru-RU" dirty="0"/>
          </a:p>
          <a:p>
            <a:endParaRPr lang="ru-RU" altLang="ru-RU" dirty="0" smtClean="0"/>
          </a:p>
          <a:p>
            <a:endParaRPr lang="ru-RU" altLang="ru-RU" dirty="0" smtClean="0"/>
          </a:p>
          <a:p>
            <a:pPr marL="457200" lvl="1" indent="0">
              <a:buNone/>
            </a:pPr>
            <a:endParaRPr lang="ru-RU" alt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3205803" y="1775593"/>
            <a:ext cx="5694362" cy="1526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3447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29568" cy="1325563"/>
          </a:xfrm>
        </p:spPr>
        <p:txBody>
          <a:bodyPr/>
          <a:lstStyle/>
          <a:p>
            <a:r>
              <a:rPr lang="ru-RU" altLang="ru-RU" b="1" dirty="0" smtClean="0"/>
              <a:t>Массивы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35457"/>
            <a:ext cx="10429568" cy="437853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Массив</a:t>
            </a:r>
            <a:r>
              <a:rPr lang="ru-RU" dirty="0" smtClean="0"/>
              <a:t> </a:t>
            </a:r>
            <a:r>
              <a:rPr lang="ru-RU" dirty="0"/>
              <a:t>– это </a:t>
            </a:r>
            <a:r>
              <a:rPr lang="ru-RU" dirty="0"/>
              <a:t>группа однотипных элементов, имеющих общее имя и расположенных в памяти рядом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marL="174625" indent="-174625">
              <a:spcBef>
                <a:spcPts val="600"/>
              </a:spcBef>
            </a:pPr>
            <a:r>
              <a:rPr lang="ru-RU" dirty="0"/>
              <a:t>Особенности:</a:t>
            </a:r>
          </a:p>
          <a:p>
            <a:pPr marL="803275" lvl="1" indent="-449263">
              <a:spcBef>
                <a:spcPct val="20000"/>
              </a:spcBef>
              <a:buFontTx/>
              <a:buChar char="•"/>
            </a:pPr>
            <a:r>
              <a:rPr lang="ru-RU" sz="2800" dirty="0"/>
              <a:t>все элементы имеют один тип</a:t>
            </a:r>
          </a:p>
          <a:p>
            <a:pPr marL="803275" lvl="1" indent="-449263">
              <a:spcBef>
                <a:spcPct val="20000"/>
              </a:spcBef>
              <a:buFontTx/>
              <a:buChar char="•"/>
            </a:pPr>
            <a:r>
              <a:rPr lang="ru-RU" sz="2800" dirty="0"/>
              <a:t>весь массив имеет одно имя</a:t>
            </a:r>
          </a:p>
          <a:p>
            <a:pPr marL="803275" lvl="1" indent="-449263">
              <a:spcBef>
                <a:spcPct val="20000"/>
              </a:spcBef>
              <a:buFontTx/>
              <a:buChar char="•"/>
            </a:pPr>
            <a:r>
              <a:rPr lang="ru-RU" sz="2800" dirty="0"/>
              <a:t>все элементы расположены в памяти друг за </a:t>
            </a:r>
            <a:r>
              <a:rPr lang="ru-RU" sz="2800" dirty="0" smtClean="0"/>
              <a:t>другом</a:t>
            </a:r>
          </a:p>
          <a:p>
            <a:pPr marL="803275" lvl="1" indent="-449263">
              <a:spcBef>
                <a:spcPct val="20000"/>
              </a:spcBef>
              <a:buFontTx/>
              <a:buChar char="•"/>
            </a:pPr>
            <a:endParaRPr lang="ru-RU" sz="2800" dirty="0"/>
          </a:p>
          <a:p>
            <a:pPr marL="174625" indent="-174625">
              <a:spcBef>
                <a:spcPts val="600"/>
              </a:spcBef>
            </a:pPr>
            <a:r>
              <a:rPr lang="ru-RU" dirty="0"/>
              <a:t>Примеры:</a:t>
            </a:r>
          </a:p>
          <a:p>
            <a:pPr marL="803275" lvl="1" indent="-449263">
              <a:spcBef>
                <a:spcPct val="20000"/>
              </a:spcBef>
              <a:buFontTx/>
              <a:buChar char="•"/>
            </a:pPr>
            <a:r>
              <a:rPr lang="ru-RU" sz="2800" dirty="0"/>
              <a:t>список учеников в классе</a:t>
            </a:r>
          </a:p>
          <a:p>
            <a:pPr marL="803275" lvl="1" indent="-449263">
              <a:spcBef>
                <a:spcPct val="20000"/>
              </a:spcBef>
              <a:buFontTx/>
              <a:buChar char="•"/>
            </a:pPr>
            <a:r>
              <a:rPr lang="ru-RU" sz="2800" dirty="0"/>
              <a:t>школы в городе</a:t>
            </a:r>
          </a:p>
          <a:p>
            <a:pPr marL="803275" lvl="1" indent="-449263">
              <a:spcBef>
                <a:spcPct val="20000"/>
              </a:spcBef>
              <a:buFontTx/>
              <a:buChar char="•"/>
            </a:pPr>
            <a:r>
              <a:rPr lang="ru-RU" sz="2800" dirty="0"/>
              <a:t>данные о температуре воздуха за год</a:t>
            </a:r>
          </a:p>
          <a:p>
            <a:endParaRPr lang="ru-RU" dirty="0"/>
          </a:p>
          <a:p>
            <a:endParaRPr lang="ru-RU" altLang="ru-RU" dirty="0" smtClean="0"/>
          </a:p>
          <a:p>
            <a:endParaRPr lang="ru-RU" altLang="ru-RU" dirty="0" smtClean="0"/>
          </a:p>
          <a:p>
            <a:pPr marL="457200" lvl="1" indent="0">
              <a:buNone/>
            </a:pPr>
            <a:endParaRPr lang="ru-RU" alt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3205803" y="1775593"/>
            <a:ext cx="5694362" cy="1526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0586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29568" cy="1325563"/>
          </a:xfrm>
        </p:spPr>
        <p:txBody>
          <a:bodyPr/>
          <a:lstStyle/>
          <a:p>
            <a:r>
              <a:rPr lang="ru-RU" altLang="ru-RU" b="1" dirty="0" smtClean="0"/>
              <a:t>Массивы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09083"/>
            <a:ext cx="10429568" cy="4378530"/>
          </a:xfrm>
        </p:spPr>
        <p:txBody>
          <a:bodyPr>
            <a:norm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dirty="0"/>
              <a:t>Где </a:t>
            </a:r>
            <a:r>
              <a:rPr lang="ru-RU" b="1" dirty="0"/>
              <a:t>тип</a:t>
            </a:r>
            <a:r>
              <a:rPr lang="ru-RU" dirty="0"/>
              <a:t> — это тип элементов массива, а </a:t>
            </a:r>
            <a:r>
              <a:rPr lang="ru-RU" b="1" dirty="0"/>
              <a:t>имя</a:t>
            </a:r>
            <a:r>
              <a:rPr lang="ru-RU" dirty="0"/>
              <a:t> — уникальный идентификатор, начинающийся с буквы. </a:t>
            </a:r>
            <a:endParaRPr lang="en-US" dirty="0"/>
          </a:p>
          <a:p>
            <a:pPr marL="176213" indent="-176213">
              <a:spcBef>
                <a:spcPct val="50000"/>
              </a:spcBef>
            </a:pPr>
            <a:r>
              <a:rPr lang="ru-RU" dirty="0"/>
              <a:t>Таким образом можно объявить массив любого типа</a:t>
            </a:r>
            <a:r>
              <a:rPr lang="ru-RU" dirty="0" smtClean="0"/>
              <a:t>:</a:t>
            </a:r>
            <a:endParaRPr lang="ru-RU" altLang="ru-RU" dirty="0" smtClean="0"/>
          </a:p>
          <a:p>
            <a:endParaRPr lang="ru-RU" altLang="ru-RU" dirty="0" smtClean="0"/>
          </a:p>
          <a:p>
            <a:pPr marL="457200" lvl="1" indent="0">
              <a:buNone/>
            </a:pPr>
            <a:endParaRPr lang="ru-RU" alt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3205803" y="1775593"/>
            <a:ext cx="5694362" cy="1526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altLang="ru-RU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748" y="1644716"/>
            <a:ext cx="5926137" cy="463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ru-RU" sz="2400" dirty="0" smtClean="0">
                <a:latin typeface="Courier New" pitchFamily="49" charset="0"/>
              </a:rPr>
              <a:t>тип</a:t>
            </a:r>
            <a:r>
              <a:rPr lang="en-US" sz="2400" dirty="0" smtClean="0">
                <a:latin typeface="Courier New" pitchFamily="49" charset="0"/>
              </a:rPr>
              <a:t>[] </a:t>
            </a:r>
            <a:r>
              <a:rPr lang="ru-RU" sz="2400" dirty="0" err="1">
                <a:latin typeface="Courier New" pitchFamily="49" charset="0"/>
              </a:rPr>
              <a:t>имяМассива</a:t>
            </a:r>
            <a:r>
              <a:rPr lang="en-US" sz="2400" dirty="0" smtClean="0">
                <a:latin typeface="Courier New" pitchFamily="49" charset="0"/>
              </a:rPr>
              <a:t>;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09748" y="3688528"/>
            <a:ext cx="7766050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[] </a:t>
            </a:r>
            <a:r>
              <a:rPr lang="en-US" sz="2400" dirty="0" err="1">
                <a:latin typeface="Courier New" pitchFamily="49" charset="0"/>
              </a:rPr>
              <a:t>myFirstArray</a:t>
            </a:r>
            <a:r>
              <a:rPr lang="en-US" sz="2400" dirty="0">
                <a:latin typeface="Courier New" pitchFamily="49" charset="0"/>
              </a:rPr>
              <a:t>; </a:t>
            </a:r>
            <a:endParaRPr lang="ru-RU" sz="2400" dirty="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 dirty="0" smtClean="0">
                <a:latin typeface="Courier New" pitchFamily="49" charset="0"/>
              </a:rPr>
              <a:t>long</a:t>
            </a:r>
            <a:r>
              <a:rPr lang="en-US" sz="2400" dirty="0">
                <a:latin typeface="Courier New" pitchFamily="49" charset="0"/>
              </a:rPr>
              <a:t>[] </a:t>
            </a:r>
            <a:r>
              <a:rPr lang="en-US" sz="2400" dirty="0" err="1">
                <a:latin typeface="Courier New" pitchFamily="49" charset="0"/>
              </a:rPr>
              <a:t>anArrayOfLongs</a:t>
            </a:r>
            <a:r>
              <a:rPr lang="en-US" sz="2400" dirty="0">
                <a:latin typeface="Courier New" pitchFamily="49" charset="0"/>
              </a:rPr>
              <a:t>; </a:t>
            </a:r>
            <a:endParaRPr lang="en-US" sz="2400" dirty="0" smtClean="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 dirty="0" smtClean="0">
                <a:latin typeface="Courier New" pitchFamily="49" charset="0"/>
              </a:rPr>
              <a:t>double</a:t>
            </a:r>
            <a:r>
              <a:rPr lang="en-US" sz="2400" dirty="0">
                <a:latin typeface="Courier New" pitchFamily="49" charset="0"/>
              </a:rPr>
              <a:t>[] </a:t>
            </a:r>
            <a:r>
              <a:rPr lang="en-US" sz="2400" dirty="0" err="1">
                <a:latin typeface="Courier New" pitchFamily="49" charset="0"/>
              </a:rPr>
              <a:t>anArrayOfDoubles</a:t>
            </a:r>
            <a:r>
              <a:rPr lang="en-US" sz="2400" dirty="0">
                <a:latin typeface="Courier New" pitchFamily="49" charset="0"/>
              </a:rPr>
              <a:t>; </a:t>
            </a:r>
            <a:endParaRPr lang="en-US" sz="2400" dirty="0" smtClean="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 dirty="0" err="1" smtClean="0">
                <a:latin typeface="Courier New" pitchFamily="49" charset="0"/>
              </a:rPr>
              <a:t>boolean</a:t>
            </a:r>
            <a:r>
              <a:rPr lang="en-US" sz="2400" dirty="0">
                <a:latin typeface="Courier New" pitchFamily="49" charset="0"/>
              </a:rPr>
              <a:t>[] </a:t>
            </a:r>
            <a:r>
              <a:rPr lang="en-US" sz="2400" dirty="0" err="1">
                <a:latin typeface="Courier New" pitchFamily="49" charset="0"/>
              </a:rPr>
              <a:t>anArrayOfBooleans</a:t>
            </a:r>
            <a:r>
              <a:rPr lang="en-US" sz="2400" dirty="0">
                <a:latin typeface="Courier New" pitchFamily="49" charset="0"/>
              </a:rPr>
              <a:t>; </a:t>
            </a:r>
            <a:endParaRPr lang="en-US" sz="2400" dirty="0" smtClean="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 dirty="0" smtClean="0">
                <a:latin typeface="Courier New" pitchFamily="49" charset="0"/>
              </a:rPr>
              <a:t>char</a:t>
            </a:r>
            <a:r>
              <a:rPr lang="en-US" sz="2400" dirty="0">
                <a:latin typeface="Courier New" pitchFamily="49" charset="0"/>
              </a:rPr>
              <a:t>[] </a:t>
            </a:r>
            <a:r>
              <a:rPr lang="en-US" sz="2400" dirty="0" err="1">
                <a:latin typeface="Courier New" pitchFamily="49" charset="0"/>
              </a:rPr>
              <a:t>anArrayOfChars</a:t>
            </a:r>
            <a:r>
              <a:rPr lang="en-US" sz="2400" dirty="0">
                <a:latin typeface="Courier New" pitchFamily="49" charset="0"/>
              </a:rPr>
              <a:t>; </a:t>
            </a:r>
            <a:endParaRPr lang="en-US" sz="2400" dirty="0" smtClean="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 dirty="0" smtClean="0">
                <a:latin typeface="Courier New" pitchFamily="49" charset="0"/>
              </a:rPr>
              <a:t>String</a:t>
            </a:r>
            <a:r>
              <a:rPr lang="en-US" sz="2400" dirty="0">
                <a:latin typeface="Courier New" pitchFamily="49" charset="0"/>
              </a:rPr>
              <a:t>[] </a:t>
            </a:r>
            <a:r>
              <a:rPr lang="en-US" sz="2400" dirty="0" err="1" smtClean="0">
                <a:latin typeface="Courier New" pitchFamily="49" charset="0"/>
              </a:rPr>
              <a:t>anArrayOfStrings</a:t>
            </a:r>
            <a:r>
              <a:rPr lang="en-US" sz="2400" dirty="0" smtClean="0">
                <a:latin typeface="Courier New" pitchFamily="49" charset="0"/>
              </a:rPr>
              <a:t>;</a:t>
            </a:r>
            <a:endParaRPr 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4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29568" cy="1325563"/>
          </a:xfrm>
        </p:spPr>
        <p:txBody>
          <a:bodyPr/>
          <a:lstStyle/>
          <a:p>
            <a:r>
              <a:rPr lang="ru-RU" altLang="ru-RU" b="1" dirty="0" smtClean="0"/>
              <a:t>Массивы</a:t>
            </a:r>
            <a:endParaRPr lang="ru-RU" b="1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3205803" y="1775593"/>
            <a:ext cx="5694362" cy="1526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altLang="ru-RU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43005" y="1458765"/>
            <a:ext cx="8182003" cy="463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ru-RU" sz="2400" dirty="0" err="1">
                <a:latin typeface="Courier New" pitchFamily="49" charset="0"/>
              </a:rPr>
              <a:t>имяМассива</a:t>
            </a:r>
            <a:r>
              <a:rPr lang="ru-RU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= </a:t>
            </a:r>
            <a:r>
              <a:rPr lang="en-US" sz="2400" b="1" dirty="0">
                <a:latin typeface="Courier New" pitchFamily="49" charset="0"/>
              </a:rPr>
              <a:t>new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ru-RU" sz="2400" dirty="0" smtClean="0">
                <a:latin typeface="Courier New" pitchFamily="49" charset="0"/>
              </a:rPr>
              <a:t>тип</a:t>
            </a:r>
            <a:r>
              <a:rPr lang="en-US" sz="2400" dirty="0" smtClean="0">
                <a:latin typeface="Courier New" pitchFamily="49" charset="0"/>
              </a:rPr>
              <a:t>[</a:t>
            </a:r>
            <a:r>
              <a:rPr lang="ru-RU" sz="2400" dirty="0" smtClean="0">
                <a:latin typeface="Courier New" pitchFamily="49" charset="0"/>
              </a:rPr>
              <a:t>количество элементов</a:t>
            </a:r>
            <a:r>
              <a:rPr lang="en-US" sz="2400" dirty="0" smtClean="0">
                <a:latin typeface="Courier New" pitchFamily="49" charset="0"/>
              </a:rPr>
              <a:t>];</a:t>
            </a:r>
            <a:endParaRPr lang="ru-RU" sz="2400" dirty="0" err="1">
              <a:latin typeface="Courier New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09638" y="1984214"/>
            <a:ext cx="9748530" cy="1302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dirty="0" smtClean="0"/>
              <a:t>для объявленного </a:t>
            </a:r>
            <a:r>
              <a:rPr lang="ru-RU" sz="2400" dirty="0" err="1" smtClean="0"/>
              <a:t>имениМассива</a:t>
            </a:r>
            <a:r>
              <a:rPr lang="ru-RU" sz="2400" dirty="0" smtClean="0"/>
              <a:t>, зарезервируем память при </a:t>
            </a:r>
            <a:r>
              <a:rPr lang="ru-RU" sz="2400" dirty="0" smtClean="0"/>
              <a:t>помощи ключевого </a:t>
            </a:r>
            <a:r>
              <a:rPr lang="ru-RU" sz="2400" dirty="0" smtClean="0"/>
              <a:t>слова </a:t>
            </a:r>
            <a:r>
              <a:rPr lang="ru-RU" sz="2400" b="1" dirty="0" err="1" smtClean="0"/>
              <a:t>new</a:t>
            </a:r>
            <a:endParaRPr lang="ru-RU" sz="2400" dirty="0" smtClean="0"/>
          </a:p>
          <a:p>
            <a:pPr marL="176213" indent="-176213">
              <a:spcBef>
                <a:spcPts val="800"/>
              </a:spcBef>
            </a:pPr>
            <a:r>
              <a:rPr lang="ru-RU" sz="2400" dirty="0"/>
              <a:t>Примеры</a:t>
            </a:r>
            <a:r>
              <a:rPr lang="en-US" sz="2400" dirty="0"/>
              <a:t>:</a:t>
            </a:r>
            <a:endParaRPr lang="en-US" sz="2400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909638" y="3412974"/>
            <a:ext cx="8215370" cy="1311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400" dirty="0" err="1">
                <a:latin typeface="Courier New" pitchFamily="49" charset="0"/>
              </a:rPr>
              <a:t>myFirstArray</a:t>
            </a:r>
            <a:r>
              <a:rPr lang="en-US" sz="2400" dirty="0">
                <a:latin typeface="Courier New" pitchFamily="49" charset="0"/>
              </a:rPr>
              <a:t> = new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[15</a:t>
            </a:r>
            <a:r>
              <a:rPr lang="en-US" sz="2400" dirty="0" smtClean="0">
                <a:latin typeface="Courier New" pitchFamily="49" charset="0"/>
              </a:rPr>
              <a:t>];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pt-BR" sz="2400" dirty="0">
                <a:latin typeface="Courier New" pitchFamily="49" charset="0"/>
              </a:rPr>
              <a:t>int n = </a:t>
            </a:r>
            <a:r>
              <a:rPr lang="pt-BR" sz="2400" dirty="0" smtClean="0">
                <a:latin typeface="Courier New" pitchFamily="49" charset="0"/>
              </a:rPr>
              <a:t>5;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 dirty="0" err="1" smtClean="0">
                <a:latin typeface="Courier New" pitchFamily="49" charset="0"/>
              </a:rPr>
              <a:t>anArrayOfDoubles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pt-BR" sz="2400" dirty="0" smtClean="0">
                <a:latin typeface="Courier New" pitchFamily="49" charset="0"/>
              </a:rPr>
              <a:t>= </a:t>
            </a:r>
            <a:r>
              <a:rPr lang="pt-BR" sz="2400" dirty="0">
                <a:latin typeface="Courier New" pitchFamily="49" charset="0"/>
              </a:rPr>
              <a:t> new double[n];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38200" y="4867993"/>
            <a:ext cx="835824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dirty="0" smtClean="0"/>
              <a:t>Объявлять имя массива и резервировать для него память также можно на одной строке.</a:t>
            </a:r>
            <a:endParaRPr lang="en-US" sz="2400" dirty="0" smtClean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909638" y="5841114"/>
            <a:ext cx="8182003" cy="463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[] </a:t>
            </a:r>
            <a:r>
              <a:rPr lang="en-US" sz="2400" dirty="0" err="1">
                <a:latin typeface="Courier New" pitchFamily="49" charset="0"/>
              </a:rPr>
              <a:t>myArray</a:t>
            </a:r>
            <a:r>
              <a:rPr lang="en-US" sz="2400" dirty="0">
                <a:latin typeface="Courier New" pitchFamily="49" charset="0"/>
              </a:rPr>
              <a:t> = new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[10];</a:t>
            </a:r>
            <a:endParaRPr lang="ru-RU" sz="2400" dirty="0" err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63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2" grpId="0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29568" cy="1325563"/>
          </a:xfrm>
        </p:spPr>
        <p:txBody>
          <a:bodyPr/>
          <a:lstStyle/>
          <a:p>
            <a:r>
              <a:rPr lang="ru-RU" altLang="ru-RU" b="1" dirty="0" smtClean="0"/>
              <a:t>Массивы</a:t>
            </a:r>
            <a:endParaRPr lang="ru-RU" b="1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3205803" y="1775593"/>
            <a:ext cx="5694362" cy="1526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altLang="ru-RU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43005" y="1458765"/>
            <a:ext cx="8182003" cy="463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ru-RU" sz="2400" dirty="0" err="1">
                <a:latin typeface="Courier New" pitchFamily="49" charset="0"/>
              </a:rPr>
              <a:t>имяМассива</a:t>
            </a:r>
            <a:r>
              <a:rPr lang="ru-RU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= </a:t>
            </a:r>
            <a:r>
              <a:rPr lang="en-US" sz="2400" b="1" dirty="0">
                <a:latin typeface="Courier New" pitchFamily="49" charset="0"/>
              </a:rPr>
              <a:t>new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ru-RU" sz="2400" dirty="0" smtClean="0">
                <a:latin typeface="Courier New" pitchFamily="49" charset="0"/>
              </a:rPr>
              <a:t>тип</a:t>
            </a:r>
            <a:r>
              <a:rPr lang="en-US" sz="2400" dirty="0" smtClean="0">
                <a:latin typeface="Courier New" pitchFamily="49" charset="0"/>
              </a:rPr>
              <a:t>[</a:t>
            </a:r>
            <a:r>
              <a:rPr lang="ru-RU" sz="2400" dirty="0" smtClean="0">
                <a:latin typeface="Courier New" pitchFamily="49" charset="0"/>
              </a:rPr>
              <a:t>количество элементов</a:t>
            </a:r>
            <a:r>
              <a:rPr lang="en-US" sz="2400" dirty="0" smtClean="0">
                <a:latin typeface="Courier New" pitchFamily="49" charset="0"/>
              </a:rPr>
              <a:t>];</a:t>
            </a:r>
            <a:endParaRPr lang="ru-RU" sz="2400" dirty="0" err="1">
              <a:latin typeface="Courier New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09638" y="1984214"/>
            <a:ext cx="9748530" cy="1302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dirty="0" smtClean="0"/>
              <a:t>для объявленного </a:t>
            </a:r>
            <a:r>
              <a:rPr lang="ru-RU" sz="2400" dirty="0" err="1" smtClean="0"/>
              <a:t>имениМассива</a:t>
            </a:r>
            <a:r>
              <a:rPr lang="ru-RU" sz="2400" dirty="0" smtClean="0"/>
              <a:t>, зарезервируем память при </a:t>
            </a:r>
            <a:r>
              <a:rPr lang="ru-RU" sz="2400" dirty="0" smtClean="0"/>
              <a:t>помощи ключевого </a:t>
            </a:r>
            <a:r>
              <a:rPr lang="ru-RU" sz="2400" dirty="0" smtClean="0"/>
              <a:t>слова </a:t>
            </a:r>
            <a:r>
              <a:rPr lang="ru-RU" sz="2400" b="1" dirty="0" err="1" smtClean="0"/>
              <a:t>new</a:t>
            </a:r>
            <a:endParaRPr lang="ru-RU" sz="2400" dirty="0" smtClean="0"/>
          </a:p>
          <a:p>
            <a:pPr marL="176213" indent="-176213">
              <a:spcBef>
                <a:spcPts val="800"/>
              </a:spcBef>
            </a:pPr>
            <a:r>
              <a:rPr lang="ru-RU" sz="2400" dirty="0"/>
              <a:t>Примеры</a:t>
            </a:r>
            <a:r>
              <a:rPr lang="en-US" sz="2400" dirty="0"/>
              <a:t>:</a:t>
            </a:r>
            <a:endParaRPr lang="en-US" sz="2400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909638" y="3412974"/>
            <a:ext cx="8215370" cy="1311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400" dirty="0" err="1">
                <a:latin typeface="Courier New" pitchFamily="49" charset="0"/>
              </a:rPr>
              <a:t>myFirstArray</a:t>
            </a:r>
            <a:r>
              <a:rPr lang="en-US" sz="2400" dirty="0">
                <a:latin typeface="Courier New" pitchFamily="49" charset="0"/>
              </a:rPr>
              <a:t> = new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[15</a:t>
            </a:r>
            <a:r>
              <a:rPr lang="en-US" sz="2400" dirty="0" smtClean="0">
                <a:latin typeface="Courier New" pitchFamily="49" charset="0"/>
              </a:rPr>
              <a:t>];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pt-BR" sz="2400" dirty="0">
                <a:latin typeface="Courier New" pitchFamily="49" charset="0"/>
              </a:rPr>
              <a:t>int n = </a:t>
            </a:r>
            <a:r>
              <a:rPr lang="pt-BR" sz="2400" dirty="0" smtClean="0">
                <a:latin typeface="Courier New" pitchFamily="49" charset="0"/>
              </a:rPr>
              <a:t>5;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 dirty="0" err="1" smtClean="0">
                <a:latin typeface="Courier New" pitchFamily="49" charset="0"/>
              </a:rPr>
              <a:t>anArrayOfDoubles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pt-BR" sz="2400" dirty="0" smtClean="0">
                <a:latin typeface="Courier New" pitchFamily="49" charset="0"/>
              </a:rPr>
              <a:t>= </a:t>
            </a:r>
            <a:r>
              <a:rPr lang="pt-BR" sz="2400" dirty="0">
                <a:latin typeface="Courier New" pitchFamily="49" charset="0"/>
              </a:rPr>
              <a:t> new double[n];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38200" y="4867993"/>
            <a:ext cx="835824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dirty="0" smtClean="0"/>
              <a:t>Объявлять имя массива и резервировать для него память также можно на одной строке.</a:t>
            </a:r>
            <a:endParaRPr lang="en-US" sz="2400" dirty="0" smtClean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909638" y="5841114"/>
            <a:ext cx="8182003" cy="463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[] </a:t>
            </a:r>
            <a:r>
              <a:rPr lang="en-US" sz="2400" dirty="0" err="1">
                <a:latin typeface="Courier New" pitchFamily="49" charset="0"/>
              </a:rPr>
              <a:t>myArray</a:t>
            </a:r>
            <a:r>
              <a:rPr lang="en-US" sz="2400" dirty="0">
                <a:latin typeface="Courier New" pitchFamily="49" charset="0"/>
              </a:rPr>
              <a:t> = new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[10];</a:t>
            </a:r>
            <a:endParaRPr lang="ru-RU" sz="2400" dirty="0" err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73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2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 smtClean="0"/>
              <a:t>Ключевые компоненты </a:t>
            </a:r>
            <a:r>
              <a:rPr lang="en-US" altLang="ru-RU" b="1" dirty="0" smtClean="0"/>
              <a:t>SDK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 smtClean="0"/>
              <a:t>Компилятор (</a:t>
            </a:r>
            <a:r>
              <a:rPr lang="en-US" altLang="ru-RU" dirty="0" err="1" smtClean="0"/>
              <a:t>javac</a:t>
            </a:r>
            <a:r>
              <a:rPr lang="ru-RU" altLang="ru-RU" dirty="0" smtClean="0"/>
              <a:t>)</a:t>
            </a:r>
            <a:r>
              <a:rPr lang="en-US" altLang="ru-RU" dirty="0" smtClean="0"/>
              <a:t> – </a:t>
            </a:r>
            <a:r>
              <a:rPr lang="ru-RU" altLang="ru-RU" dirty="0" smtClean="0"/>
              <a:t>создает из исходного кода байт-код</a:t>
            </a:r>
          </a:p>
          <a:p>
            <a:r>
              <a:rPr lang="ru-RU" altLang="ru-RU" dirty="0" smtClean="0"/>
              <a:t>Интерпретатор (</a:t>
            </a:r>
            <a:r>
              <a:rPr lang="en-US" altLang="ru-RU" dirty="0" smtClean="0"/>
              <a:t>java</a:t>
            </a:r>
            <a:r>
              <a:rPr lang="ru-RU" altLang="ru-RU" dirty="0" smtClean="0"/>
              <a:t>)</a:t>
            </a:r>
            <a:r>
              <a:rPr lang="en-US" altLang="ru-RU" dirty="0" smtClean="0"/>
              <a:t> – </a:t>
            </a:r>
            <a:r>
              <a:rPr lang="ru-RU" altLang="ru-RU" dirty="0" smtClean="0"/>
              <a:t>выполняет байт-код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8531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 smtClean="0"/>
              <a:t>Пакеты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/>
              <a:t>Классы объединяются в специальные структуры, называемые пакетами</a:t>
            </a:r>
          </a:p>
          <a:p>
            <a:r>
              <a:rPr lang="ru-RU" altLang="ru-RU" dirty="0"/>
              <a:t>Стандартные пакеты для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ru-RU" dirty="0"/>
              <a:t>Поддержки базовых конструкций языка (</a:t>
            </a:r>
            <a:r>
              <a:rPr lang="en-US" altLang="ru-RU" dirty="0" err="1"/>
              <a:t>java.lang</a:t>
            </a:r>
            <a:r>
              <a:rPr lang="ru-RU" altLang="ru-RU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ru-RU" dirty="0"/>
              <a:t>Создания оконного интерфейса</a:t>
            </a:r>
            <a:r>
              <a:rPr lang="en-US" altLang="ru-RU" dirty="0"/>
              <a:t> (</a:t>
            </a:r>
            <a:r>
              <a:rPr lang="en-US" altLang="ru-RU" dirty="0" err="1"/>
              <a:t>javax.swing</a:t>
            </a:r>
            <a:r>
              <a:rPr lang="en-US" altLang="ru-RU" dirty="0"/>
              <a:t>)</a:t>
            </a:r>
            <a:endParaRPr lang="ru-RU" altLang="ru-RU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ru-RU" dirty="0"/>
              <a:t>Управления вводом/выводом</a:t>
            </a:r>
            <a:r>
              <a:rPr lang="en-US" altLang="ru-RU" dirty="0"/>
              <a:t> (java.io)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70270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/>
              <a:t>Структура исходного файла класса </a:t>
            </a:r>
            <a:r>
              <a:rPr lang="en-US" altLang="ru-RU" b="1" dirty="0"/>
              <a:t>Java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2400" dirty="0" smtClean="0"/>
              <a:t>Исходный файл состоит из следующих частей</a:t>
            </a:r>
          </a:p>
          <a:p>
            <a:pPr lvl="1">
              <a:lnSpc>
                <a:spcPct val="80000"/>
              </a:lnSpc>
            </a:pPr>
            <a:r>
              <a:rPr lang="ru-RU" altLang="ru-RU" sz="2000" dirty="0" smtClean="0"/>
              <a:t>Необязательное слово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package</a:t>
            </a:r>
            <a:r>
              <a:rPr lang="ru-RU" altLang="ru-RU" sz="2000" dirty="0" smtClean="0"/>
              <a:t>, за которым следует наименование пакета, в котором содержится класс</a:t>
            </a:r>
          </a:p>
          <a:p>
            <a:pPr lvl="1">
              <a:lnSpc>
                <a:spcPct val="80000"/>
              </a:lnSpc>
            </a:pPr>
            <a:r>
              <a:rPr lang="ru-RU" altLang="ru-RU" sz="2000" dirty="0" smtClean="0"/>
              <a:t>Необязательный оператор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import</a:t>
            </a:r>
            <a:r>
              <a:rPr lang="ru-RU" altLang="ru-RU" sz="2000" dirty="0" smtClean="0"/>
              <a:t> (может быть несколько), который указывает, какие классы из сторонних пакетов используются создаваемым классом</a:t>
            </a:r>
          </a:p>
          <a:p>
            <a:pPr lvl="1">
              <a:lnSpc>
                <a:spcPct val="80000"/>
              </a:lnSpc>
            </a:pPr>
            <a:r>
              <a:rPr lang="ru-RU" altLang="ru-RU" sz="2000" dirty="0" smtClean="0"/>
              <a:t>Одно или более определение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class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или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interface</a:t>
            </a:r>
            <a:r>
              <a:rPr lang="ru-RU" altLang="ru-RU" sz="2000" dirty="0" smtClean="0"/>
              <a:t>, за которым следует программный блок</a:t>
            </a:r>
          </a:p>
          <a:p>
            <a:pPr lvl="1">
              <a:lnSpc>
                <a:spcPct val="80000"/>
              </a:lnSpc>
            </a:pPr>
            <a:r>
              <a:rPr lang="ru-RU" altLang="ru-RU" sz="2000" dirty="0" smtClean="0"/>
              <a:t>Файл должен иметь ТО ЖЕ имя, что и создаваемый класс</a:t>
            </a:r>
            <a:endParaRPr lang="en-US" altLang="ru-RU" sz="2000" dirty="0" smtClean="0"/>
          </a:p>
          <a:p>
            <a:pPr>
              <a:lnSpc>
                <a:spcPct val="80000"/>
              </a:lnSpc>
            </a:pPr>
            <a:r>
              <a:rPr lang="ru-RU" altLang="ru-RU" sz="2400" dirty="0" smtClean="0"/>
              <a:t>Ключевые слова языка </a:t>
            </a:r>
            <a:r>
              <a:rPr lang="en-US" altLang="ru-RU" sz="2400" dirty="0" smtClean="0"/>
              <a:t>Java </a:t>
            </a:r>
            <a:r>
              <a:rPr lang="ru-RU" altLang="ru-RU" sz="2400" dirty="0" smtClean="0"/>
              <a:t>ЧУВСТВИТЕЛЬНЫ К РЕГИСТРУ</a:t>
            </a:r>
            <a:endParaRPr lang="en-US" altLang="ru-RU" sz="2400" dirty="0" smtClean="0"/>
          </a:p>
          <a:p>
            <a:pPr>
              <a:lnSpc>
                <a:spcPct val="80000"/>
              </a:lnSpc>
            </a:pPr>
            <a:r>
              <a:rPr lang="ru-RU" altLang="ru-RU" sz="2400" dirty="0" smtClean="0"/>
              <a:t>В файле может быть ТОЛЬКО ОДИН </a:t>
            </a:r>
            <a:r>
              <a:rPr lang="en-US" altLang="ru-RU" sz="2400" dirty="0" smtClean="0"/>
              <a:t>public </a:t>
            </a:r>
            <a:r>
              <a:rPr lang="ru-RU" altLang="ru-RU" sz="2400" dirty="0" smtClean="0"/>
              <a:t>класс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21389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 smtClean="0"/>
              <a:t>Пример класса </a:t>
            </a:r>
            <a:r>
              <a:rPr lang="en-US" altLang="ru-RU" b="1" dirty="0" smtClean="0"/>
              <a:t>Java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69986"/>
            <a:ext cx="10515600" cy="483081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ru-RU" sz="1400" b="1" dirty="0" smtClean="0">
                <a:latin typeface="Courier New" panose="02070309020205020404" pitchFamily="49" charset="0"/>
              </a:rPr>
              <a:t>package</a:t>
            </a:r>
            <a:r>
              <a:rPr lang="ru-RU" altLang="ru-RU" sz="1400" b="1" dirty="0" smtClean="0">
                <a:latin typeface="Courier New" panose="02070309020205020404" pitchFamily="49" charset="0"/>
              </a:rPr>
              <a:t> </a:t>
            </a:r>
            <a:r>
              <a:rPr lang="en-US" altLang="ru-RU" sz="1400" b="1" dirty="0" err="1" smtClean="0">
                <a:latin typeface="Courier New" panose="02070309020205020404" pitchFamily="49" charset="0"/>
              </a:rPr>
              <a:t>ru.vsu.test</a:t>
            </a:r>
            <a:r>
              <a:rPr lang="en-US" altLang="ru-RU" sz="1400" b="1" dirty="0" smtClean="0"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ru-RU" sz="1400" b="1" dirty="0" smtClean="0">
                <a:latin typeface="Courier New" panose="02070309020205020404" pitchFamily="49" charset="0"/>
              </a:rPr>
              <a:t>import </a:t>
            </a:r>
            <a:r>
              <a:rPr lang="en-US" altLang="ru-RU" sz="1400" b="1" dirty="0" err="1" smtClean="0">
                <a:latin typeface="Courier New" panose="02070309020205020404" pitchFamily="49" charset="0"/>
              </a:rPr>
              <a:t>java.util.Date</a:t>
            </a:r>
            <a:r>
              <a:rPr lang="en-US" altLang="ru-RU" sz="1400" b="1" dirty="0" smtClean="0"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ru-RU" sz="1400" b="1" dirty="0" smtClean="0">
                <a:latin typeface="Courier New" panose="02070309020205020404" pitchFamily="49" charset="0"/>
              </a:rPr>
              <a:t>public class </a:t>
            </a:r>
            <a:r>
              <a:rPr lang="en-US" altLang="ru-RU" sz="1400" b="1" dirty="0" err="1" smtClean="0">
                <a:latin typeface="Courier New" panose="02070309020205020404" pitchFamily="49" charset="0"/>
              </a:rPr>
              <a:t>FirstProgram</a:t>
            </a:r>
            <a:r>
              <a:rPr lang="en-US" altLang="ru-RU" sz="1400" b="1" dirty="0" smtClean="0">
                <a:latin typeface="Courier New" panose="02070309020205020404" pitchFamily="49" charset="0"/>
              </a:rPr>
              <a:t> {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ru-RU" sz="1400" b="1" dirty="0" smtClean="0">
                <a:latin typeface="Courier New" panose="02070309020205020404" pitchFamily="49" charset="0"/>
              </a:rPr>
              <a:t>	private Date today;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ru-RU" sz="1400" b="1" dirty="0" smtClean="0">
                <a:latin typeface="Courier New" panose="02070309020205020404" pitchFamily="49" charset="0"/>
              </a:rPr>
              <a:t>	public Date </a:t>
            </a:r>
            <a:r>
              <a:rPr lang="en-US" altLang="ru-RU" sz="1400" b="1" dirty="0" err="1" smtClean="0">
                <a:latin typeface="Courier New" panose="02070309020205020404" pitchFamily="49" charset="0"/>
              </a:rPr>
              <a:t>getToday</a:t>
            </a:r>
            <a:r>
              <a:rPr lang="en-US" altLang="ru-RU" sz="1400" b="1" dirty="0" smtClean="0">
                <a:latin typeface="Courier New" panose="02070309020205020404" pitchFamily="49" charset="0"/>
              </a:rPr>
              <a:t>(){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ru-RU" sz="1400" b="1" dirty="0" smtClean="0">
                <a:latin typeface="Courier New" panose="02070309020205020404" pitchFamily="49" charset="0"/>
              </a:rPr>
              <a:t>		return today;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ru-RU" sz="1400" b="1" dirty="0" smtClean="0">
                <a:latin typeface="Courier New" panose="02070309020205020404" pitchFamily="49" charset="0"/>
              </a:rPr>
              <a:t>	}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ru-RU" sz="1400" b="1" dirty="0" smtClean="0">
                <a:latin typeface="Courier New" panose="02070309020205020404" pitchFamily="49" charset="0"/>
              </a:rPr>
              <a:t>	public void </a:t>
            </a:r>
            <a:r>
              <a:rPr lang="en-US" altLang="ru-RU" sz="1400" b="1" dirty="0" err="1" smtClean="0">
                <a:latin typeface="Courier New" panose="02070309020205020404" pitchFamily="49" charset="0"/>
              </a:rPr>
              <a:t>setToday</a:t>
            </a:r>
            <a:r>
              <a:rPr lang="en-US" altLang="ru-RU" sz="1400" b="1" dirty="0" smtClean="0">
                <a:latin typeface="Courier New" panose="02070309020205020404" pitchFamily="49" charset="0"/>
              </a:rPr>
              <a:t>(Date </a:t>
            </a:r>
            <a:r>
              <a:rPr lang="en-US" altLang="ru-RU" sz="1400" b="1" dirty="0" err="1" smtClean="0">
                <a:latin typeface="Courier New" panose="02070309020205020404" pitchFamily="49" charset="0"/>
              </a:rPr>
              <a:t>aToday</a:t>
            </a:r>
            <a:r>
              <a:rPr lang="en-US" altLang="ru-RU" sz="1400" b="1" dirty="0" smtClean="0">
                <a:latin typeface="Courier New" panose="02070309020205020404" pitchFamily="49" charset="0"/>
              </a:rPr>
              <a:t>){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ru-RU" sz="1400" b="1" dirty="0" smtClean="0">
                <a:latin typeface="Courier New" panose="02070309020205020404" pitchFamily="49" charset="0"/>
              </a:rPr>
              <a:t>		today = </a:t>
            </a:r>
            <a:r>
              <a:rPr lang="en-US" altLang="ru-RU" sz="1400" b="1" dirty="0" err="1" smtClean="0">
                <a:latin typeface="Courier New" panose="02070309020205020404" pitchFamily="49" charset="0"/>
              </a:rPr>
              <a:t>aToday</a:t>
            </a:r>
            <a:r>
              <a:rPr lang="en-US" altLang="ru-RU" sz="1400" b="1" dirty="0" smtClean="0"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ru-RU" sz="1400" b="1" dirty="0" smtClean="0">
                <a:latin typeface="Courier New" panose="02070309020205020404" pitchFamily="49" charset="0"/>
              </a:rPr>
              <a:t>	}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ru-RU" sz="1400" b="1" dirty="0" smtClean="0">
                <a:latin typeface="Courier New" panose="02070309020205020404" pitchFamily="49" charset="0"/>
              </a:rPr>
              <a:t>	public static void main (String[] </a:t>
            </a:r>
            <a:r>
              <a:rPr lang="en-US" altLang="ru-RU" sz="1400" b="1" dirty="0" err="1" smtClean="0">
                <a:latin typeface="Courier New" panose="02070309020205020404" pitchFamily="49" charset="0"/>
              </a:rPr>
              <a:t>args</a:t>
            </a:r>
            <a:r>
              <a:rPr lang="en-US" altLang="ru-RU" sz="1400" b="1" dirty="0" smtClean="0">
                <a:latin typeface="Courier New" panose="02070309020205020404" pitchFamily="49" charset="0"/>
              </a:rPr>
              <a:t>){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ru-RU" sz="1400" b="1" dirty="0" smtClean="0">
                <a:latin typeface="Courier New" panose="02070309020205020404" pitchFamily="49" charset="0"/>
              </a:rPr>
              <a:t>		</a:t>
            </a:r>
            <a:r>
              <a:rPr lang="en-US" altLang="ru-RU" sz="1400" b="1" dirty="0" err="1" smtClean="0">
                <a:latin typeface="Courier New" panose="02070309020205020404" pitchFamily="49" charset="0"/>
              </a:rPr>
              <a:t>FirstProgram</a:t>
            </a:r>
            <a:r>
              <a:rPr lang="en-US" altLang="ru-RU" sz="1400" b="1" dirty="0" smtClean="0">
                <a:latin typeface="Courier New" panose="02070309020205020404" pitchFamily="49" charset="0"/>
              </a:rPr>
              <a:t> </a:t>
            </a:r>
            <a:r>
              <a:rPr lang="en-US" altLang="ru-RU" sz="1400" b="1" dirty="0" err="1" smtClean="0">
                <a:latin typeface="Courier New" panose="02070309020205020404" pitchFamily="49" charset="0"/>
              </a:rPr>
              <a:t>fp</a:t>
            </a:r>
            <a:r>
              <a:rPr lang="en-US" altLang="ru-RU" sz="1400" b="1" dirty="0" smtClean="0">
                <a:latin typeface="Courier New" panose="02070309020205020404" pitchFamily="49" charset="0"/>
              </a:rPr>
              <a:t> = new </a:t>
            </a:r>
            <a:r>
              <a:rPr lang="en-US" altLang="ru-RU" sz="1400" b="1" dirty="0" err="1" smtClean="0">
                <a:latin typeface="Courier New" panose="02070309020205020404" pitchFamily="49" charset="0"/>
              </a:rPr>
              <a:t>FirstProgram</a:t>
            </a:r>
            <a:r>
              <a:rPr lang="en-US" altLang="ru-RU" sz="1400" b="1" dirty="0" smtClean="0">
                <a:latin typeface="Courier New" panose="02070309020205020404" pitchFamily="49" charset="0"/>
              </a:rPr>
              <a:t>();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ru-RU" sz="1400" b="1" dirty="0" smtClean="0">
                <a:latin typeface="Courier New" panose="02070309020205020404" pitchFamily="49" charset="0"/>
              </a:rPr>
              <a:t>		</a:t>
            </a:r>
            <a:r>
              <a:rPr lang="en-US" altLang="ru-RU" sz="1400" b="1" dirty="0" err="1" smtClean="0">
                <a:latin typeface="Courier New" panose="02070309020205020404" pitchFamily="49" charset="0"/>
              </a:rPr>
              <a:t>fp.setToday</a:t>
            </a:r>
            <a:r>
              <a:rPr lang="en-US" altLang="ru-RU" sz="1400" b="1" dirty="0" smtClean="0">
                <a:latin typeface="Courier New" panose="02070309020205020404" pitchFamily="49" charset="0"/>
              </a:rPr>
              <a:t>(new Date());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ru-RU" sz="1400" b="1" dirty="0" smtClean="0">
                <a:latin typeface="Courier New" panose="02070309020205020404" pitchFamily="49" charset="0"/>
              </a:rPr>
              <a:t>		</a:t>
            </a:r>
            <a:r>
              <a:rPr lang="en-US" altLang="ru-RU" sz="1400" b="1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ru-RU" sz="1400" b="1" dirty="0" smtClean="0">
                <a:latin typeface="Courier New" panose="02070309020205020404" pitchFamily="49" charset="0"/>
              </a:rPr>
              <a:t> (</a:t>
            </a:r>
            <a:r>
              <a:rPr lang="en-US" altLang="ru-RU" sz="1400" b="1" dirty="0" err="1" smtClean="0">
                <a:latin typeface="Courier New" panose="02070309020205020404" pitchFamily="49" charset="0"/>
              </a:rPr>
              <a:t>fp.getToday</a:t>
            </a:r>
            <a:r>
              <a:rPr lang="en-US" altLang="ru-RU" sz="1400" b="1" dirty="0" smtClean="0">
                <a:latin typeface="Courier New" panose="02070309020205020404" pitchFamily="49" charset="0"/>
              </a:rPr>
              <a:t>());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ru-RU" sz="1400" b="1" dirty="0" smtClean="0">
                <a:latin typeface="Courier New" panose="02070309020205020404" pitchFamily="49" charset="0"/>
              </a:rPr>
              <a:t>	}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ru-RU" sz="1400" b="1" dirty="0" smtClean="0">
                <a:latin typeface="Courier New" panose="02070309020205020404" pitchFamily="49" charset="0"/>
              </a:rPr>
              <a:t>}</a:t>
            </a:r>
            <a:endParaRPr lang="ru-RU" altLang="ru-RU" sz="14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 smtClean="0"/>
              <a:t>Простые типы данных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 smtClean="0"/>
              <a:t>Восемь простых типов данных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ru-RU" dirty="0" smtClean="0"/>
              <a:t>Шесть числовых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ru-RU" dirty="0" smtClean="0"/>
              <a:t>Символьный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ru-RU" dirty="0" smtClean="0"/>
              <a:t>Логический</a:t>
            </a:r>
          </a:p>
          <a:p>
            <a:r>
              <a:rPr lang="ru-RU" altLang="ru-RU" dirty="0" smtClean="0"/>
              <a:t>Определяемые пользователем типы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ru-RU" dirty="0" smtClean="0"/>
              <a:t>Классы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ru-RU" dirty="0" smtClean="0"/>
              <a:t>Интерфейсы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ru-RU" dirty="0" smtClean="0"/>
              <a:t>Массивы</a:t>
            </a:r>
          </a:p>
          <a:p>
            <a:pPr lvl="1"/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20230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 smtClean="0"/>
              <a:t>Простые типы данных</a:t>
            </a:r>
            <a:endParaRPr lang="ru-RU" b="1" dirty="0"/>
          </a:p>
        </p:txBody>
      </p:sp>
      <p:graphicFrame>
        <p:nvGraphicFramePr>
          <p:cNvPr id="5" name="Group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981282"/>
              </p:ext>
            </p:extLst>
          </p:nvPr>
        </p:nvGraphicFramePr>
        <p:xfrm>
          <a:off x="971550" y="1773238"/>
          <a:ext cx="10483032" cy="417343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621845">
                  <a:extLst>
                    <a:ext uri="{9D8B030D-6E8A-4147-A177-3AD203B41FA5}">
                      <a16:colId xmlns:a16="http://schemas.microsoft.com/office/drawing/2014/main" val="3800766350"/>
                    </a:ext>
                  </a:extLst>
                </a:gridCol>
                <a:gridCol w="2619672">
                  <a:extLst>
                    <a:ext uri="{9D8B030D-6E8A-4147-A177-3AD203B41FA5}">
                      <a16:colId xmlns:a16="http://schemas.microsoft.com/office/drawing/2014/main" val="3020088832"/>
                    </a:ext>
                  </a:extLst>
                </a:gridCol>
                <a:gridCol w="2621843">
                  <a:extLst>
                    <a:ext uri="{9D8B030D-6E8A-4147-A177-3AD203B41FA5}">
                      <a16:colId xmlns:a16="http://schemas.microsoft.com/office/drawing/2014/main" val="3358130572"/>
                    </a:ext>
                  </a:extLst>
                </a:gridCol>
                <a:gridCol w="2619672">
                  <a:extLst>
                    <a:ext uri="{9D8B030D-6E8A-4147-A177-3AD203B41FA5}">
                      <a16:colId xmlns:a16="http://schemas.microsoft.com/office/drawing/2014/main" val="3189056678"/>
                    </a:ext>
                  </a:extLst>
                </a:gridCol>
              </a:tblGrid>
              <a:tr h="4806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Целые</a:t>
                      </a:r>
                      <a:endParaRPr kumimoji="0" lang="ru-RU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С плавающей точкой</a:t>
                      </a:r>
                      <a:endParaRPr kumimoji="0" lang="ru-RU" alt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Символьный</a:t>
                      </a:r>
                      <a:endParaRPr kumimoji="0" lang="ru-RU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Логический</a:t>
                      </a:r>
                      <a:endParaRPr kumimoji="0" lang="ru-RU" alt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780712"/>
                  </a:ext>
                </a:extLst>
              </a:tr>
              <a:tr h="16752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boolean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640310139"/>
                  </a:ext>
                </a:extLst>
              </a:tr>
              <a:tr h="16752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1, 2, 3, -2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0x23f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2553L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3.0F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.9937F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3.455E8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1.0D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‘s’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‘\141’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‘\u0061’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‘\n’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true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false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915800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66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 smtClean="0"/>
              <a:t>Операторы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 smtClean="0"/>
              <a:t>Пять типов операторов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ru-RU" dirty="0" smtClean="0"/>
              <a:t>Присваивание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ru-RU" dirty="0" smtClean="0"/>
              <a:t>Арифметические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ru-RU" dirty="0" smtClean="0"/>
              <a:t>Побитовый сдвиг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ru-RU" dirty="0" smtClean="0"/>
              <a:t>Равенство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ru-RU" dirty="0" smtClean="0"/>
              <a:t>Логические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29437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1194</Words>
  <Application>Microsoft Office PowerPoint</Application>
  <PresentationFormat>Широкоэкранный</PresentationFormat>
  <Paragraphs>337</Paragraphs>
  <Slides>25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Wingdings</vt:lpstr>
      <vt:lpstr>Тема Office</vt:lpstr>
      <vt:lpstr>Язык программирования Java</vt:lpstr>
      <vt:lpstr>Базовый синтаксис языка</vt:lpstr>
      <vt:lpstr>Ключевые компоненты SDK</vt:lpstr>
      <vt:lpstr>Пакеты</vt:lpstr>
      <vt:lpstr>Структура исходного файла класса Java</vt:lpstr>
      <vt:lpstr>Пример класса Java</vt:lpstr>
      <vt:lpstr>Простые типы данных</vt:lpstr>
      <vt:lpstr>Простые типы данных</vt:lpstr>
      <vt:lpstr>Операторы</vt:lpstr>
      <vt:lpstr>Операторы присваивания</vt:lpstr>
      <vt:lpstr>Арифметические операторы</vt:lpstr>
      <vt:lpstr>Операции инкремента и декремента</vt:lpstr>
      <vt:lpstr>Побитовый сдвиг</vt:lpstr>
      <vt:lpstr>Операторы сравнения</vt:lpstr>
      <vt:lpstr>Приоритет операций</vt:lpstr>
      <vt:lpstr>Оператор if</vt:lpstr>
      <vt:lpstr>Оператор switch</vt:lpstr>
      <vt:lpstr>Циклы</vt:lpstr>
      <vt:lpstr>Циклы</vt:lpstr>
      <vt:lpstr>Циклы</vt:lpstr>
      <vt:lpstr>Массивы</vt:lpstr>
      <vt:lpstr>Массивы</vt:lpstr>
      <vt:lpstr>Массивы</vt:lpstr>
      <vt:lpstr>Массивы</vt:lpstr>
      <vt:lpstr>Массивы</vt:lpstr>
    </vt:vector>
  </TitlesOfParts>
  <Company>ПАО "Ростелеком"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 в Java</dc:title>
  <dc:creator>Новикова Полина Игоревна</dc:creator>
  <cp:lastModifiedBy>Новикова Полина Игоревна</cp:lastModifiedBy>
  <cp:revision>8</cp:revision>
  <dcterms:created xsi:type="dcterms:W3CDTF">2020-06-05T19:31:51Z</dcterms:created>
  <dcterms:modified xsi:type="dcterms:W3CDTF">2020-06-05T21:09:02Z</dcterms:modified>
</cp:coreProperties>
</file>