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69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5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8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1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69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00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2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3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7A7A-B428-4662-A1B1-8E8C4575AC5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5319-CEA9-4B24-85BC-DB10FB050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8%D1%82%D0%B5%D1%80%D0%B0%D1%82%D0%BE%D1%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3. Коллекции в </a:t>
            </a:r>
            <a:r>
              <a:rPr lang="ru-RU" dirty="0" err="1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7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Устаревшие коллекции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Следующие </a:t>
            </a:r>
            <a:r>
              <a:rPr lang="ru-RU" dirty="0"/>
              <a:t>коллекции являются устаревшими, и их использование не рекомендуется, но не запрещается.</a:t>
            </a:r>
          </a:p>
          <a:p>
            <a:r>
              <a:rPr lang="ru-RU" dirty="0"/>
              <a:t>1. </a:t>
            </a:r>
            <a:r>
              <a:rPr lang="ru-RU" b="1" dirty="0" err="1"/>
              <a:t>Enumeration</a:t>
            </a:r>
            <a:r>
              <a:rPr lang="ru-RU" b="1" dirty="0"/>
              <a:t> </a:t>
            </a:r>
            <a:r>
              <a:rPr lang="ru-RU" dirty="0"/>
              <a:t>— аналог интерфейса </a:t>
            </a:r>
            <a:r>
              <a:rPr lang="ru-RU" dirty="0" err="1"/>
              <a:t>Iterator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2. </a:t>
            </a:r>
            <a:r>
              <a:rPr lang="ru-RU" b="1" dirty="0" err="1"/>
              <a:t>Vector</a:t>
            </a:r>
            <a:r>
              <a:rPr lang="ru-RU" b="1" dirty="0"/>
              <a:t> </a:t>
            </a:r>
            <a:r>
              <a:rPr lang="ru-RU" dirty="0"/>
              <a:t>— аналог класса </a:t>
            </a:r>
            <a:r>
              <a:rPr lang="ru-RU" dirty="0" err="1"/>
              <a:t>ArrayList</a:t>
            </a:r>
            <a:r>
              <a:rPr lang="ru-RU" dirty="0"/>
              <a:t>; поддерживает упорядоченный список элементов, хранимых во "внутреннем" массиве.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3. </a:t>
            </a:r>
            <a:r>
              <a:rPr lang="ru-RU" b="1" dirty="0" err="1"/>
              <a:t>Stack</a:t>
            </a:r>
            <a:r>
              <a:rPr lang="ru-RU" b="1" dirty="0"/>
              <a:t> </a:t>
            </a:r>
            <a:r>
              <a:rPr lang="ru-RU" dirty="0"/>
              <a:t>— класс,  производный от </a:t>
            </a:r>
            <a:r>
              <a:rPr lang="ru-RU" dirty="0" err="1"/>
              <a:t>Vector</a:t>
            </a:r>
            <a:r>
              <a:rPr lang="ru-RU" dirty="0"/>
              <a:t>,  в который добавлены методы вталкивания (</a:t>
            </a:r>
            <a:r>
              <a:rPr lang="ru-RU" dirty="0" err="1"/>
              <a:t>push</a:t>
            </a:r>
            <a:r>
              <a:rPr lang="ru-RU" dirty="0"/>
              <a:t>) и выталкивания (</a:t>
            </a:r>
            <a:r>
              <a:rPr lang="ru-RU" dirty="0" err="1"/>
              <a:t>pop</a:t>
            </a:r>
            <a:r>
              <a:rPr lang="ru-RU" dirty="0"/>
              <a:t>) элементов,  так что список может трактоваться в терминах, принятых для описания структуры данных стека (</a:t>
            </a:r>
            <a:r>
              <a:rPr lang="ru-RU" dirty="0" err="1"/>
              <a:t>stack</a:t>
            </a:r>
            <a:r>
              <a:rPr lang="ru-RU" dirty="0"/>
              <a:t>).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4. </a:t>
            </a:r>
            <a:r>
              <a:rPr lang="ru-RU" b="1" dirty="0" err="1"/>
              <a:t>Dictionary</a:t>
            </a:r>
            <a:r>
              <a:rPr lang="ru-RU" b="1" dirty="0"/>
              <a:t> </a:t>
            </a:r>
            <a:r>
              <a:rPr lang="ru-RU" dirty="0"/>
              <a:t>— аналог интерфейса </a:t>
            </a:r>
            <a:r>
              <a:rPr lang="ru-RU" dirty="0" err="1"/>
              <a:t>Map</a:t>
            </a:r>
            <a:r>
              <a:rPr lang="ru-RU" dirty="0"/>
              <a:t>, хотя представляет собой абстрактный класс, а не интерфейс.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5. </a:t>
            </a:r>
            <a:r>
              <a:rPr lang="ru-RU" b="1" dirty="0" err="1"/>
              <a:t>Hashtable</a:t>
            </a:r>
            <a:r>
              <a:rPr lang="ru-RU" b="1" dirty="0"/>
              <a:t> </a:t>
            </a:r>
            <a:r>
              <a:rPr lang="ru-RU" dirty="0"/>
              <a:t>— аналог </a:t>
            </a:r>
            <a:r>
              <a:rPr lang="ru-RU" dirty="0" err="1"/>
              <a:t>HashMap</a:t>
            </a:r>
            <a:r>
              <a:rPr lang="ru-RU" dirty="0"/>
              <a:t>.</a:t>
            </a:r>
          </a:p>
          <a:p>
            <a:r>
              <a:rPr lang="ru-RU" dirty="0"/>
              <a:t>Все методы </a:t>
            </a:r>
            <a:r>
              <a:rPr lang="ru-RU" dirty="0" err="1"/>
              <a:t>Hashtable</a:t>
            </a:r>
            <a:r>
              <a:rPr lang="ru-RU" dirty="0"/>
              <a:t>, </a:t>
            </a:r>
            <a:r>
              <a:rPr lang="ru-RU" dirty="0" err="1"/>
              <a:t>Stack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 являются синхронизированными, что делает их менее эффективными в одно поточных приложениях.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1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52708" y="452210"/>
            <a:ext cx="2177143" cy="1325563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93" y="452210"/>
            <a:ext cx="8109318" cy="607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742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pic>
        <p:nvPicPr>
          <p:cNvPr id="2050" name="Picture 2" descr="ÑÐµÐ·ÑÐ»ÑÑÐ°Ñ ÑÐ°Ð±Ð¾ÑÑ ÑÑÑ Ð¼Ð°Ð¿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15" y="1899943"/>
            <a:ext cx="9410759" cy="21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Зачем </a:t>
            </a:r>
            <a:r>
              <a:rPr lang="ru-RU" b="1" dirty="0"/>
              <a:t>нам коллекции, если у нас есть </a:t>
            </a:r>
            <a:r>
              <a:rPr lang="ru-RU" b="1" dirty="0" smtClean="0"/>
              <a:t>массивы?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самом деле, многие используют коллекции </a:t>
            </a:r>
            <a:r>
              <a:rPr lang="ru-RU" dirty="0" smtClean="0"/>
              <a:t>там, </a:t>
            </a:r>
            <a:r>
              <a:rPr lang="ru-RU" dirty="0"/>
              <a:t>где нужно и не нужно. Но бывают ситуации, когда </a:t>
            </a:r>
            <a:r>
              <a:rPr lang="ru-RU" dirty="0" smtClean="0"/>
              <a:t>необходимо:</a:t>
            </a:r>
          </a:p>
          <a:p>
            <a:r>
              <a:rPr lang="ru-RU" dirty="0" smtClean="0"/>
              <a:t> </a:t>
            </a:r>
            <a:r>
              <a:rPr lang="ru-RU" dirty="0"/>
              <a:t>динамическое изменение размера структуры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автоматическое </a:t>
            </a:r>
            <a:r>
              <a:rPr lang="ru-RU" dirty="0"/>
              <a:t>упорядочение структуры данных по мере добавления элементов и т.п.</a:t>
            </a:r>
          </a:p>
        </p:txBody>
      </p:sp>
    </p:spTree>
    <p:extLst>
      <p:ext uri="{BB962C8B-B14F-4D97-AF65-F5344CB8AC3E}">
        <p14:creationId xmlns:p14="http://schemas.microsoft.com/office/powerpoint/2010/main" val="30148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Базовый интерфейс </a:t>
            </a:r>
            <a:br>
              <a:rPr lang="ru-RU" b="1" dirty="0" smtClean="0"/>
            </a:br>
            <a:r>
              <a:rPr lang="en-US" b="1" dirty="0" smtClean="0"/>
              <a:t>Java </a:t>
            </a:r>
            <a:r>
              <a:rPr lang="en-US" b="1" dirty="0"/>
              <a:t>Collections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1. </a:t>
            </a:r>
            <a:r>
              <a:rPr lang="ru-RU" sz="2400" b="1" dirty="0" err="1"/>
              <a:t>Collection</a:t>
            </a:r>
            <a:r>
              <a:rPr lang="ru-RU" sz="2400" b="1" dirty="0"/>
              <a:t> </a:t>
            </a:r>
            <a:r>
              <a:rPr lang="ru-RU" sz="2400" dirty="0"/>
              <a:t>- коллекция содержит набор объектов (элементов). Здесь определены основные методы для манипуляции с данными, такие как вставка (</a:t>
            </a:r>
            <a:r>
              <a:rPr lang="ru-RU" sz="2400" dirty="0" err="1"/>
              <a:t>add</a:t>
            </a:r>
            <a:r>
              <a:rPr lang="ru-RU" sz="2400" dirty="0"/>
              <a:t>, </a:t>
            </a:r>
            <a:r>
              <a:rPr lang="ru-RU" sz="2400" dirty="0" err="1"/>
              <a:t>addAll</a:t>
            </a:r>
            <a:r>
              <a:rPr lang="ru-RU" sz="2400" dirty="0"/>
              <a:t>), удаление (</a:t>
            </a:r>
            <a:r>
              <a:rPr lang="ru-RU" sz="2400" i="1" dirty="0" err="1"/>
              <a:t>remove</a:t>
            </a:r>
            <a:r>
              <a:rPr lang="ru-RU" sz="2400" i="1" dirty="0"/>
              <a:t>, </a:t>
            </a:r>
            <a:r>
              <a:rPr lang="ru-RU" sz="2400" i="1" dirty="0" err="1"/>
              <a:t>removeAll</a:t>
            </a:r>
            <a:r>
              <a:rPr lang="ru-RU" sz="2400" i="1" dirty="0"/>
              <a:t>, </a:t>
            </a:r>
            <a:r>
              <a:rPr lang="ru-RU" sz="2400" i="1" dirty="0" err="1"/>
              <a:t>clear</a:t>
            </a:r>
            <a:r>
              <a:rPr lang="ru-RU" sz="2400" dirty="0"/>
              <a:t>), поиск (</a:t>
            </a:r>
            <a:r>
              <a:rPr lang="ru-RU" sz="2400" i="1" dirty="0" err="1"/>
              <a:t>contains</a:t>
            </a:r>
            <a:r>
              <a:rPr lang="ru-RU" sz="2400" dirty="0" smtClean="0"/>
              <a:t>)</a:t>
            </a:r>
          </a:p>
          <a:p>
            <a:endParaRPr lang="ru-RU" sz="2400" dirty="0"/>
          </a:p>
          <a:p>
            <a:r>
              <a:rPr lang="ru-RU" sz="2400" dirty="0" smtClean="0"/>
              <a:t>2</a:t>
            </a:r>
            <a:r>
              <a:rPr lang="ru-RU" sz="2400" dirty="0"/>
              <a:t>. </a:t>
            </a:r>
            <a:r>
              <a:rPr lang="ru-RU" sz="2400" b="1" dirty="0" err="1"/>
              <a:t>Map</a:t>
            </a:r>
            <a:r>
              <a:rPr lang="ru-RU" sz="2400" b="1" dirty="0"/>
              <a:t> </a:t>
            </a:r>
            <a:r>
              <a:rPr lang="ru-RU" sz="2400" dirty="0"/>
              <a:t>-  описывает коллекцию, состоящую из пар "ключ — значение". У каждого ключа только одно значение, что соответствует математическому понятию однозначной функции или отображения (тар). Такую коллекцию часто называют еще словарем (</a:t>
            </a:r>
            <a:r>
              <a:rPr lang="ru-RU" sz="2400" dirty="0" err="1"/>
              <a:t>dictionary</a:t>
            </a:r>
            <a:r>
              <a:rPr lang="ru-RU" sz="2400" dirty="0"/>
              <a:t>) или ассоциативным массивом (</a:t>
            </a:r>
            <a:r>
              <a:rPr lang="ru-RU" sz="2400" dirty="0" err="1"/>
              <a:t>associative</a:t>
            </a:r>
            <a:r>
              <a:rPr lang="ru-RU" sz="2400" dirty="0"/>
              <a:t> </a:t>
            </a:r>
            <a:r>
              <a:rPr lang="ru-RU" sz="2400" dirty="0" err="1"/>
              <a:t>array</a:t>
            </a:r>
            <a:r>
              <a:rPr lang="ru-RU" sz="2400" dirty="0"/>
              <a:t>). </a:t>
            </a:r>
            <a:r>
              <a:rPr lang="en-US" sz="2400" dirty="0" smtClean="0"/>
              <a:t>Map </a:t>
            </a:r>
            <a:r>
              <a:rPr lang="ru-RU" sz="2400" dirty="0" smtClean="0"/>
              <a:t>никак </a:t>
            </a:r>
            <a:r>
              <a:rPr lang="ru-RU" sz="2400" dirty="0"/>
              <a:t>НЕ относится к интерфейсу </a:t>
            </a:r>
            <a:r>
              <a:rPr lang="ru-RU" sz="2400" dirty="0" err="1"/>
              <a:t>Collection</a:t>
            </a:r>
            <a:r>
              <a:rPr lang="ru-RU" sz="2400" dirty="0"/>
              <a:t> и является самостоятельным.</a:t>
            </a:r>
          </a:p>
        </p:txBody>
      </p:sp>
    </p:spTree>
    <p:extLst>
      <p:ext uri="{BB962C8B-B14F-4D97-AF65-F5344CB8AC3E}">
        <p14:creationId xmlns:p14="http://schemas.microsoft.com/office/powerpoint/2010/main" val="20353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2" y="12386"/>
            <a:ext cx="6523898" cy="67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/>
              <a:t>Интерфейс </a:t>
            </a:r>
            <a:r>
              <a:rPr lang="en-US" b="1" dirty="0" smtClean="0"/>
              <a:t>Collection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5930" y="1454331"/>
            <a:ext cx="5233853" cy="4861969"/>
          </a:xfrm>
        </p:spPr>
        <p:txBody>
          <a:bodyPr>
            <a:noAutofit/>
          </a:bodyPr>
          <a:lstStyle/>
          <a:p>
            <a:r>
              <a:rPr lang="ru-RU" sz="1400" dirty="0"/>
              <a:t>Как видно с диаграммы, интерфейс </a:t>
            </a:r>
            <a:r>
              <a:rPr lang="ru-RU" sz="1400" b="1" dirty="0" err="1"/>
              <a:t>Collection</a:t>
            </a:r>
            <a:r>
              <a:rPr lang="ru-RU" sz="1400" b="1" dirty="0"/>
              <a:t> </a:t>
            </a:r>
            <a:r>
              <a:rPr lang="ru-RU" sz="1400" dirty="0"/>
              <a:t>не является </a:t>
            </a:r>
            <a:r>
              <a:rPr lang="ru-RU" sz="1400" dirty="0" smtClean="0"/>
              <a:t>базовым. </a:t>
            </a:r>
            <a:r>
              <a:rPr lang="ru-RU" sz="1400" dirty="0"/>
              <a:t>Интерфейс </a:t>
            </a:r>
            <a:r>
              <a:rPr lang="ru-RU" sz="1400" b="1" dirty="0" err="1"/>
              <a:t>Collection</a:t>
            </a:r>
            <a:r>
              <a:rPr lang="ru-RU" sz="1400" b="1" dirty="0"/>
              <a:t> </a:t>
            </a:r>
            <a:r>
              <a:rPr lang="ru-RU" sz="1400" dirty="0"/>
              <a:t>расширяет интерфейс </a:t>
            </a:r>
            <a:r>
              <a:rPr lang="ru-RU" sz="1400" b="1" dirty="0" err="1"/>
              <a:t>Iterable</a:t>
            </a:r>
            <a:r>
              <a:rPr lang="ru-RU" sz="1400" dirty="0"/>
              <a:t>, у которого есть только один метод </a:t>
            </a:r>
            <a:r>
              <a:rPr lang="ru-RU" sz="1400" dirty="0" err="1"/>
              <a:t>iterator</a:t>
            </a:r>
            <a:r>
              <a:rPr lang="ru-RU" sz="1400" dirty="0"/>
              <a:t>(). Это значит что любая коллекция, которая есть наследником </a:t>
            </a:r>
            <a:r>
              <a:rPr lang="ru-RU" sz="1400" b="1" dirty="0" err="1"/>
              <a:t>Iterable</a:t>
            </a:r>
            <a:r>
              <a:rPr lang="ru-RU" sz="1400" b="1" dirty="0"/>
              <a:t> </a:t>
            </a:r>
            <a:r>
              <a:rPr lang="ru-RU" sz="1400" dirty="0"/>
              <a:t>должна возвращать итератор.</a:t>
            </a:r>
          </a:p>
          <a:p>
            <a:r>
              <a:rPr lang="ru-RU" sz="1400" b="1" dirty="0" smtClean="0">
                <a:hlinkClick r:id="rId3"/>
              </a:rPr>
              <a:t>Итератор</a:t>
            </a:r>
            <a:r>
              <a:rPr lang="ru-RU" sz="1400" dirty="0" smtClean="0"/>
              <a:t> </a:t>
            </a:r>
            <a:r>
              <a:rPr lang="ru-RU" sz="1400" dirty="0"/>
              <a:t>-   объект, абстрагирующийся за единым интерфейсом доступ к элементам коллекции. Итератор это паттерн позволяющий получить доступ к элементам любой коллекции без вникания в суть ее реализации.</a:t>
            </a:r>
          </a:p>
          <a:p>
            <a:r>
              <a:rPr lang="ru-RU" sz="1400" b="1" dirty="0" err="1" smtClean="0"/>
              <a:t>Collection</a:t>
            </a:r>
            <a:r>
              <a:rPr lang="ru-RU" sz="1400" b="1" dirty="0"/>
              <a:t> </a:t>
            </a:r>
            <a:r>
              <a:rPr lang="ru-RU" sz="1400" dirty="0"/>
              <a:t>расширяют интерфейсы </a:t>
            </a:r>
            <a:r>
              <a:rPr lang="ru-RU" sz="1400" b="1" dirty="0" err="1"/>
              <a:t>List</a:t>
            </a:r>
            <a:r>
              <a:rPr lang="ru-RU" sz="1400" b="1" dirty="0"/>
              <a:t>, </a:t>
            </a:r>
            <a:r>
              <a:rPr lang="ru-RU" sz="1400" b="1" dirty="0" err="1"/>
              <a:t>Set</a:t>
            </a:r>
            <a:r>
              <a:rPr lang="ru-RU" sz="1400" b="1" dirty="0"/>
              <a:t> </a:t>
            </a:r>
            <a:r>
              <a:rPr lang="ru-RU" sz="1400" dirty="0"/>
              <a:t>и </a:t>
            </a:r>
            <a:r>
              <a:rPr lang="ru-RU" sz="1400" b="1" dirty="0" err="1"/>
              <a:t>Queue</a:t>
            </a:r>
            <a:r>
              <a:rPr lang="ru-RU" sz="1400" dirty="0"/>
              <a:t>. Давайте рассмотрим, зачем нужен каждый.</a:t>
            </a:r>
            <a:br>
              <a:rPr lang="ru-RU" sz="1400" dirty="0"/>
            </a:br>
            <a:r>
              <a:rPr lang="ru-RU" sz="1400" dirty="0"/>
              <a:t>    1. </a:t>
            </a:r>
            <a:r>
              <a:rPr lang="ru-RU" sz="1400" b="1" dirty="0" err="1"/>
              <a:t>List</a:t>
            </a:r>
            <a:r>
              <a:rPr lang="ru-RU" sz="1400" b="1" dirty="0"/>
              <a:t> </a:t>
            </a:r>
            <a:r>
              <a:rPr lang="ru-RU" sz="1400" dirty="0"/>
              <a:t>- Представляет собой неупорядоченную коллекцию, в которой допустимы дублирующие значения. Иногда их называют последовательностями (</a:t>
            </a:r>
            <a:r>
              <a:rPr lang="ru-RU" sz="1400" dirty="0" err="1"/>
              <a:t>sequence</a:t>
            </a:r>
            <a:r>
              <a:rPr lang="ru-RU" sz="1400" dirty="0"/>
              <a:t> ). Элементы такой коллекции пронумерованы, начиная от нуля, к ним можно обратиться по индексу.</a:t>
            </a:r>
            <a:br>
              <a:rPr lang="ru-RU" sz="1400" dirty="0"/>
            </a:br>
            <a:r>
              <a:rPr lang="ru-RU" sz="1400" dirty="0"/>
              <a:t>    2. </a:t>
            </a:r>
            <a:r>
              <a:rPr lang="ru-RU" sz="1400" b="1" dirty="0" err="1"/>
              <a:t>Set</a:t>
            </a:r>
            <a:r>
              <a:rPr lang="ru-RU" sz="1400" b="1" dirty="0"/>
              <a:t> </a:t>
            </a:r>
            <a:r>
              <a:rPr lang="ru-RU" sz="1400" dirty="0"/>
              <a:t>- описывает неупорядоченную коллекцию, не содержащую повторяющихся элементов. Это соответствует математическому понятию множества (</a:t>
            </a:r>
            <a:r>
              <a:rPr lang="ru-RU" sz="1400" dirty="0" err="1"/>
              <a:t>set</a:t>
            </a:r>
            <a:r>
              <a:rPr lang="ru-RU" sz="1400" dirty="0"/>
              <a:t>).</a:t>
            </a:r>
            <a:br>
              <a:rPr lang="ru-RU" sz="1400" dirty="0"/>
            </a:br>
            <a:r>
              <a:rPr lang="ru-RU" sz="1400" dirty="0"/>
              <a:t>    3. </a:t>
            </a:r>
            <a:r>
              <a:rPr lang="ru-RU" sz="1400" b="1" dirty="0" err="1"/>
              <a:t>Queue</a:t>
            </a:r>
            <a:r>
              <a:rPr lang="ru-RU" sz="1400" b="1" dirty="0"/>
              <a:t> </a:t>
            </a:r>
            <a:r>
              <a:rPr lang="ru-RU" sz="1400" dirty="0"/>
              <a:t>- </a:t>
            </a:r>
            <a:r>
              <a:rPr lang="ru-RU" sz="1400" dirty="0" smtClean="0"/>
              <a:t>очередь. </a:t>
            </a:r>
            <a:r>
              <a:rPr lang="ru-RU" sz="1400" dirty="0"/>
              <a:t>Это коллекция, предназначенная для хранения элементов в порядке, нужном для их обработки. В дополнение к базовым операциям интерфейса </a:t>
            </a:r>
            <a:r>
              <a:rPr lang="ru-RU" sz="1400" dirty="0" err="1"/>
              <a:t>Collection</a:t>
            </a:r>
            <a:r>
              <a:rPr lang="ru-RU" sz="1400" dirty="0"/>
              <a:t>, очередь предоставляет дополнительные операции вставки, получения и контроля.</a:t>
            </a:r>
          </a:p>
          <a:p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2846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Реализации интерфейса </a:t>
            </a:r>
            <a:r>
              <a:rPr lang="en-US" b="1" dirty="0" smtClean="0"/>
              <a:t>List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err="1"/>
              <a:t>ArrayList</a:t>
            </a:r>
            <a:r>
              <a:rPr lang="ru-RU" b="1" dirty="0"/>
              <a:t> </a:t>
            </a:r>
            <a:r>
              <a:rPr lang="ru-RU" dirty="0"/>
              <a:t>- пожалуй самая часто используемая коллекция. </a:t>
            </a:r>
            <a:r>
              <a:rPr lang="ru-RU" dirty="0" err="1"/>
              <a:t>ArrayList</a:t>
            </a:r>
            <a:r>
              <a:rPr lang="ru-RU" dirty="0"/>
              <a:t> инкапсулирует в себе обычный массив, длина которого автоматически увеличивается при добавлении новых элементов.</a:t>
            </a:r>
            <a:br>
              <a:rPr lang="ru-RU" dirty="0"/>
            </a:br>
            <a:r>
              <a:rPr lang="ru-RU" dirty="0"/>
              <a:t>Так как </a:t>
            </a:r>
            <a:r>
              <a:rPr lang="ru-RU" dirty="0" err="1"/>
              <a:t>ArrayList</a:t>
            </a:r>
            <a:r>
              <a:rPr lang="ru-RU" dirty="0"/>
              <a:t> использует массив, то  время доступа к элементу по индексу минимально (В отличии от </a:t>
            </a:r>
            <a:r>
              <a:rPr lang="ru-RU" dirty="0" err="1"/>
              <a:t>LinkedList</a:t>
            </a:r>
            <a:r>
              <a:rPr lang="ru-RU" dirty="0"/>
              <a:t>). При удалении произвольного элемента из списка, все элементы находящиеся «правее» смещаются на одну ячейку влево, при этом реальный размер массива (его емкость, </a:t>
            </a:r>
            <a:r>
              <a:rPr lang="ru-RU" dirty="0" err="1"/>
              <a:t>capacity</a:t>
            </a:r>
            <a:r>
              <a:rPr lang="ru-RU" dirty="0"/>
              <a:t>) не изменяется. Если при добавлении элемента, оказывается, что массив полностью заполнен, будет создан новый массив размером (n * 3) / 2 + 1, в него будут помещены все элементы из старого массива + новый, добавляемый элемент.</a:t>
            </a:r>
          </a:p>
          <a:p>
            <a:r>
              <a:rPr lang="ru-RU" b="1" dirty="0" err="1"/>
              <a:t>LinkedList</a:t>
            </a:r>
            <a:r>
              <a:rPr lang="ru-RU" b="1" dirty="0"/>
              <a:t> </a:t>
            </a:r>
            <a:r>
              <a:rPr lang="ru-RU" dirty="0"/>
              <a:t>- </a:t>
            </a:r>
            <a:r>
              <a:rPr lang="ru-RU" dirty="0" smtClean="0"/>
              <a:t>двусвязный </a:t>
            </a:r>
            <a:r>
              <a:rPr lang="ru-RU" dirty="0"/>
              <a:t>список. Это структура данных, состоящая из узлов, каждый из которых содержит как собственно данные, так и  две ссылки («связки») на следующий и предыдущий узел списка. Доступ к произвольному элементу осуществляется за линейное время (но доступ к первому и последнему элементу списка всегда осуществляется за константное время — ссылки постоянно хранятся на первый и последний, так что добавление элемента в конец списка вовсе не значит, что придется перебирать весь список в поисках последнего элемента). В целом же, </a:t>
            </a:r>
            <a:r>
              <a:rPr lang="ru-RU" dirty="0" err="1"/>
              <a:t>LinkedList</a:t>
            </a:r>
            <a:r>
              <a:rPr lang="ru-RU" dirty="0"/>
              <a:t> в абсолютных величинах проигрывает </a:t>
            </a:r>
            <a:r>
              <a:rPr lang="ru-RU" dirty="0" err="1"/>
              <a:t>ArrayList</a:t>
            </a:r>
            <a:r>
              <a:rPr lang="ru-RU" dirty="0"/>
              <a:t> и по потребляемой памяти и по скорости выполнения операций.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2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Реализации интерфейса </a:t>
            </a:r>
            <a:r>
              <a:rPr lang="en-US" b="1" dirty="0" smtClean="0"/>
              <a:t>Set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err="1"/>
              <a:t>HashSet</a:t>
            </a:r>
            <a:r>
              <a:rPr lang="ru-RU" b="1" dirty="0"/>
              <a:t> </a:t>
            </a:r>
            <a:r>
              <a:rPr lang="ru-RU" dirty="0"/>
              <a:t>- коллекция, не позволяющая хранить одинаковые объекты(как и любой </a:t>
            </a:r>
            <a:r>
              <a:rPr lang="ru-RU" dirty="0" err="1"/>
              <a:t>Set</a:t>
            </a:r>
            <a:r>
              <a:rPr lang="ru-RU" dirty="0"/>
              <a:t>).  </a:t>
            </a:r>
            <a:r>
              <a:rPr lang="ru-RU" b="1" dirty="0" err="1"/>
              <a:t>HashSet</a:t>
            </a:r>
            <a:r>
              <a:rPr lang="ru-RU" b="1" dirty="0"/>
              <a:t> </a:t>
            </a:r>
            <a:r>
              <a:rPr lang="ru-RU" dirty="0"/>
              <a:t>инкапсулирует в себе объект </a:t>
            </a:r>
            <a:r>
              <a:rPr lang="ru-RU" b="1" dirty="0" err="1"/>
              <a:t>HashMap</a:t>
            </a:r>
            <a:r>
              <a:rPr lang="ru-RU" b="1" dirty="0"/>
              <a:t> </a:t>
            </a:r>
            <a:r>
              <a:rPr lang="ru-RU" dirty="0"/>
              <a:t>(</a:t>
            </a:r>
            <a:r>
              <a:rPr lang="ru-RU" dirty="0" err="1"/>
              <a:t>то-есть</a:t>
            </a:r>
            <a:r>
              <a:rPr lang="ru-RU" dirty="0"/>
              <a:t> использует для хранения хэш-таблицу).</a:t>
            </a:r>
            <a:br>
              <a:rPr lang="ru-RU" dirty="0"/>
            </a:br>
            <a:r>
              <a:rPr lang="ru-RU" dirty="0"/>
              <a:t>Как большинство читателей, вероятно, знают, хеш-таблица хранит информацию, используя так называемый механизм хеширования, в котором содержимое ключа используется для определения уникального значения, называемого </a:t>
            </a:r>
            <a:r>
              <a:rPr lang="ru-RU" dirty="0" err="1"/>
              <a:t>хеш</a:t>
            </a:r>
            <a:r>
              <a:rPr lang="ru-RU" dirty="0"/>
              <a:t>-кодом. Этот </a:t>
            </a:r>
            <a:r>
              <a:rPr lang="ru-RU" dirty="0" err="1"/>
              <a:t>хеш</a:t>
            </a:r>
            <a:r>
              <a:rPr lang="ru-RU" dirty="0"/>
              <a:t>-код затем применяется в качестве индекса, с которым ассоциируются данные, доступные по этому ключу. Преобразование ключа в </a:t>
            </a:r>
            <a:r>
              <a:rPr lang="ru-RU" dirty="0" err="1"/>
              <a:t>хеш</a:t>
            </a:r>
            <a:r>
              <a:rPr lang="ru-RU" dirty="0"/>
              <a:t>-код выполняется автоматически — вы никогда не увидите самого </a:t>
            </a:r>
            <a:r>
              <a:rPr lang="ru-RU" dirty="0" err="1"/>
              <a:t>хеш</a:t>
            </a:r>
            <a:r>
              <a:rPr lang="ru-RU" dirty="0"/>
              <a:t>-кода. Также ваш код не может напрямую индексировать хеш-таблицу. Выгода от хеширования состоит в том, что оно обеспечивает константное время выполнения методов </a:t>
            </a:r>
            <a:r>
              <a:rPr lang="ru-RU" dirty="0" err="1"/>
              <a:t>add</a:t>
            </a:r>
            <a:r>
              <a:rPr lang="ru-RU" dirty="0"/>
              <a:t>(), </a:t>
            </a:r>
            <a:r>
              <a:rPr lang="ru-RU" dirty="0" err="1"/>
              <a:t>contains</a:t>
            </a:r>
            <a:r>
              <a:rPr lang="ru-RU" dirty="0"/>
              <a:t>(), </a:t>
            </a:r>
            <a:r>
              <a:rPr lang="ru-RU" b="1" dirty="0" err="1"/>
              <a:t>remove</a:t>
            </a:r>
            <a:r>
              <a:rPr lang="ru-RU" b="1" dirty="0"/>
              <a:t>()</a:t>
            </a:r>
            <a:r>
              <a:rPr lang="ru-RU" dirty="0"/>
              <a:t> и </a:t>
            </a:r>
            <a:r>
              <a:rPr lang="ru-RU" b="1" dirty="0" err="1"/>
              <a:t>size</a:t>
            </a:r>
            <a:r>
              <a:rPr lang="ru-RU" b="1" dirty="0"/>
              <a:t>()</a:t>
            </a:r>
            <a:r>
              <a:rPr lang="ru-RU" dirty="0"/>
              <a:t> , даже для больших наборов. </a:t>
            </a:r>
            <a:r>
              <a:rPr lang="ru-RU" i="1" dirty="0"/>
              <a:t/>
            </a:r>
            <a:br>
              <a:rPr lang="ru-RU" i="1" dirty="0"/>
            </a:br>
            <a:endParaRPr lang="ru-RU" i="1" dirty="0" smtClean="0"/>
          </a:p>
          <a:p>
            <a:r>
              <a:rPr lang="ru-RU" b="1" dirty="0" err="1" smtClean="0"/>
              <a:t>LinkedHashSet</a:t>
            </a:r>
            <a:r>
              <a:rPr lang="ru-RU" b="1" dirty="0"/>
              <a:t> </a:t>
            </a:r>
            <a:r>
              <a:rPr lang="ru-RU" dirty="0"/>
              <a:t>-  поддерживает связный список элементов набора в том порядке, в котором они вставлялись. Это позволяет организовать упорядоченную итерацию вставки в набор. То есть, когда идет перебор объекта класса </a:t>
            </a:r>
            <a:r>
              <a:rPr lang="ru-RU" dirty="0" err="1"/>
              <a:t>LinkedHashSet</a:t>
            </a:r>
            <a:r>
              <a:rPr lang="ru-RU" dirty="0"/>
              <a:t> с применением итератора, элементы извлекаются в том порядке, в каком они были добавлены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err="1"/>
              <a:t>TreeSet</a:t>
            </a:r>
            <a:r>
              <a:rPr lang="ru-RU" b="1" dirty="0"/>
              <a:t> </a:t>
            </a:r>
            <a:r>
              <a:rPr lang="ru-RU" dirty="0"/>
              <a:t>- коллекция, которая хранит свои элементы в виде упорядоченного по значениям дерева. </a:t>
            </a:r>
            <a:r>
              <a:rPr lang="ru-RU" dirty="0" err="1"/>
              <a:t>TreeSet</a:t>
            </a:r>
            <a:r>
              <a:rPr lang="ru-RU" dirty="0"/>
              <a:t> инкапсулирует в себе </a:t>
            </a:r>
            <a:r>
              <a:rPr lang="ru-RU" dirty="0" err="1"/>
              <a:t>TreeMap</a:t>
            </a:r>
            <a:r>
              <a:rPr lang="ru-RU" dirty="0"/>
              <a:t>, который в свою очередь использует сбалансированное бинарное </a:t>
            </a:r>
            <a:r>
              <a:rPr lang="ru-RU" dirty="0" smtClean="0"/>
              <a:t>дерево </a:t>
            </a:r>
            <a:r>
              <a:rPr lang="ru-RU" dirty="0"/>
              <a:t>для хранения элементов. </a:t>
            </a:r>
            <a:r>
              <a:rPr lang="ru-RU" dirty="0" err="1"/>
              <a:t>TreeSet</a:t>
            </a:r>
            <a:r>
              <a:rPr lang="ru-RU" dirty="0"/>
              <a:t> хорош тем, что для операций </a:t>
            </a:r>
            <a:r>
              <a:rPr lang="ru-RU" dirty="0" err="1"/>
              <a:t>add</a:t>
            </a:r>
            <a:r>
              <a:rPr lang="ru-RU" dirty="0"/>
              <a:t>, </a:t>
            </a:r>
            <a:r>
              <a:rPr lang="ru-RU" dirty="0" err="1"/>
              <a:t>remove</a:t>
            </a:r>
            <a:r>
              <a:rPr lang="ru-RU" dirty="0"/>
              <a:t> и </a:t>
            </a:r>
            <a:r>
              <a:rPr lang="ru-RU" dirty="0" err="1"/>
              <a:t>contains</a:t>
            </a:r>
            <a:r>
              <a:rPr lang="ru-RU" dirty="0"/>
              <a:t> потребуется гарантированное время </a:t>
            </a:r>
            <a:r>
              <a:rPr lang="ru-RU" dirty="0" err="1"/>
              <a:t>log</a:t>
            </a:r>
            <a:r>
              <a:rPr lang="ru-RU" dirty="0"/>
              <a:t>(n</a:t>
            </a:r>
            <a:r>
              <a:rPr lang="ru-RU" dirty="0" smtClean="0"/>
              <a:t>).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7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Реализации интерфейса </a:t>
            </a:r>
            <a:r>
              <a:rPr lang="en-US" b="1" dirty="0" smtClean="0"/>
              <a:t>Queue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PriorityQueue</a:t>
            </a:r>
            <a:r>
              <a:rPr lang="ru-RU" b="1" dirty="0"/>
              <a:t> </a:t>
            </a:r>
            <a:r>
              <a:rPr lang="ru-RU" dirty="0"/>
              <a:t>- единственная прямая реализация интерфейса </a:t>
            </a:r>
            <a:r>
              <a:rPr lang="ru-RU" b="1" dirty="0" err="1"/>
              <a:t>Queue</a:t>
            </a:r>
            <a:r>
              <a:rPr lang="ru-RU" dirty="0"/>
              <a:t> (не считая </a:t>
            </a:r>
            <a:r>
              <a:rPr lang="ru-RU" b="1" dirty="0" err="1"/>
              <a:t>LinkedList</a:t>
            </a:r>
            <a:r>
              <a:rPr lang="ru-RU" dirty="0"/>
              <a:t>, который больше является списком, чем очередью).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Эта очередь упорядочивает элементы либо по их натуральному порядку (используя интерфейс </a:t>
            </a:r>
            <a:r>
              <a:rPr lang="ru-RU" b="1" dirty="0" err="1"/>
              <a:t>Comparable</a:t>
            </a:r>
            <a:r>
              <a:rPr lang="ru-RU" dirty="0"/>
              <a:t>), либо с помощью интерфейса </a:t>
            </a:r>
            <a:r>
              <a:rPr lang="ru-RU" b="1" dirty="0" err="1"/>
              <a:t>Comparator</a:t>
            </a:r>
            <a:r>
              <a:rPr lang="ru-RU" dirty="0"/>
              <a:t>, полученному в конструкторе.</a:t>
            </a:r>
          </a:p>
        </p:txBody>
      </p:sp>
    </p:spTree>
    <p:extLst>
      <p:ext uri="{BB962C8B-B14F-4D97-AF65-F5344CB8AC3E}">
        <p14:creationId xmlns:p14="http://schemas.microsoft.com/office/powerpoint/2010/main" val="20915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Реализации интерфейса </a:t>
            </a:r>
            <a:r>
              <a:rPr lang="en-US" b="1" dirty="0" smtClean="0"/>
              <a:t>Map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6832" y="1825625"/>
            <a:ext cx="6556967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Интерфейс </a:t>
            </a:r>
            <a:r>
              <a:rPr lang="ru-RU" b="1" dirty="0" err="1"/>
              <a:t>Map</a:t>
            </a:r>
            <a:r>
              <a:rPr lang="ru-RU" b="1" dirty="0"/>
              <a:t> </a:t>
            </a:r>
            <a:r>
              <a:rPr lang="ru-RU" dirty="0"/>
              <a:t>соотносит уникальные ключи со значениями. Ключ — это объект, который вы используете для последующего извлечения данных. Задавая ключ и значение, вы можете помещать значения в объект карты. После того как это значение сохранено, вы можете получить его по ключу. Интерфейс </a:t>
            </a:r>
            <a:r>
              <a:rPr lang="ru-RU" b="1" dirty="0" err="1"/>
              <a:t>Map</a:t>
            </a:r>
            <a:r>
              <a:rPr lang="ru-RU" b="1" dirty="0"/>
              <a:t> </a:t>
            </a:r>
            <a:r>
              <a:rPr lang="ru-RU" dirty="0"/>
              <a:t>— это обобщенный интерфейс, объявленный так, как показано ниже.</a:t>
            </a:r>
          </a:p>
          <a:p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ru-RU" dirty="0" err="1"/>
              <a:t>Мар</a:t>
            </a:r>
            <a:r>
              <a:rPr lang="ru-RU" dirty="0"/>
              <a:t>&lt;К, V&gt;</a:t>
            </a:r>
          </a:p>
          <a:p>
            <a:r>
              <a:rPr lang="ru-RU" dirty="0"/>
              <a:t>Здесь К указывает тип ключей, а V — тип хранимых значений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90688"/>
            <a:ext cx="4263432" cy="34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Виды </a:t>
            </a:r>
            <a:r>
              <a:rPr lang="en-US" b="1" dirty="0" smtClean="0"/>
              <a:t>MAP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err="1"/>
              <a:t>HashMap</a:t>
            </a:r>
            <a:r>
              <a:rPr lang="ru-RU" b="1" dirty="0"/>
              <a:t> </a:t>
            </a:r>
            <a:r>
              <a:rPr lang="ru-RU" dirty="0"/>
              <a:t>— основан на хэш-таблицах, реализует интерфейс </a:t>
            </a:r>
            <a:r>
              <a:rPr lang="ru-RU" dirty="0" err="1"/>
              <a:t>Map</a:t>
            </a:r>
            <a:r>
              <a:rPr lang="ru-RU" dirty="0"/>
              <a:t> (что подразумевает хранение данных в виде пар ключ/значение). Ключи и значения могут быть любых типов, в том числе и </a:t>
            </a:r>
            <a:r>
              <a:rPr lang="ru-RU" dirty="0" err="1"/>
              <a:t>null</a:t>
            </a:r>
            <a:r>
              <a:rPr lang="ru-RU" dirty="0"/>
              <a:t>. Данная реализация не дает гарантий относительно порядка элементов с течением времени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b="1" dirty="0" err="1" smtClean="0"/>
              <a:t>LinkedHashMap</a:t>
            </a:r>
            <a:r>
              <a:rPr lang="ru-RU" b="1" dirty="0"/>
              <a:t> </a:t>
            </a:r>
            <a:r>
              <a:rPr lang="ru-RU" dirty="0"/>
              <a:t>-  расширяет класс </a:t>
            </a:r>
            <a:r>
              <a:rPr lang="ru-RU" b="1" dirty="0" err="1"/>
              <a:t>HashMap</a:t>
            </a:r>
            <a:r>
              <a:rPr lang="ru-RU" dirty="0"/>
              <a:t>. Он создает связный список элементов в карте, расположенных в том порядке, в котором они вставлялись. Это позволяет организовать перебор карты в порядке вставки. То есть, когда происходит итерация по коллекционному представлению объекта класса </a:t>
            </a:r>
            <a:r>
              <a:rPr lang="ru-RU" dirty="0" err="1"/>
              <a:t>LinkedHashMap</a:t>
            </a:r>
            <a:r>
              <a:rPr lang="ru-RU" dirty="0"/>
              <a:t>, элементы будут возвращаться в том порядке, в котором они вставлялись. Вы также можете создать объект класса </a:t>
            </a:r>
            <a:r>
              <a:rPr lang="ru-RU" dirty="0" err="1"/>
              <a:t>LinkedHashMap</a:t>
            </a:r>
            <a:r>
              <a:rPr lang="ru-RU" dirty="0"/>
              <a:t>, возвращающий свои элементы в том порядке, в котором к ним в последний раз осуществлялся доступ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err="1"/>
              <a:t>TreeMap</a:t>
            </a:r>
            <a:r>
              <a:rPr lang="ru-RU" b="1" dirty="0"/>
              <a:t> </a:t>
            </a:r>
            <a:r>
              <a:rPr lang="ru-RU" dirty="0"/>
              <a:t>- расширяет класс </a:t>
            </a:r>
            <a:r>
              <a:rPr lang="ru-RU" b="1" dirty="0" err="1"/>
              <a:t>AbstractMap</a:t>
            </a:r>
            <a:r>
              <a:rPr lang="ru-RU" b="1" dirty="0"/>
              <a:t> </a:t>
            </a:r>
            <a:r>
              <a:rPr lang="ru-RU" dirty="0"/>
              <a:t>и реализует интерфейс </a:t>
            </a:r>
            <a:r>
              <a:rPr lang="ru-RU" b="1" dirty="0" err="1"/>
              <a:t>NavigatebleMap</a:t>
            </a:r>
            <a:r>
              <a:rPr lang="ru-RU" dirty="0"/>
              <a:t>. Он создает коллекцию, которая для хранения элементов применяет </a:t>
            </a:r>
            <a:r>
              <a:rPr lang="ru-RU" i="1" dirty="0"/>
              <a:t>дерево</a:t>
            </a:r>
            <a:r>
              <a:rPr lang="ru-RU" dirty="0"/>
              <a:t>. </a:t>
            </a:r>
            <a:r>
              <a:rPr lang="ru-RU" i="1" dirty="0"/>
              <a:t>Объекты сохраняются в отсортированном порядке по возрастанию</a:t>
            </a:r>
            <a:r>
              <a:rPr lang="ru-RU" dirty="0"/>
              <a:t>. Время доступа и извлечения элементов достаточно мало, что делает класс </a:t>
            </a:r>
            <a:r>
              <a:rPr lang="ru-RU" dirty="0" err="1"/>
              <a:t>TreeMap</a:t>
            </a:r>
            <a:r>
              <a:rPr lang="ru-RU" dirty="0"/>
              <a:t> блестящим выбором для хранения больших объемов отсортированной информации, которая должна быть быстро найдена</a:t>
            </a:r>
            <a:r>
              <a:rPr lang="ru-RU" dirty="0" smtClean="0"/>
              <a:t>. </a:t>
            </a:r>
            <a:r>
              <a:rPr lang="ru-RU" b="1" dirty="0" err="1" smtClean="0"/>
              <a:t>WeakHashMap</a:t>
            </a:r>
            <a:r>
              <a:rPr lang="ru-RU" b="1" dirty="0"/>
              <a:t> </a:t>
            </a:r>
            <a:r>
              <a:rPr lang="ru-RU" dirty="0"/>
              <a:t>- коллекция, использующая слабые ссылки для ключей (а не значений). Слабая ссылка</a:t>
            </a:r>
            <a:r>
              <a:rPr lang="ru-RU" i="1" dirty="0"/>
              <a:t> (англ. </a:t>
            </a:r>
            <a:r>
              <a:rPr lang="ru-RU" i="1" dirty="0" err="1"/>
              <a:t>weak</a:t>
            </a:r>
            <a:r>
              <a:rPr lang="ru-RU" i="1" dirty="0"/>
              <a:t> </a:t>
            </a:r>
            <a:r>
              <a:rPr lang="ru-RU" i="1" dirty="0" err="1"/>
              <a:t>reference</a:t>
            </a:r>
            <a:r>
              <a:rPr lang="ru-RU" i="1" dirty="0"/>
              <a:t>)</a:t>
            </a:r>
            <a:r>
              <a:rPr lang="ru-RU" dirty="0"/>
              <a:t> — специфический вид ссылок на динамически создаваемые объекты в системах со сборкой мусора. Отличается от обычных ссылок тем, что не учитывается сборщиком мусора при выявлении объектов, подлежащих удалению. Ссылки, не являющиеся слабыми, также иногда именуют «сильными».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9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1446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Язык программирования Java</vt:lpstr>
      <vt:lpstr>Зачем нам коллекции, если у нас есть массивы?</vt:lpstr>
      <vt:lpstr>Базовый интерфейс  Java Collections Framework</vt:lpstr>
      <vt:lpstr>Интерфейс Collection</vt:lpstr>
      <vt:lpstr>Реализации интерфейса List</vt:lpstr>
      <vt:lpstr>Реализации интерфейса Set</vt:lpstr>
      <vt:lpstr>Реализации интерфейса Queue</vt:lpstr>
      <vt:lpstr>Реализации интерфейса Map</vt:lpstr>
      <vt:lpstr>Виды MAP</vt:lpstr>
      <vt:lpstr>Устаревшие коллекции</vt:lpstr>
      <vt:lpstr>Пример</vt:lpstr>
      <vt:lpstr>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 в Java</dc:title>
  <dc:creator>Полина Новикова</dc:creator>
  <cp:lastModifiedBy>Новикова Полина Игоревна</cp:lastModifiedBy>
  <cp:revision>10</cp:revision>
  <dcterms:created xsi:type="dcterms:W3CDTF">2019-09-26T11:15:33Z</dcterms:created>
  <dcterms:modified xsi:type="dcterms:W3CDTF">2020-06-05T21:00:44Z</dcterms:modified>
</cp:coreProperties>
</file>