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snapToGrid="0">
      <p:cViewPr varScale="1">
        <p:scale>
          <a:sx n="60" d="100"/>
          <a:sy n="60" d="100"/>
        </p:scale>
        <p:origin x="78" y="1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Eyal\Desktop\QA%20Excel%20PowerPoin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36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21089177126383871"/>
          <c:y val="8.3967312103397765E-2"/>
          <c:w val="0.71253665223912321"/>
          <c:h val="0.65826858953528156"/>
        </c:manualLayout>
      </c:layout>
      <c:pie3DChart>
        <c:varyColors val="1"/>
        <c:ser>
          <c:idx val="0"/>
          <c:order val="0"/>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he-IL"/>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גיליון1!$A$5:$A$7</c:f>
              <c:strCache>
                <c:ptCount val="3"/>
                <c:pt idx="0">
                  <c:v>LOW</c:v>
                </c:pt>
                <c:pt idx="1">
                  <c:v>MEDIUM</c:v>
                </c:pt>
                <c:pt idx="2">
                  <c:v>HIGH</c:v>
                </c:pt>
              </c:strCache>
            </c:strRef>
          </c:cat>
          <c:val>
            <c:numRef>
              <c:f>גיליון1!$B$5:$B$7</c:f>
              <c:numCache>
                <c:formatCode>General</c:formatCode>
                <c:ptCount val="3"/>
                <c:pt idx="0">
                  <c:v>4</c:v>
                </c:pt>
                <c:pt idx="1">
                  <c:v>5</c:v>
                </c:pt>
                <c:pt idx="2">
                  <c:v>2</c:v>
                </c:pt>
              </c:numCache>
            </c:numRef>
          </c:val>
        </c:ser>
        <c:dLbls>
          <c:showLegendKey val="0"/>
          <c:showVal val="0"/>
          <c:showCatName val="0"/>
          <c:showSerName val="0"/>
          <c:showPercent val="0"/>
          <c:showBubbleSize val="0"/>
          <c:showLeaderLines val="1"/>
        </c:dLbls>
      </c:pie3DChart>
      <c:spPr>
        <a:noFill/>
        <a:ln>
          <a:noFill/>
        </a:ln>
        <a:effectLst/>
      </c:spPr>
    </c:plotArea>
    <c:legend>
      <c:legendPos val="b"/>
      <c:layout>
        <c:manualLayout>
          <c:xMode val="edge"/>
          <c:yMode val="edge"/>
          <c:x val="0.31369088929336597"/>
          <c:y val="0.78589611099934287"/>
          <c:w val="0.4839119963496335"/>
          <c:h val="0.12677183305806602"/>
        </c:manualLayout>
      </c:layout>
      <c:overlay val="0"/>
      <c:spPr>
        <a:noFill/>
        <a:ln>
          <a:noFill/>
        </a:ln>
        <a:effectLst/>
      </c:spPr>
      <c:txPr>
        <a:bodyPr rot="0" spcFirstLastPara="1" vertOverflow="ellipsis" vert="horz" wrap="square" anchor="ctr" anchorCtr="1"/>
        <a:lstStyle/>
        <a:p>
          <a:pPr rtl="0">
            <a:defRPr sz="2400" b="0" i="0" u="none" strike="noStrike" kern="1200" baseline="0">
              <a:solidFill>
                <a:schemeClr val="tx1">
                  <a:lumMod val="65000"/>
                  <a:lumOff val="35000"/>
                </a:schemeClr>
              </a:solidFill>
              <a:latin typeface="+mn-lt"/>
              <a:ea typeface="+mn-ea"/>
              <a:cs typeface="+mn-cs"/>
            </a:defRPr>
          </a:pPr>
          <a:endParaRPr lang="he-IL"/>
        </a:p>
      </c:txPr>
    </c:legend>
    <c:plotVisOnly val="1"/>
    <c:dispBlanksAs val="gap"/>
    <c:showDLblsOverMax val="0"/>
  </c:chart>
  <c:spPr>
    <a:noFill/>
    <a:ln>
      <a:noFill/>
    </a:ln>
    <a:effectLst/>
  </c:spPr>
  <c:txPr>
    <a:bodyPr/>
    <a:lstStyle/>
    <a:p>
      <a:pPr>
        <a:defRPr/>
      </a:pPr>
      <a:endParaRPr lang="he-I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he-IL" smtClean="0"/>
              <a:t>לחץ כדי לערוך סגנון כותרת של תבנית בסיס</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smtClean="0"/>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465C45B7-101D-4D93-A947-3D2CCF853448}" type="datetimeFigureOut">
              <a:rPr lang="he-IL" smtClean="0"/>
              <a:t>ט'/אייר/תשפ"ג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E85C904-B4F2-44CA-A441-BFA2F2B164C2}" type="slidenum">
              <a:rPr lang="he-IL" smtClean="0"/>
              <a:t>‹#›</a:t>
            </a:fld>
            <a:endParaRPr lang="he-IL"/>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6686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smtClean="0"/>
              <a:t>לחץ על הסמל כדי להוסיף תמונה</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smtClean="0"/>
              <a:t>לחץ כדי לערוך סגנונות טקסט של תבנית בסיס</a:t>
            </a:r>
          </a:p>
        </p:txBody>
      </p:sp>
      <p:sp>
        <p:nvSpPr>
          <p:cNvPr id="3" name="Date Placeholder 2"/>
          <p:cNvSpPr>
            <a:spLocks noGrp="1"/>
          </p:cNvSpPr>
          <p:nvPr>
            <p:ph type="dt" sz="half" idx="10"/>
          </p:nvPr>
        </p:nvSpPr>
        <p:spPr/>
        <p:txBody>
          <a:bodyPr/>
          <a:lstStyle/>
          <a:p>
            <a:fld id="{465C45B7-101D-4D93-A947-3D2CCF853448}" type="datetimeFigureOut">
              <a:rPr lang="he-IL" smtClean="0"/>
              <a:t>ט'/אייר/תשפ"ג</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5E85C904-B4F2-44CA-A441-BFA2F2B164C2}" type="slidenum">
              <a:rPr lang="he-IL" smtClean="0"/>
              <a:t>‹#›</a:t>
            </a:fld>
            <a:endParaRPr lang="he-IL"/>
          </a:p>
        </p:txBody>
      </p:sp>
    </p:spTree>
    <p:extLst>
      <p:ext uri="{BB962C8B-B14F-4D97-AF65-F5344CB8AC3E}">
        <p14:creationId xmlns:p14="http://schemas.microsoft.com/office/powerpoint/2010/main" val="2852073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465C45B7-101D-4D93-A947-3D2CCF853448}" type="datetimeFigureOut">
              <a:rPr lang="he-IL" smtClean="0"/>
              <a:t>ט'/אייר/תשפ"ג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E85C904-B4F2-44CA-A441-BFA2F2B164C2}" type="slidenum">
              <a:rPr lang="he-IL" smtClean="0"/>
              <a:t>‹#›</a:t>
            </a:fld>
            <a:endParaRPr lang="he-IL"/>
          </a:p>
        </p:txBody>
      </p:sp>
    </p:spTree>
    <p:extLst>
      <p:ext uri="{BB962C8B-B14F-4D97-AF65-F5344CB8AC3E}">
        <p14:creationId xmlns:p14="http://schemas.microsoft.com/office/powerpoint/2010/main" val="38403025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he-IL" smtClean="0"/>
              <a:t>לחץ כדי לערוך סגנון כותרת של תבנית בסיס</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smtClean="0"/>
              <a:t>לחץ כדי לערוך סגנונות טקסט של תבנית בסיס</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465C45B7-101D-4D93-A947-3D2CCF853448}" type="datetimeFigureOut">
              <a:rPr lang="he-IL" smtClean="0"/>
              <a:t>ט'/אייר/תשפ"ג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E85C904-B4F2-44CA-A441-BFA2F2B164C2}" type="slidenum">
              <a:rPr lang="he-IL" smtClean="0"/>
              <a:t>‹#›</a:t>
            </a:fld>
            <a:endParaRPr lang="he-IL"/>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9986316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465C45B7-101D-4D93-A947-3D2CCF853448}" type="datetimeFigureOut">
              <a:rPr lang="he-IL" smtClean="0"/>
              <a:t>ט'/אייר/תשפ"ג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E85C904-B4F2-44CA-A441-BFA2F2B164C2}" type="slidenum">
              <a:rPr lang="he-IL" smtClean="0"/>
              <a:t>‹#›</a:t>
            </a:fld>
            <a:endParaRPr lang="he-IL"/>
          </a:p>
        </p:txBody>
      </p:sp>
    </p:spTree>
    <p:extLst>
      <p:ext uri="{BB962C8B-B14F-4D97-AF65-F5344CB8AC3E}">
        <p14:creationId xmlns:p14="http://schemas.microsoft.com/office/powerpoint/2010/main" val="15867298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he-IL" smtClean="0"/>
              <a:t>לחץ כדי לערוך סגנון כותרת של תבנית בסיס</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he-IL" smtClean="0"/>
              <a:t>לחץ כדי לערוך סגנונות טקסט של תבנית בסיס</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465C45B7-101D-4D93-A947-3D2CCF853448}" type="datetimeFigureOut">
              <a:rPr lang="he-IL" smtClean="0"/>
              <a:t>ט'/אייר/תשפ"ג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E85C904-B4F2-44CA-A441-BFA2F2B164C2}" type="slidenum">
              <a:rPr lang="he-IL" smtClean="0"/>
              <a:t>‹#›</a:t>
            </a:fld>
            <a:endParaRPr lang="he-IL"/>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1947443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או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he-IL" smtClean="0"/>
              <a:t>לחץ כדי לערוך סגנון כותרת של תבנית בסיס</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he-IL" smtClean="0"/>
              <a:t>לחץ כדי לערוך סגנונות טקסט של תבנית בסיס</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465C45B7-101D-4D93-A947-3D2CCF853448}" type="datetimeFigureOut">
              <a:rPr lang="he-IL" smtClean="0"/>
              <a:t>ט'/אייר/תשפ"ג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E85C904-B4F2-44CA-A441-BFA2F2B164C2}" type="slidenum">
              <a:rPr lang="he-IL" smtClean="0"/>
              <a:t>‹#›</a:t>
            </a:fld>
            <a:endParaRPr lang="he-IL"/>
          </a:p>
        </p:txBody>
      </p:sp>
    </p:spTree>
    <p:extLst>
      <p:ext uri="{BB962C8B-B14F-4D97-AF65-F5344CB8AC3E}">
        <p14:creationId xmlns:p14="http://schemas.microsoft.com/office/powerpoint/2010/main" val="29866441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he-IL" smtClean="0"/>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ncho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465C45B7-101D-4D93-A947-3D2CCF853448}" type="datetimeFigureOut">
              <a:rPr lang="he-IL" smtClean="0"/>
              <a:t>ט'/אייר/תשפ"ג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E85C904-B4F2-44CA-A441-BFA2F2B164C2}" type="slidenum">
              <a:rPr lang="he-IL" smtClean="0"/>
              <a:t>‹#›</a:t>
            </a:fld>
            <a:endParaRPr lang="he-IL"/>
          </a:p>
        </p:txBody>
      </p:sp>
    </p:spTree>
    <p:extLst>
      <p:ext uri="{BB962C8B-B14F-4D97-AF65-F5344CB8AC3E}">
        <p14:creationId xmlns:p14="http://schemas.microsoft.com/office/powerpoint/2010/main" val="21546011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he-IL" smtClean="0"/>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465C45B7-101D-4D93-A947-3D2CCF853448}" type="datetimeFigureOut">
              <a:rPr lang="he-IL" smtClean="0"/>
              <a:t>ט'/אייר/תשפ"ג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E85C904-B4F2-44CA-A441-BFA2F2B164C2}" type="slidenum">
              <a:rPr lang="he-IL" smtClean="0"/>
              <a:t>‹#›</a:t>
            </a:fld>
            <a:endParaRPr lang="he-IL"/>
          </a:p>
        </p:txBody>
      </p:sp>
    </p:spTree>
    <p:extLst>
      <p:ext uri="{BB962C8B-B14F-4D97-AF65-F5344CB8AC3E}">
        <p14:creationId xmlns:p14="http://schemas.microsoft.com/office/powerpoint/2010/main" val="3059044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Content Placeholder 2"/>
          <p:cNvSpPr>
            <a:spLocks noGrp="1"/>
          </p:cNvSpPr>
          <p:nvPr>
            <p:ph idx="1"/>
          </p:nvPr>
        </p:nvSpPr>
        <p:spPr/>
        <p:txBody>
          <a:bodyPr anchor="ct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465C45B7-101D-4D93-A947-3D2CCF853448}" type="datetimeFigureOut">
              <a:rPr lang="he-IL" smtClean="0"/>
              <a:t>ט'/אייר/תשפ"ג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E85C904-B4F2-44CA-A441-BFA2F2B164C2}" type="slidenum">
              <a:rPr lang="he-IL" smtClean="0"/>
              <a:t>‹#›</a:t>
            </a:fld>
            <a:endParaRPr lang="he-IL"/>
          </a:p>
        </p:txBody>
      </p:sp>
    </p:spTree>
    <p:extLst>
      <p:ext uri="{BB962C8B-B14F-4D97-AF65-F5344CB8AC3E}">
        <p14:creationId xmlns:p14="http://schemas.microsoft.com/office/powerpoint/2010/main" val="865667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465C45B7-101D-4D93-A947-3D2CCF853448}" type="datetimeFigureOut">
              <a:rPr lang="he-IL" smtClean="0"/>
              <a:t>ט'/אייר/תשפ"ג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E85C904-B4F2-44CA-A441-BFA2F2B164C2}" type="slidenum">
              <a:rPr lang="he-IL" smtClean="0"/>
              <a:t>‹#›</a:t>
            </a:fld>
            <a:endParaRPr lang="he-IL"/>
          </a:p>
        </p:txBody>
      </p:sp>
    </p:spTree>
    <p:extLst>
      <p:ext uri="{BB962C8B-B14F-4D97-AF65-F5344CB8AC3E}">
        <p14:creationId xmlns:p14="http://schemas.microsoft.com/office/powerpoint/2010/main" val="2742614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5" name="Date Placeholder 4"/>
          <p:cNvSpPr>
            <a:spLocks noGrp="1"/>
          </p:cNvSpPr>
          <p:nvPr>
            <p:ph type="dt" sz="half" idx="10"/>
          </p:nvPr>
        </p:nvSpPr>
        <p:spPr/>
        <p:txBody>
          <a:bodyPr/>
          <a:lstStyle/>
          <a:p>
            <a:fld id="{465C45B7-101D-4D93-A947-3D2CCF853448}" type="datetimeFigureOut">
              <a:rPr lang="he-IL" smtClean="0"/>
              <a:t>ט'/אייר/תשפ"ג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5E85C904-B4F2-44CA-A441-BFA2F2B164C2}" type="slidenum">
              <a:rPr lang="he-IL" smtClean="0"/>
              <a:t>‹#›</a:t>
            </a:fld>
            <a:endParaRPr lang="he-IL"/>
          </a:p>
        </p:txBody>
      </p:sp>
    </p:spTree>
    <p:extLst>
      <p:ext uri="{BB962C8B-B14F-4D97-AF65-F5344CB8AC3E}">
        <p14:creationId xmlns:p14="http://schemas.microsoft.com/office/powerpoint/2010/main" val="2658424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7" name="Date Placeholder 6"/>
          <p:cNvSpPr>
            <a:spLocks noGrp="1"/>
          </p:cNvSpPr>
          <p:nvPr>
            <p:ph type="dt" sz="half" idx="10"/>
          </p:nvPr>
        </p:nvSpPr>
        <p:spPr/>
        <p:txBody>
          <a:bodyPr/>
          <a:lstStyle/>
          <a:p>
            <a:fld id="{465C45B7-101D-4D93-A947-3D2CCF853448}" type="datetimeFigureOut">
              <a:rPr lang="he-IL" smtClean="0"/>
              <a:t>ט'/אייר/תשפ"ג</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5E85C904-B4F2-44CA-A441-BFA2F2B164C2}" type="slidenum">
              <a:rPr lang="he-IL" smtClean="0"/>
              <a:t>‹#›</a:t>
            </a:fld>
            <a:endParaRPr lang="he-IL"/>
          </a:p>
        </p:txBody>
      </p:sp>
    </p:spTree>
    <p:extLst>
      <p:ext uri="{BB962C8B-B14F-4D97-AF65-F5344CB8AC3E}">
        <p14:creationId xmlns:p14="http://schemas.microsoft.com/office/powerpoint/2010/main" val="3092773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465C45B7-101D-4D93-A947-3D2CCF853448}" type="datetimeFigureOut">
              <a:rPr lang="he-IL" smtClean="0"/>
              <a:t>ט'/אייר/תשפ"ג</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5E85C904-B4F2-44CA-A441-BFA2F2B164C2}" type="slidenum">
              <a:rPr lang="he-IL" smtClean="0"/>
              <a:t>‹#›</a:t>
            </a:fld>
            <a:endParaRPr lang="he-IL"/>
          </a:p>
        </p:txBody>
      </p:sp>
    </p:spTree>
    <p:extLst>
      <p:ext uri="{BB962C8B-B14F-4D97-AF65-F5344CB8AC3E}">
        <p14:creationId xmlns:p14="http://schemas.microsoft.com/office/powerpoint/2010/main" val="2821321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5C45B7-101D-4D93-A947-3D2CCF853448}" type="datetimeFigureOut">
              <a:rPr lang="he-IL" smtClean="0"/>
              <a:t>ט'/אייר/תשפ"ג</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5E85C904-B4F2-44CA-A441-BFA2F2B164C2}" type="slidenum">
              <a:rPr lang="he-IL" smtClean="0"/>
              <a:t>‹#›</a:t>
            </a:fld>
            <a:endParaRPr lang="he-IL"/>
          </a:p>
        </p:txBody>
      </p:sp>
    </p:spTree>
    <p:extLst>
      <p:ext uri="{BB962C8B-B14F-4D97-AF65-F5344CB8AC3E}">
        <p14:creationId xmlns:p14="http://schemas.microsoft.com/office/powerpoint/2010/main" val="2241012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he-IL" smtClean="0"/>
              <a:t>לחץ כדי לערוך סגנון כותרת של תבנית בסיס</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Date Placeholder 4"/>
          <p:cNvSpPr>
            <a:spLocks noGrp="1"/>
          </p:cNvSpPr>
          <p:nvPr>
            <p:ph type="dt" sz="half" idx="10"/>
          </p:nvPr>
        </p:nvSpPr>
        <p:spPr/>
        <p:txBody>
          <a:bodyPr/>
          <a:lstStyle/>
          <a:p>
            <a:fld id="{465C45B7-101D-4D93-A947-3D2CCF853448}" type="datetimeFigureOut">
              <a:rPr lang="he-IL" smtClean="0"/>
              <a:t>ט'/אייר/תשפ"ג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5E85C904-B4F2-44CA-A441-BFA2F2B164C2}" type="slidenum">
              <a:rPr lang="he-IL" smtClean="0"/>
              <a:t>‹#›</a:t>
            </a:fld>
            <a:endParaRPr lang="he-IL"/>
          </a:p>
        </p:txBody>
      </p:sp>
    </p:spTree>
    <p:extLst>
      <p:ext uri="{BB962C8B-B14F-4D97-AF65-F5344CB8AC3E}">
        <p14:creationId xmlns:p14="http://schemas.microsoft.com/office/powerpoint/2010/main" val="1772020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he-IL" smtClean="0"/>
              <a:t>לחץ כדי לערוך סגנון כותרת של תבנית בסיס</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smtClean="0"/>
              <a:t>לחץ על הסמל כדי להוסיף תמונה</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Date Placeholder 4"/>
          <p:cNvSpPr>
            <a:spLocks noGrp="1"/>
          </p:cNvSpPr>
          <p:nvPr>
            <p:ph type="dt" sz="half" idx="10"/>
          </p:nvPr>
        </p:nvSpPr>
        <p:spPr/>
        <p:txBody>
          <a:bodyPr/>
          <a:lstStyle/>
          <a:p>
            <a:fld id="{465C45B7-101D-4D93-A947-3D2CCF853448}" type="datetimeFigureOut">
              <a:rPr lang="he-IL" smtClean="0"/>
              <a:t>ט'/אייר/תשפ"ג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5E85C904-B4F2-44CA-A441-BFA2F2B164C2}" type="slidenum">
              <a:rPr lang="he-IL" smtClean="0"/>
              <a:t>‹#›</a:t>
            </a:fld>
            <a:endParaRPr lang="he-IL"/>
          </a:p>
        </p:txBody>
      </p:sp>
    </p:spTree>
    <p:extLst>
      <p:ext uri="{BB962C8B-B14F-4D97-AF65-F5344CB8AC3E}">
        <p14:creationId xmlns:p14="http://schemas.microsoft.com/office/powerpoint/2010/main" val="4003243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465C45B7-101D-4D93-A947-3D2CCF853448}" type="datetimeFigureOut">
              <a:rPr lang="he-IL" smtClean="0"/>
              <a:t>ט'/אייר/תשפ"ג</a:t>
            </a:fld>
            <a:endParaRPr lang="he-IL"/>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he-IL"/>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5E85C904-B4F2-44CA-A441-BFA2F2B164C2}" type="slidenum">
              <a:rPr lang="he-IL" smtClean="0"/>
              <a:t>‹#›</a:t>
            </a:fld>
            <a:endParaRPr lang="he-IL"/>
          </a:p>
        </p:txBody>
      </p:sp>
    </p:spTree>
    <p:extLst>
      <p:ext uri="{BB962C8B-B14F-4D97-AF65-F5344CB8AC3E}">
        <p14:creationId xmlns:p14="http://schemas.microsoft.com/office/powerpoint/2010/main" val="6701746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85750" indent="-285750" algn="r" defTabSz="457200" rtl="1"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ctrTitle"/>
          </p:nvPr>
        </p:nvSpPr>
        <p:spPr>
          <a:xfrm>
            <a:off x="2873829" y="685799"/>
            <a:ext cx="5811383" cy="1929064"/>
          </a:xfrm>
        </p:spPr>
        <p:txBody>
          <a:bodyPr>
            <a:normAutofit/>
          </a:bodyPr>
          <a:lstStyle/>
          <a:p>
            <a:pPr algn="r"/>
            <a:r>
              <a:rPr lang="he-IL" dirty="0" smtClean="0"/>
              <a:t>מסמך</a:t>
            </a:r>
            <a:r>
              <a:rPr lang="en-US" dirty="0" smtClean="0"/>
              <a:t>STR </a:t>
            </a:r>
            <a:r>
              <a:rPr lang="he-IL" dirty="0" smtClean="0"/>
              <a:t> עבור אתר </a:t>
            </a:r>
            <a:r>
              <a:rPr lang="en-US" dirty="0" err="1" smtClean="0"/>
              <a:t>Foxhome</a:t>
            </a:r>
            <a:endParaRPr lang="he-IL" dirty="0"/>
          </a:p>
        </p:txBody>
      </p:sp>
    </p:spTree>
    <p:extLst>
      <p:ext uri="{BB962C8B-B14F-4D97-AF65-F5344CB8AC3E}">
        <p14:creationId xmlns:p14="http://schemas.microsoft.com/office/powerpoint/2010/main" val="3823495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36611" y="2398295"/>
            <a:ext cx="8973134" cy="1111259"/>
          </a:xfrm>
        </p:spPr>
        <p:txBody>
          <a:bodyPr anchor="t">
            <a:normAutofit fontScale="90000"/>
          </a:bodyPr>
          <a:lstStyle/>
          <a:p>
            <a:pPr marL="571500" indent="-571500" algn="r">
              <a:buFont typeface="Wingdings" panose="05000000000000000000" pitchFamily="2" charset="2"/>
              <a:buChar char="Ø"/>
            </a:pPr>
            <a:r>
              <a:rPr lang="he-IL" dirty="0" smtClean="0"/>
              <a:t>פינות </a:t>
            </a:r>
            <a:r>
              <a:rPr lang="he-IL" dirty="0"/>
              <a:t>אוכל, מטבח, חדר שינה, חדר רחצה, דקורציה </a:t>
            </a:r>
            <a:r>
              <a:rPr lang="he-IL" dirty="0" smtClean="0"/>
              <a:t>ופנאי</a:t>
            </a:r>
            <a:r>
              <a:rPr lang="en-US" dirty="0"/>
              <a:t>.</a:t>
            </a:r>
            <a:r>
              <a:rPr lang="he-IL" dirty="0" smtClean="0"/>
              <a:t/>
            </a:r>
            <a:br>
              <a:rPr lang="he-IL" dirty="0" smtClean="0"/>
            </a:br>
            <a:r>
              <a:rPr lang="he-IL" dirty="0" smtClean="0"/>
              <a:t/>
            </a:r>
            <a:br>
              <a:rPr lang="he-IL" dirty="0" smtClean="0"/>
            </a:br>
            <a:endParaRPr lang="he-IL" dirty="0"/>
          </a:p>
        </p:txBody>
      </p:sp>
      <p:sp>
        <p:nvSpPr>
          <p:cNvPr id="3" name="מציין מיקום תוכן 2"/>
          <p:cNvSpPr>
            <a:spLocks noGrp="1"/>
          </p:cNvSpPr>
          <p:nvPr>
            <p:ph idx="1"/>
          </p:nvPr>
        </p:nvSpPr>
        <p:spPr>
          <a:xfrm>
            <a:off x="684212" y="685801"/>
            <a:ext cx="8534400" cy="838200"/>
          </a:xfrm>
        </p:spPr>
        <p:txBody>
          <a:bodyPr anchor="t">
            <a:normAutofit/>
          </a:bodyPr>
          <a:lstStyle/>
          <a:p>
            <a:pPr marL="0" indent="0">
              <a:buNone/>
            </a:pPr>
            <a:r>
              <a:rPr lang="he-IL" sz="4800" dirty="0" smtClean="0"/>
              <a:t>אודות האתר </a:t>
            </a:r>
            <a:r>
              <a:rPr lang="en-US" sz="4800" dirty="0" err="1" smtClean="0"/>
              <a:t>Foxhome</a:t>
            </a:r>
            <a:endParaRPr lang="he-IL" sz="4800" dirty="0"/>
          </a:p>
        </p:txBody>
      </p:sp>
      <p:sp>
        <p:nvSpPr>
          <p:cNvPr id="4" name="כותרת 1"/>
          <p:cNvSpPr txBox="1">
            <a:spLocks/>
          </p:cNvSpPr>
          <p:nvPr/>
        </p:nvSpPr>
        <p:spPr>
          <a:xfrm>
            <a:off x="836611" y="1676403"/>
            <a:ext cx="8973135" cy="552992"/>
          </a:xfrm>
          <a:prstGeom prst="rect">
            <a:avLst/>
          </a:prstGeom>
          <a:effectLst/>
        </p:spPr>
        <p:txBody>
          <a:bodyPr vert="horz" lIns="91440" tIns="45720" rIns="91440" bIns="45720" rtlCol="0" anchor="t">
            <a:noAutofit/>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marL="571500" indent="-571500" algn="r">
              <a:buFont typeface="Wingdings" panose="05000000000000000000" pitchFamily="2" charset="2"/>
              <a:buChar char="Ø"/>
            </a:pPr>
            <a:r>
              <a:rPr lang="he-IL" sz="3200" dirty="0" smtClean="0"/>
              <a:t>אתר למכירת מוצרים ביתיים שונים.</a:t>
            </a:r>
            <a:br>
              <a:rPr lang="he-IL" sz="3200" dirty="0" smtClean="0"/>
            </a:br>
            <a:endParaRPr lang="he-IL" sz="3200" dirty="0"/>
          </a:p>
        </p:txBody>
      </p:sp>
      <p:sp>
        <p:nvSpPr>
          <p:cNvPr id="5" name="כותרת 1"/>
          <p:cNvSpPr txBox="1">
            <a:spLocks/>
          </p:cNvSpPr>
          <p:nvPr/>
        </p:nvSpPr>
        <p:spPr>
          <a:xfrm>
            <a:off x="836611" y="3509554"/>
            <a:ext cx="8973135" cy="1218168"/>
          </a:xfrm>
          <a:prstGeom prst="rect">
            <a:avLst/>
          </a:prstGeom>
          <a:effectLst/>
        </p:spPr>
        <p:txBody>
          <a:bodyPr vert="horz" lIns="91440" tIns="45720" rIns="91440" bIns="45720" rtlCol="0" anchor="t">
            <a:noAutofit/>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marL="571500" indent="-571500" algn="r">
              <a:buFont typeface="Wingdings" panose="05000000000000000000" pitchFamily="2" charset="2"/>
              <a:buChar char="Ø"/>
            </a:pPr>
            <a:r>
              <a:rPr lang="he-IL" sz="3200" dirty="0" smtClean="0"/>
              <a:t>קהל היעד הינם </a:t>
            </a:r>
            <a:r>
              <a:rPr lang="he-IL" sz="3200" dirty="0"/>
              <a:t>משתמשים בעלי כרטיס אשראי המעוניינים במוצרים שונים </a:t>
            </a:r>
            <a:r>
              <a:rPr lang="he-IL" sz="3200" dirty="0" smtClean="0"/>
              <a:t>לבית.</a:t>
            </a:r>
            <a:endParaRPr lang="he-IL" sz="3200" dirty="0"/>
          </a:p>
        </p:txBody>
      </p:sp>
    </p:spTree>
    <p:extLst>
      <p:ext uri="{BB962C8B-B14F-4D97-AF65-F5344CB8AC3E}">
        <p14:creationId xmlns:p14="http://schemas.microsoft.com/office/powerpoint/2010/main" val="2178529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181517" y="1739899"/>
            <a:ext cx="8534400" cy="698501"/>
          </a:xfrm>
        </p:spPr>
        <p:txBody>
          <a:bodyPr anchor="t">
            <a:normAutofit/>
          </a:bodyPr>
          <a:lstStyle/>
          <a:p>
            <a:pPr marL="571500" indent="-571500" algn="r">
              <a:buFont typeface="Wingdings" panose="05000000000000000000" pitchFamily="2" charset="2"/>
              <a:buChar char="Ø"/>
            </a:pPr>
            <a:r>
              <a:rPr lang="he-IL" sz="3200" dirty="0" smtClean="0"/>
              <a:t>איתור וזיהוי התהליכים העסקיים באתר.</a:t>
            </a:r>
            <a:endParaRPr lang="he-IL" sz="3200" dirty="0"/>
          </a:p>
        </p:txBody>
      </p:sp>
      <p:sp>
        <p:nvSpPr>
          <p:cNvPr id="3" name="מציין מיקום תוכן 2"/>
          <p:cNvSpPr>
            <a:spLocks noGrp="1"/>
          </p:cNvSpPr>
          <p:nvPr>
            <p:ph idx="1"/>
          </p:nvPr>
        </p:nvSpPr>
        <p:spPr>
          <a:xfrm>
            <a:off x="3481136" y="685800"/>
            <a:ext cx="5737475" cy="1054099"/>
          </a:xfrm>
        </p:spPr>
        <p:txBody>
          <a:bodyPr anchor="t">
            <a:normAutofit/>
          </a:bodyPr>
          <a:lstStyle/>
          <a:p>
            <a:pPr marL="0" indent="0">
              <a:buNone/>
            </a:pPr>
            <a:r>
              <a:rPr lang="he-IL" sz="4800" dirty="0" smtClean="0"/>
              <a:t>תיאור תהליך הבדיקות</a:t>
            </a:r>
            <a:endParaRPr lang="he-IL" sz="4800" dirty="0"/>
          </a:p>
        </p:txBody>
      </p:sp>
      <p:sp>
        <p:nvSpPr>
          <p:cNvPr id="4" name="כותרת 1"/>
          <p:cNvSpPr txBox="1">
            <a:spLocks/>
          </p:cNvSpPr>
          <p:nvPr/>
        </p:nvSpPr>
        <p:spPr>
          <a:xfrm>
            <a:off x="1181517" y="2438400"/>
            <a:ext cx="8534400" cy="698501"/>
          </a:xfrm>
          <a:prstGeom prst="rect">
            <a:avLst/>
          </a:prstGeom>
          <a:effectLst/>
        </p:spPr>
        <p:txBody>
          <a:bodyPr vert="horz" lIns="91440" tIns="45720" rIns="91440" bIns="45720" rtlCol="0" anchor="t">
            <a:normAutofit/>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marL="571500" indent="-571500" algn="r">
              <a:buFont typeface="Wingdings" panose="05000000000000000000" pitchFamily="2" charset="2"/>
              <a:buChar char="Ø"/>
            </a:pPr>
            <a:r>
              <a:rPr lang="he-IL" sz="3200" dirty="0" smtClean="0"/>
              <a:t>חלוקת עבודה בין חברי הצוות.</a:t>
            </a:r>
            <a:endParaRPr lang="he-IL" sz="3200" dirty="0"/>
          </a:p>
        </p:txBody>
      </p:sp>
      <p:sp>
        <p:nvSpPr>
          <p:cNvPr id="5" name="כותרת 1"/>
          <p:cNvSpPr txBox="1">
            <a:spLocks/>
          </p:cNvSpPr>
          <p:nvPr/>
        </p:nvSpPr>
        <p:spPr>
          <a:xfrm>
            <a:off x="1181517" y="3217112"/>
            <a:ext cx="8534400" cy="698501"/>
          </a:xfrm>
          <a:prstGeom prst="rect">
            <a:avLst/>
          </a:prstGeom>
          <a:effectLst/>
        </p:spPr>
        <p:txBody>
          <a:bodyPr vert="horz" lIns="91440" tIns="45720" rIns="91440" bIns="45720" rtlCol="0" anchor="t">
            <a:normAutofit/>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marL="571500" indent="-571500" algn="r">
              <a:buFont typeface="Wingdings" panose="05000000000000000000" pitchFamily="2" charset="2"/>
              <a:buChar char="Ø"/>
            </a:pPr>
            <a:r>
              <a:rPr lang="he-IL" sz="3200" dirty="0" smtClean="0"/>
              <a:t>כתיבת תרחישי בדיקות עבור כל תהליך עסקי.</a:t>
            </a:r>
            <a:endParaRPr lang="he-IL" sz="3200" dirty="0"/>
          </a:p>
        </p:txBody>
      </p:sp>
      <p:sp>
        <p:nvSpPr>
          <p:cNvPr id="6" name="כותרת 1"/>
          <p:cNvSpPr txBox="1">
            <a:spLocks/>
          </p:cNvSpPr>
          <p:nvPr/>
        </p:nvSpPr>
        <p:spPr>
          <a:xfrm>
            <a:off x="1181517" y="3995824"/>
            <a:ext cx="8534400" cy="698501"/>
          </a:xfrm>
          <a:prstGeom prst="rect">
            <a:avLst/>
          </a:prstGeom>
          <a:effectLst/>
        </p:spPr>
        <p:txBody>
          <a:bodyPr vert="horz" lIns="91440" tIns="45720" rIns="91440" bIns="45720" rtlCol="0" anchor="t">
            <a:normAutofit/>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marL="571500" indent="-571500" algn="r">
              <a:buFont typeface="Wingdings" panose="05000000000000000000" pitchFamily="2" charset="2"/>
              <a:buChar char="Ø"/>
            </a:pPr>
            <a:r>
              <a:rPr lang="he-IL" sz="3200" dirty="0" smtClean="0"/>
              <a:t>הרצת הבדיקות </a:t>
            </a:r>
            <a:r>
              <a:rPr lang="he-IL" sz="3200" smtClean="0"/>
              <a:t>על </a:t>
            </a:r>
            <a:r>
              <a:rPr lang="he-IL" sz="3200" smtClean="0"/>
              <a:t>גבי דפדפנים </a:t>
            </a:r>
            <a:r>
              <a:rPr lang="he-IL" sz="3200" dirty="0" smtClean="0"/>
              <a:t>שונים.</a:t>
            </a:r>
            <a:endParaRPr lang="he-IL" sz="3200" dirty="0"/>
          </a:p>
        </p:txBody>
      </p:sp>
      <p:sp>
        <p:nvSpPr>
          <p:cNvPr id="7" name="כותרת 1"/>
          <p:cNvSpPr txBox="1">
            <a:spLocks/>
          </p:cNvSpPr>
          <p:nvPr/>
        </p:nvSpPr>
        <p:spPr>
          <a:xfrm>
            <a:off x="1181517" y="4694325"/>
            <a:ext cx="8534400" cy="698501"/>
          </a:xfrm>
          <a:prstGeom prst="rect">
            <a:avLst/>
          </a:prstGeom>
          <a:effectLst/>
        </p:spPr>
        <p:txBody>
          <a:bodyPr vert="horz" lIns="91440" tIns="45720" rIns="91440" bIns="45720" rtlCol="0" anchor="t">
            <a:normAutofit/>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marL="571500" indent="-571500" algn="r">
              <a:buFont typeface="Wingdings" panose="05000000000000000000" pitchFamily="2" charset="2"/>
              <a:buChar char="Ø"/>
            </a:pPr>
            <a:r>
              <a:rPr lang="he-IL" sz="3200" dirty="0" smtClean="0"/>
              <a:t>רישום תקלות ב </a:t>
            </a:r>
            <a:r>
              <a:rPr lang="en-US" sz="3200" dirty="0" smtClean="0"/>
              <a:t>Jira</a:t>
            </a:r>
            <a:r>
              <a:rPr lang="he-IL" sz="3200" dirty="0" smtClean="0"/>
              <a:t>.</a:t>
            </a:r>
            <a:endParaRPr lang="he-IL" sz="3200" dirty="0"/>
          </a:p>
        </p:txBody>
      </p:sp>
      <p:sp>
        <p:nvSpPr>
          <p:cNvPr id="8" name="כותרת 1"/>
          <p:cNvSpPr txBox="1">
            <a:spLocks/>
          </p:cNvSpPr>
          <p:nvPr/>
        </p:nvSpPr>
        <p:spPr>
          <a:xfrm>
            <a:off x="1181517" y="5392826"/>
            <a:ext cx="8534400" cy="698501"/>
          </a:xfrm>
          <a:prstGeom prst="rect">
            <a:avLst/>
          </a:prstGeom>
          <a:effectLst/>
        </p:spPr>
        <p:txBody>
          <a:bodyPr vert="horz" lIns="91440" tIns="45720" rIns="91440" bIns="45720" rtlCol="0" anchor="t">
            <a:normAutofit/>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marL="571500" indent="-571500" algn="r">
              <a:buFont typeface="Wingdings" panose="05000000000000000000" pitchFamily="2" charset="2"/>
              <a:buChar char="Ø"/>
            </a:pPr>
            <a:r>
              <a:rPr lang="he-IL" sz="3200" dirty="0" smtClean="0"/>
              <a:t>סיכום וכתיבת מסך </a:t>
            </a:r>
            <a:r>
              <a:rPr lang="en-US" sz="3200" dirty="0" smtClean="0"/>
              <a:t>STR</a:t>
            </a:r>
            <a:r>
              <a:rPr lang="he-IL" sz="3200" dirty="0" smtClean="0"/>
              <a:t>.</a:t>
            </a:r>
            <a:endParaRPr lang="he-IL" sz="3200" dirty="0"/>
          </a:p>
        </p:txBody>
      </p:sp>
    </p:spTree>
    <p:extLst>
      <p:ext uri="{BB962C8B-B14F-4D97-AF65-F5344CB8AC3E}">
        <p14:creationId xmlns:p14="http://schemas.microsoft.com/office/powerpoint/2010/main" val="235552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486316" y="1427747"/>
            <a:ext cx="8534400" cy="646141"/>
          </a:xfrm>
        </p:spPr>
        <p:txBody>
          <a:bodyPr anchor="t"/>
          <a:lstStyle/>
          <a:p>
            <a:pPr algn="r"/>
            <a:r>
              <a:rPr lang="he-IL" dirty="0" smtClean="0"/>
              <a:t>בדיקות פונקציונליות:</a:t>
            </a:r>
            <a:endParaRPr lang="he-IL" dirty="0"/>
          </a:p>
        </p:txBody>
      </p:sp>
      <p:sp>
        <p:nvSpPr>
          <p:cNvPr id="3" name="מציין מיקום תוכן 2"/>
          <p:cNvSpPr>
            <a:spLocks noGrp="1"/>
          </p:cNvSpPr>
          <p:nvPr>
            <p:ph idx="1"/>
          </p:nvPr>
        </p:nvSpPr>
        <p:spPr>
          <a:xfrm>
            <a:off x="4090736" y="685800"/>
            <a:ext cx="5127875" cy="741947"/>
          </a:xfrm>
        </p:spPr>
        <p:txBody>
          <a:bodyPr anchor="t">
            <a:noAutofit/>
          </a:bodyPr>
          <a:lstStyle/>
          <a:p>
            <a:pPr marL="0" indent="0">
              <a:buNone/>
            </a:pPr>
            <a:r>
              <a:rPr lang="he-IL" sz="4800" dirty="0" smtClean="0"/>
              <a:t>מהלך סבב הבדיקות</a:t>
            </a:r>
            <a:endParaRPr lang="he-IL" sz="4800" dirty="0"/>
          </a:p>
        </p:txBody>
      </p:sp>
      <p:sp>
        <p:nvSpPr>
          <p:cNvPr id="5" name="כותרת 1"/>
          <p:cNvSpPr txBox="1">
            <a:spLocks/>
          </p:cNvSpPr>
          <p:nvPr/>
        </p:nvSpPr>
        <p:spPr>
          <a:xfrm>
            <a:off x="1486316" y="2158108"/>
            <a:ext cx="8534400" cy="1315453"/>
          </a:xfrm>
          <a:prstGeom prst="rect">
            <a:avLst/>
          </a:prstGeom>
          <a:effectLst/>
        </p:spPr>
        <p:txBody>
          <a:bodyPr vert="horz" lIns="91440" tIns="45720" rIns="91440" bIns="45720" rtlCol="0" anchor="t">
            <a:normAutofit fontScale="85000" lnSpcReduction="20000"/>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r"/>
            <a:r>
              <a:rPr lang="en-US" sz="2400" b="1" dirty="0" smtClean="0">
                <a:solidFill>
                  <a:schemeClr val="bg1"/>
                </a:solidFill>
              </a:rPr>
              <a:t> -GUI</a:t>
            </a:r>
            <a:endParaRPr lang="he-IL" sz="2400" b="1" dirty="0" smtClean="0">
              <a:solidFill>
                <a:schemeClr val="bg1"/>
              </a:solidFill>
            </a:endParaRPr>
          </a:p>
          <a:p>
            <a:pPr marL="800100" lvl="1" indent="-342900">
              <a:buFont typeface="Arial" panose="020B0604020202020204" pitchFamily="34" charset="0"/>
              <a:buChar char="•"/>
            </a:pPr>
            <a:r>
              <a:rPr lang="he-IL" sz="2100" dirty="0" smtClean="0">
                <a:solidFill>
                  <a:schemeClr val="bg1"/>
                </a:solidFill>
              </a:rPr>
              <a:t>בדיקת כפתורים לחיצים.</a:t>
            </a:r>
          </a:p>
          <a:p>
            <a:pPr marL="800100" lvl="1" indent="-342900">
              <a:buFont typeface="Arial" panose="020B0604020202020204" pitchFamily="34" charset="0"/>
              <a:buChar char="•"/>
            </a:pPr>
            <a:r>
              <a:rPr lang="he-IL" sz="2100" dirty="0" smtClean="0">
                <a:solidFill>
                  <a:schemeClr val="bg1"/>
                </a:solidFill>
              </a:rPr>
              <a:t>שדות ניתנים להקלדה.</a:t>
            </a:r>
          </a:p>
          <a:p>
            <a:pPr marL="800100" lvl="1" indent="-342900">
              <a:buFont typeface="Arial" panose="020B0604020202020204" pitchFamily="34" charset="0"/>
              <a:buChar char="•"/>
            </a:pPr>
            <a:r>
              <a:rPr lang="he-IL" sz="2100" dirty="0" smtClean="0">
                <a:solidFill>
                  <a:schemeClr val="bg1"/>
                </a:solidFill>
              </a:rPr>
              <a:t>קישורים תקינים.</a:t>
            </a:r>
          </a:p>
          <a:p>
            <a:pPr marL="800100" lvl="1" indent="-342900">
              <a:buFont typeface="Arial" panose="020B0604020202020204" pitchFamily="34" charset="0"/>
              <a:buChar char="•"/>
            </a:pPr>
            <a:r>
              <a:rPr lang="he-IL" sz="2100" dirty="0" smtClean="0">
                <a:solidFill>
                  <a:schemeClr val="bg1"/>
                </a:solidFill>
              </a:rPr>
              <a:t>תצוגה כללית של האתר.</a:t>
            </a:r>
          </a:p>
          <a:p>
            <a:pPr marL="800100" lvl="1" indent="-342900">
              <a:buFont typeface="Arial" panose="020B0604020202020204" pitchFamily="34" charset="0"/>
              <a:buChar char="•"/>
            </a:pPr>
            <a:endParaRPr lang="he-IL" sz="2100" dirty="0" smtClean="0">
              <a:solidFill>
                <a:schemeClr val="bg1"/>
              </a:solidFill>
            </a:endParaRPr>
          </a:p>
          <a:p>
            <a:pPr marL="800100" lvl="1" indent="-342900">
              <a:buFont typeface="Arial" panose="020B0604020202020204" pitchFamily="34" charset="0"/>
              <a:buChar char="•"/>
            </a:pPr>
            <a:endParaRPr lang="he-IL" sz="2100" dirty="0" smtClean="0">
              <a:solidFill>
                <a:schemeClr val="bg1"/>
              </a:solidFill>
            </a:endParaRPr>
          </a:p>
          <a:p>
            <a:pPr algn="r"/>
            <a:endParaRPr lang="he-IL" sz="2100" dirty="0">
              <a:solidFill>
                <a:schemeClr val="bg1"/>
              </a:solidFill>
            </a:endParaRPr>
          </a:p>
        </p:txBody>
      </p:sp>
      <p:sp>
        <p:nvSpPr>
          <p:cNvPr id="6" name="כותרת 1"/>
          <p:cNvSpPr txBox="1">
            <a:spLocks/>
          </p:cNvSpPr>
          <p:nvPr/>
        </p:nvSpPr>
        <p:spPr>
          <a:xfrm>
            <a:off x="1486316" y="3305564"/>
            <a:ext cx="8534400" cy="2021306"/>
          </a:xfrm>
          <a:prstGeom prst="rect">
            <a:avLst/>
          </a:prstGeom>
          <a:effectLst/>
        </p:spPr>
        <p:txBody>
          <a:bodyPr vert="horz" lIns="91440" tIns="45720" rIns="91440" bIns="45720" rtlCol="0" anchor="t">
            <a:normAutofit/>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r"/>
            <a:r>
              <a:rPr lang="en-US" sz="2400" b="1" dirty="0" smtClean="0">
                <a:solidFill>
                  <a:schemeClr val="bg1"/>
                </a:solidFill>
              </a:rPr>
              <a:t> </a:t>
            </a:r>
            <a:r>
              <a:rPr lang="en-US" sz="2000" b="1" dirty="0" smtClean="0">
                <a:solidFill>
                  <a:schemeClr val="bg1"/>
                </a:solidFill>
              </a:rPr>
              <a:t>-e2e</a:t>
            </a:r>
            <a:endParaRPr lang="he-IL" sz="2000" b="1" dirty="0" smtClean="0">
              <a:solidFill>
                <a:schemeClr val="bg1"/>
              </a:solidFill>
            </a:endParaRPr>
          </a:p>
          <a:p>
            <a:pPr marL="800100" lvl="1" indent="-342900">
              <a:buFont typeface="Arial" panose="020B0604020202020204" pitchFamily="34" charset="0"/>
              <a:buChar char="•"/>
            </a:pPr>
            <a:r>
              <a:rPr lang="he-IL" sz="1900" dirty="0" smtClean="0">
                <a:solidFill>
                  <a:schemeClr val="bg1"/>
                </a:solidFill>
              </a:rPr>
              <a:t>קבלת מידע על מבצעים.</a:t>
            </a:r>
          </a:p>
          <a:p>
            <a:pPr marL="800100" lvl="1" indent="-342900">
              <a:buFont typeface="Arial" panose="020B0604020202020204" pitchFamily="34" charset="0"/>
              <a:buChar char="•"/>
            </a:pPr>
            <a:r>
              <a:rPr lang="he-IL" sz="1900" dirty="0" smtClean="0">
                <a:solidFill>
                  <a:schemeClr val="bg1"/>
                </a:solidFill>
              </a:rPr>
              <a:t>רישום לאתר.</a:t>
            </a:r>
          </a:p>
          <a:p>
            <a:pPr marL="800100" lvl="1" indent="-342900">
              <a:buFont typeface="Arial" panose="020B0604020202020204" pitchFamily="34" charset="0"/>
              <a:buChar char="•"/>
            </a:pPr>
            <a:r>
              <a:rPr lang="he-IL" sz="1900" dirty="0" smtClean="0">
                <a:solidFill>
                  <a:schemeClr val="bg1"/>
                </a:solidFill>
              </a:rPr>
              <a:t>התחברות לאתר.</a:t>
            </a:r>
          </a:p>
          <a:p>
            <a:pPr marL="800100" lvl="1" indent="-342900">
              <a:buFont typeface="Arial" panose="020B0604020202020204" pitchFamily="34" charset="0"/>
              <a:buChar char="•"/>
            </a:pPr>
            <a:r>
              <a:rPr lang="he-IL" sz="1900" dirty="0" smtClean="0">
                <a:solidFill>
                  <a:schemeClr val="bg1"/>
                </a:solidFill>
              </a:rPr>
              <a:t>חיפוש מוצרים באתר</a:t>
            </a:r>
          </a:p>
          <a:p>
            <a:pPr marL="800100" lvl="1" indent="-342900">
              <a:buFont typeface="Arial" panose="020B0604020202020204" pitchFamily="34" charset="0"/>
              <a:buChar char="•"/>
            </a:pPr>
            <a:r>
              <a:rPr lang="he-IL" sz="1900" dirty="0" smtClean="0">
                <a:solidFill>
                  <a:schemeClr val="bg1"/>
                </a:solidFill>
              </a:rPr>
              <a:t>תשלום על מוצרים שנבחרו.</a:t>
            </a:r>
          </a:p>
          <a:p>
            <a:pPr marL="800100" lvl="1" indent="-342900">
              <a:buFont typeface="Arial" panose="020B0604020202020204" pitchFamily="34" charset="0"/>
              <a:buChar char="•"/>
            </a:pPr>
            <a:endParaRPr lang="he-IL" sz="2400" dirty="0" smtClean="0">
              <a:solidFill>
                <a:schemeClr val="bg1"/>
              </a:solidFill>
            </a:endParaRPr>
          </a:p>
          <a:p>
            <a:pPr marL="800100" lvl="1" indent="-342900">
              <a:buFont typeface="Arial" panose="020B0604020202020204" pitchFamily="34" charset="0"/>
              <a:buChar char="•"/>
            </a:pPr>
            <a:endParaRPr lang="he-IL" sz="600" dirty="0" smtClean="0">
              <a:solidFill>
                <a:schemeClr val="bg1"/>
              </a:solidFill>
            </a:endParaRPr>
          </a:p>
          <a:p>
            <a:pPr marL="285750" indent="-285750" algn="r">
              <a:buFont typeface="Arial" panose="020B0604020202020204" pitchFamily="34" charset="0"/>
              <a:buChar char="•"/>
            </a:pPr>
            <a:endParaRPr lang="he-IL" sz="1800" dirty="0">
              <a:solidFill>
                <a:schemeClr val="bg1"/>
              </a:solidFill>
            </a:endParaRPr>
          </a:p>
        </p:txBody>
      </p:sp>
      <p:sp>
        <p:nvSpPr>
          <p:cNvPr id="7" name="כותרת 1"/>
          <p:cNvSpPr txBox="1">
            <a:spLocks/>
          </p:cNvSpPr>
          <p:nvPr/>
        </p:nvSpPr>
        <p:spPr>
          <a:xfrm>
            <a:off x="1486316" y="5197643"/>
            <a:ext cx="8534400" cy="1475874"/>
          </a:xfrm>
          <a:prstGeom prst="rect">
            <a:avLst/>
          </a:prstGeom>
          <a:effectLst/>
        </p:spPr>
        <p:txBody>
          <a:bodyPr vert="horz" lIns="91440" tIns="45720" rIns="91440" bIns="45720" rtlCol="0" anchor="t">
            <a:noAutofit/>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r"/>
            <a:r>
              <a:rPr lang="en-US" sz="1800" b="1" dirty="0" smtClean="0">
                <a:solidFill>
                  <a:schemeClr val="bg1"/>
                </a:solidFill>
              </a:rPr>
              <a:t> -</a:t>
            </a:r>
            <a:r>
              <a:rPr lang="en-US" sz="2000" b="1" dirty="0" smtClean="0">
                <a:solidFill>
                  <a:schemeClr val="bg1"/>
                </a:solidFill>
              </a:rPr>
              <a:t>CRUD</a:t>
            </a:r>
            <a:endParaRPr lang="he-IL" sz="2000" dirty="0" smtClean="0">
              <a:solidFill>
                <a:schemeClr val="bg1"/>
              </a:solidFill>
            </a:endParaRPr>
          </a:p>
          <a:p>
            <a:pPr marL="800100" lvl="1" indent="-342900">
              <a:buFont typeface="Arial" panose="020B0604020202020204" pitchFamily="34" charset="0"/>
              <a:buChar char="•"/>
            </a:pPr>
            <a:r>
              <a:rPr lang="he-IL" dirty="0" smtClean="0">
                <a:solidFill>
                  <a:schemeClr val="bg1"/>
                </a:solidFill>
              </a:rPr>
              <a:t>הוספת מוצר לסל הקניות.</a:t>
            </a:r>
          </a:p>
          <a:p>
            <a:pPr marL="800100" lvl="1" indent="-342900">
              <a:buFont typeface="Arial" panose="020B0604020202020204" pitchFamily="34" charset="0"/>
              <a:buChar char="•"/>
            </a:pPr>
            <a:r>
              <a:rPr lang="he-IL" dirty="0" smtClean="0">
                <a:solidFill>
                  <a:schemeClr val="bg1"/>
                </a:solidFill>
              </a:rPr>
              <a:t>צפייה במוצרים שבסל הקניות.</a:t>
            </a:r>
          </a:p>
          <a:p>
            <a:pPr marL="800100" lvl="1" indent="-342900">
              <a:buFont typeface="Arial" panose="020B0604020202020204" pitchFamily="34" charset="0"/>
              <a:buChar char="•"/>
            </a:pPr>
            <a:r>
              <a:rPr lang="he-IL" dirty="0" smtClean="0">
                <a:solidFill>
                  <a:schemeClr val="bg1"/>
                </a:solidFill>
              </a:rPr>
              <a:t>עדכון כמות מוצרים בסל הקניות.</a:t>
            </a:r>
          </a:p>
          <a:p>
            <a:pPr marL="800100" lvl="1" indent="-342900">
              <a:buFont typeface="Arial" panose="020B0604020202020204" pitchFamily="34" charset="0"/>
              <a:buChar char="•"/>
            </a:pPr>
            <a:r>
              <a:rPr lang="he-IL" dirty="0" smtClean="0">
                <a:solidFill>
                  <a:schemeClr val="bg1"/>
                </a:solidFill>
              </a:rPr>
              <a:t>מחיקה של מוצרים מסל הקניות</a:t>
            </a:r>
            <a:r>
              <a:rPr lang="en-US" dirty="0">
                <a:solidFill>
                  <a:schemeClr val="bg1"/>
                </a:solidFill>
              </a:rPr>
              <a:t>.</a:t>
            </a:r>
            <a:r>
              <a:rPr lang="en-US" dirty="0" smtClean="0">
                <a:solidFill>
                  <a:schemeClr val="bg1"/>
                </a:solidFill>
              </a:rPr>
              <a:t>		</a:t>
            </a:r>
            <a:endParaRPr lang="he-IL" dirty="0">
              <a:solidFill>
                <a:schemeClr val="bg1"/>
              </a:solidFill>
            </a:endParaRPr>
          </a:p>
        </p:txBody>
      </p:sp>
    </p:spTree>
    <p:extLst>
      <p:ext uri="{BB962C8B-B14F-4D97-AF65-F5344CB8AC3E}">
        <p14:creationId xmlns:p14="http://schemas.microsoft.com/office/powerpoint/2010/main" val="2414272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486316" y="1427747"/>
            <a:ext cx="8534400" cy="646141"/>
          </a:xfrm>
        </p:spPr>
        <p:txBody>
          <a:bodyPr anchor="t"/>
          <a:lstStyle/>
          <a:p>
            <a:pPr algn="r"/>
            <a:r>
              <a:rPr lang="he-IL" dirty="0" smtClean="0"/>
              <a:t>בדיקות לא פונקציונליות:</a:t>
            </a:r>
            <a:endParaRPr lang="he-IL" dirty="0"/>
          </a:p>
        </p:txBody>
      </p:sp>
      <p:sp>
        <p:nvSpPr>
          <p:cNvPr id="3" name="מציין מיקום תוכן 2"/>
          <p:cNvSpPr>
            <a:spLocks noGrp="1"/>
          </p:cNvSpPr>
          <p:nvPr>
            <p:ph idx="1"/>
          </p:nvPr>
        </p:nvSpPr>
        <p:spPr>
          <a:xfrm>
            <a:off x="4090736" y="685800"/>
            <a:ext cx="5127875" cy="741947"/>
          </a:xfrm>
        </p:spPr>
        <p:txBody>
          <a:bodyPr anchor="t">
            <a:noAutofit/>
          </a:bodyPr>
          <a:lstStyle/>
          <a:p>
            <a:pPr marL="0" indent="0">
              <a:buNone/>
            </a:pPr>
            <a:r>
              <a:rPr lang="he-IL" sz="4800" dirty="0" smtClean="0"/>
              <a:t>מהלך סבב הבדיקות</a:t>
            </a:r>
            <a:endParaRPr lang="he-IL" sz="4800" dirty="0"/>
          </a:p>
        </p:txBody>
      </p:sp>
      <p:sp>
        <p:nvSpPr>
          <p:cNvPr id="5" name="כותרת 1"/>
          <p:cNvSpPr txBox="1">
            <a:spLocks/>
          </p:cNvSpPr>
          <p:nvPr/>
        </p:nvSpPr>
        <p:spPr>
          <a:xfrm>
            <a:off x="1486316" y="2158108"/>
            <a:ext cx="8534400" cy="501315"/>
          </a:xfrm>
          <a:prstGeom prst="rect">
            <a:avLst/>
          </a:prstGeom>
          <a:effectLst/>
        </p:spPr>
        <p:txBody>
          <a:bodyPr vert="horz" lIns="91440" tIns="45720" rIns="91440" bIns="45720" rtlCol="0" anchor="t">
            <a:normAutofit/>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marL="342900" indent="-342900" algn="r">
              <a:buFont typeface="Wingdings" panose="05000000000000000000" pitchFamily="2" charset="2"/>
              <a:buChar char="Ø"/>
            </a:pPr>
            <a:r>
              <a:rPr lang="he-IL" sz="2400" b="1" dirty="0" smtClean="0">
                <a:solidFill>
                  <a:schemeClr val="bg1"/>
                </a:solidFill>
              </a:rPr>
              <a:t>בדיקות </a:t>
            </a:r>
            <a:r>
              <a:rPr lang="en-US" sz="2400" b="1" dirty="0" smtClean="0">
                <a:solidFill>
                  <a:schemeClr val="bg1"/>
                </a:solidFill>
              </a:rPr>
              <a:t> UX</a:t>
            </a:r>
            <a:r>
              <a:rPr lang="he-IL" sz="2400" b="1" dirty="0" smtClean="0">
                <a:solidFill>
                  <a:schemeClr val="bg1"/>
                </a:solidFill>
              </a:rPr>
              <a:t>נראות כללית של האתר.</a:t>
            </a:r>
            <a:r>
              <a:rPr lang="en-US" sz="2400" b="1" dirty="0" smtClean="0">
                <a:solidFill>
                  <a:schemeClr val="bg1"/>
                </a:solidFill>
              </a:rPr>
              <a:t> </a:t>
            </a:r>
            <a:endParaRPr lang="he-IL" sz="2400" b="1" dirty="0" smtClean="0">
              <a:solidFill>
                <a:schemeClr val="bg1"/>
              </a:solidFill>
            </a:endParaRPr>
          </a:p>
        </p:txBody>
      </p:sp>
      <p:sp>
        <p:nvSpPr>
          <p:cNvPr id="8" name="כותרת 1"/>
          <p:cNvSpPr txBox="1">
            <a:spLocks/>
          </p:cNvSpPr>
          <p:nvPr/>
        </p:nvSpPr>
        <p:spPr>
          <a:xfrm>
            <a:off x="1486316" y="2667890"/>
            <a:ext cx="8534400" cy="501315"/>
          </a:xfrm>
          <a:prstGeom prst="rect">
            <a:avLst/>
          </a:prstGeom>
          <a:effectLst/>
        </p:spPr>
        <p:txBody>
          <a:bodyPr vert="horz" lIns="91440" tIns="45720" rIns="91440" bIns="45720" rtlCol="0" anchor="t">
            <a:normAutofit/>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marL="342900" indent="-342900" algn="r">
              <a:buFont typeface="Wingdings" panose="05000000000000000000" pitchFamily="2" charset="2"/>
              <a:buChar char="Ø"/>
            </a:pPr>
            <a:r>
              <a:rPr lang="he-IL" sz="2400" b="1" dirty="0" smtClean="0">
                <a:solidFill>
                  <a:schemeClr val="bg1"/>
                </a:solidFill>
              </a:rPr>
              <a:t>שימושיות, חווית משתמש, האם המערכת נוחה לשימוש.</a:t>
            </a:r>
          </a:p>
        </p:txBody>
      </p:sp>
      <p:sp>
        <p:nvSpPr>
          <p:cNvPr id="9" name="כותרת 1"/>
          <p:cNvSpPr txBox="1">
            <a:spLocks/>
          </p:cNvSpPr>
          <p:nvPr/>
        </p:nvSpPr>
        <p:spPr>
          <a:xfrm>
            <a:off x="1486316" y="3177672"/>
            <a:ext cx="8534400" cy="1736557"/>
          </a:xfrm>
          <a:prstGeom prst="rect">
            <a:avLst/>
          </a:prstGeom>
          <a:effectLst/>
        </p:spPr>
        <p:txBody>
          <a:bodyPr vert="horz" lIns="91440" tIns="45720" rIns="91440" bIns="45720" rtlCol="0" anchor="t">
            <a:normAutofit lnSpcReduction="10000"/>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marL="342900" indent="-342900" algn="r">
              <a:buFont typeface="Wingdings" panose="05000000000000000000" pitchFamily="2" charset="2"/>
              <a:buChar char="Ø"/>
            </a:pPr>
            <a:r>
              <a:rPr lang="he-IL" sz="2400" b="1" dirty="0" smtClean="0">
                <a:solidFill>
                  <a:schemeClr val="bg1"/>
                </a:solidFill>
              </a:rPr>
              <a:t>תאימות, האם האתר עולה בצורה תקינה בדפדפנים שונים:</a:t>
            </a:r>
          </a:p>
          <a:p>
            <a:pPr marL="800100" lvl="1" indent="-342900">
              <a:buFont typeface="Wingdings" panose="05000000000000000000" pitchFamily="2" charset="2"/>
              <a:buChar char="§"/>
            </a:pPr>
            <a:r>
              <a:rPr lang="en-US" b="1" dirty="0" smtClean="0">
                <a:solidFill>
                  <a:schemeClr val="bg1"/>
                </a:solidFill>
              </a:rPr>
              <a:t>Chrome</a:t>
            </a:r>
            <a:r>
              <a:rPr lang="he-IL" b="1" dirty="0" smtClean="0">
                <a:solidFill>
                  <a:schemeClr val="bg1"/>
                </a:solidFill>
              </a:rPr>
              <a:t>.</a:t>
            </a:r>
            <a:endParaRPr lang="en-US" b="1" dirty="0" smtClean="0">
              <a:solidFill>
                <a:schemeClr val="bg1"/>
              </a:solidFill>
            </a:endParaRPr>
          </a:p>
          <a:p>
            <a:pPr marL="800100" lvl="1" indent="-342900">
              <a:buFont typeface="Wingdings" panose="05000000000000000000" pitchFamily="2" charset="2"/>
              <a:buChar char="§"/>
            </a:pPr>
            <a:r>
              <a:rPr lang="en-US" b="1" dirty="0" smtClean="0">
                <a:solidFill>
                  <a:schemeClr val="bg1"/>
                </a:solidFill>
              </a:rPr>
              <a:t>Edge</a:t>
            </a:r>
            <a:r>
              <a:rPr lang="he-IL" b="1" dirty="0" smtClean="0">
                <a:solidFill>
                  <a:schemeClr val="bg1"/>
                </a:solidFill>
              </a:rPr>
              <a:t>.</a:t>
            </a:r>
            <a:endParaRPr lang="en-US" b="1" dirty="0">
              <a:solidFill>
                <a:schemeClr val="bg1"/>
              </a:solidFill>
            </a:endParaRPr>
          </a:p>
          <a:p>
            <a:pPr marL="800100" lvl="1" indent="-342900">
              <a:buFont typeface="Wingdings" panose="05000000000000000000" pitchFamily="2" charset="2"/>
              <a:buChar char="§"/>
            </a:pPr>
            <a:r>
              <a:rPr lang="en-US" b="1" dirty="0" smtClean="0">
                <a:solidFill>
                  <a:schemeClr val="bg1"/>
                </a:solidFill>
              </a:rPr>
              <a:t>Firefox</a:t>
            </a:r>
            <a:r>
              <a:rPr lang="he-IL" b="1" dirty="0" smtClean="0">
                <a:solidFill>
                  <a:schemeClr val="bg1"/>
                </a:solidFill>
              </a:rPr>
              <a:t>.</a:t>
            </a:r>
            <a:endParaRPr lang="en-US" b="1" dirty="0" smtClean="0">
              <a:solidFill>
                <a:schemeClr val="bg1"/>
              </a:solidFill>
            </a:endParaRPr>
          </a:p>
          <a:p>
            <a:pPr marL="800100" lvl="1" indent="-342900">
              <a:buFont typeface="Wingdings" panose="05000000000000000000" pitchFamily="2" charset="2"/>
              <a:buChar char="§"/>
            </a:pPr>
            <a:r>
              <a:rPr lang="en-US" b="1" dirty="0" smtClean="0">
                <a:solidFill>
                  <a:schemeClr val="bg1"/>
                </a:solidFill>
              </a:rPr>
              <a:t>.Safari</a:t>
            </a:r>
            <a:endParaRPr lang="he-IL" b="1" dirty="0" smtClean="0">
              <a:solidFill>
                <a:schemeClr val="bg1"/>
              </a:solidFill>
            </a:endParaRPr>
          </a:p>
          <a:p>
            <a:pPr marL="800100" lvl="1" indent="-342900">
              <a:buFont typeface="Wingdings" panose="05000000000000000000" pitchFamily="2" charset="2"/>
              <a:buChar char="§"/>
            </a:pPr>
            <a:r>
              <a:rPr lang="en-US" b="1" dirty="0">
                <a:solidFill>
                  <a:schemeClr val="bg1"/>
                </a:solidFill>
              </a:rPr>
              <a:t>.</a:t>
            </a:r>
            <a:r>
              <a:rPr lang="en-US" b="1" dirty="0" smtClean="0">
                <a:solidFill>
                  <a:schemeClr val="bg1"/>
                </a:solidFill>
              </a:rPr>
              <a:t>Opera</a:t>
            </a:r>
            <a:endParaRPr lang="he-IL" b="1" dirty="0" smtClean="0">
              <a:solidFill>
                <a:schemeClr val="bg1"/>
              </a:solidFill>
            </a:endParaRPr>
          </a:p>
          <a:p>
            <a:pPr marL="1257300" lvl="2" indent="-342900">
              <a:buFont typeface="Wingdings" panose="05000000000000000000" pitchFamily="2" charset="2"/>
              <a:buChar char="§"/>
            </a:pPr>
            <a:endParaRPr lang="en-US" sz="600" b="1" dirty="0">
              <a:solidFill>
                <a:schemeClr val="bg1"/>
              </a:solidFill>
            </a:endParaRPr>
          </a:p>
        </p:txBody>
      </p:sp>
      <p:sp>
        <p:nvSpPr>
          <p:cNvPr id="11" name="כותרת 1"/>
          <p:cNvSpPr txBox="1">
            <a:spLocks/>
          </p:cNvSpPr>
          <p:nvPr/>
        </p:nvSpPr>
        <p:spPr>
          <a:xfrm>
            <a:off x="1486316" y="4922696"/>
            <a:ext cx="8534400" cy="944990"/>
          </a:xfrm>
          <a:prstGeom prst="rect">
            <a:avLst/>
          </a:prstGeom>
          <a:effectLst/>
        </p:spPr>
        <p:txBody>
          <a:bodyPr vert="horz" lIns="91440" tIns="45720" rIns="91440" bIns="45720" rtlCol="0" anchor="t">
            <a:normAutofit/>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marL="342900" indent="-342900" algn="r">
              <a:buFont typeface="Wingdings" panose="05000000000000000000" pitchFamily="2" charset="2"/>
              <a:buChar char="Ø"/>
            </a:pPr>
            <a:r>
              <a:rPr lang="he-IL" sz="2400" b="1" dirty="0" smtClean="0">
                <a:solidFill>
                  <a:schemeClr val="bg1"/>
                </a:solidFill>
              </a:rPr>
              <a:t>כשל והתאוששות – בדיקת תהליכים בעת קריסה של הרשת או סגירת הדפדפן.</a:t>
            </a:r>
          </a:p>
        </p:txBody>
      </p:sp>
    </p:spTree>
    <p:extLst>
      <p:ext uri="{BB962C8B-B14F-4D97-AF65-F5344CB8AC3E}">
        <p14:creationId xmlns:p14="http://schemas.microsoft.com/office/powerpoint/2010/main" val="3353924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2324326" y="1918303"/>
            <a:ext cx="8534400" cy="926497"/>
          </a:xfrm>
        </p:spPr>
        <p:txBody>
          <a:bodyPr/>
          <a:lstStyle/>
          <a:p>
            <a:pPr marL="571500" indent="-571500" algn="r">
              <a:buFont typeface="Wingdings" panose="05000000000000000000" pitchFamily="2" charset="2"/>
              <a:buChar char="Ø"/>
            </a:pPr>
            <a:r>
              <a:rPr lang="he-IL" dirty="0" smtClean="0"/>
              <a:t>מערכת הפעלה </a:t>
            </a:r>
            <a:r>
              <a:rPr lang="en-US" dirty="0" smtClean="0"/>
              <a:t>Windows 10</a:t>
            </a:r>
            <a:endParaRPr lang="he-IL" dirty="0"/>
          </a:p>
        </p:txBody>
      </p:sp>
      <p:sp>
        <p:nvSpPr>
          <p:cNvPr id="3" name="מציין מיקום תוכן 2"/>
          <p:cNvSpPr>
            <a:spLocks noGrp="1"/>
          </p:cNvSpPr>
          <p:nvPr>
            <p:ph idx="1"/>
          </p:nvPr>
        </p:nvSpPr>
        <p:spPr>
          <a:xfrm>
            <a:off x="3904343" y="830943"/>
            <a:ext cx="6388325" cy="954314"/>
          </a:xfrm>
        </p:spPr>
        <p:txBody>
          <a:bodyPr anchor="t">
            <a:noAutofit/>
          </a:bodyPr>
          <a:lstStyle/>
          <a:p>
            <a:pPr marL="0" indent="0">
              <a:buNone/>
            </a:pPr>
            <a:r>
              <a:rPr lang="he-IL" sz="4800" dirty="0" smtClean="0"/>
              <a:t>תיאור סביבת הבדיקות</a:t>
            </a:r>
            <a:endParaRPr lang="he-IL" sz="4800" dirty="0"/>
          </a:p>
        </p:txBody>
      </p:sp>
      <p:sp>
        <p:nvSpPr>
          <p:cNvPr id="4" name="כותרת 1"/>
          <p:cNvSpPr txBox="1">
            <a:spLocks/>
          </p:cNvSpPr>
          <p:nvPr/>
        </p:nvSpPr>
        <p:spPr>
          <a:xfrm>
            <a:off x="2324326" y="2977846"/>
            <a:ext cx="8534400" cy="926497"/>
          </a:xfrm>
          <a:prstGeom prst="rect">
            <a:avLst/>
          </a:prstGeom>
          <a:effectLst/>
        </p:spPr>
        <p:txBody>
          <a:bodyPr vert="horz" lIns="91440" tIns="45720" rIns="91440" bIns="45720" rtlCol="0" anchor="ctr">
            <a:normAutofit/>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marL="571500" indent="-571500" algn="r">
              <a:buFont typeface="Wingdings" panose="05000000000000000000" pitchFamily="2" charset="2"/>
              <a:buChar char="Ø"/>
            </a:pPr>
            <a:r>
              <a:rPr lang="he-IL" dirty="0" smtClean="0"/>
              <a:t>מערכת הפעלה </a:t>
            </a:r>
            <a:r>
              <a:rPr lang="en-US" dirty="0" smtClean="0"/>
              <a:t>MAC OS</a:t>
            </a:r>
            <a:endParaRPr lang="he-IL" dirty="0"/>
          </a:p>
        </p:txBody>
      </p:sp>
    </p:spTree>
    <p:extLst>
      <p:ext uri="{BB962C8B-B14F-4D97-AF65-F5344CB8AC3E}">
        <p14:creationId xmlns:p14="http://schemas.microsoft.com/office/powerpoint/2010/main" val="3750710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700212" y="1524001"/>
            <a:ext cx="8534400" cy="4586513"/>
          </a:xfrm>
        </p:spPr>
        <p:txBody>
          <a:bodyPr anchor="t">
            <a:normAutofit fontScale="90000"/>
          </a:bodyPr>
          <a:lstStyle/>
          <a:p>
            <a:pPr algn="r"/>
            <a:r>
              <a:rPr lang="he-IL" sz="3100" dirty="0" smtClean="0"/>
              <a:t>במהלך סבבי הבדיקה, התגלו תקלות ברמות חומרה שונות אך לא ברמה קריטית.</a:t>
            </a:r>
            <a:br>
              <a:rPr lang="he-IL" sz="3100" dirty="0" smtClean="0"/>
            </a:br>
            <a:r>
              <a:rPr lang="he-IL" sz="3100" dirty="0" smtClean="0"/>
              <a:t/>
            </a:r>
            <a:br>
              <a:rPr lang="he-IL" sz="3100" dirty="0" smtClean="0"/>
            </a:br>
            <a:r>
              <a:rPr lang="he-IL" sz="3100" dirty="0" smtClean="0"/>
              <a:t>בין התקלות הבולטות הייתה בעיה בהתחברות דרך </a:t>
            </a:r>
            <a:r>
              <a:rPr lang="he-IL" sz="3100" dirty="0" err="1" smtClean="0"/>
              <a:t>פייסבוק</a:t>
            </a:r>
            <a:r>
              <a:rPr lang="he-IL" sz="3100" dirty="0" smtClean="0"/>
              <a:t>.</a:t>
            </a:r>
            <a:br>
              <a:rPr lang="he-IL" sz="3100" dirty="0" smtClean="0"/>
            </a:br>
            <a:r>
              <a:rPr lang="he-IL" sz="3100" dirty="0"/>
              <a:t/>
            </a:r>
            <a:br>
              <a:rPr lang="he-IL" sz="3100" dirty="0"/>
            </a:br>
            <a:r>
              <a:rPr lang="he-IL" sz="3100" dirty="0" smtClean="0"/>
              <a:t>היו תקלות </a:t>
            </a:r>
            <a:r>
              <a:rPr lang="en-US" sz="3100" dirty="0" smtClean="0"/>
              <a:t>GUI</a:t>
            </a:r>
            <a:r>
              <a:rPr lang="he-IL" sz="3100" dirty="0" smtClean="0"/>
              <a:t> של חלקים שלא אמורים להיות לחיצים וקישורים שלא עובדים.</a:t>
            </a:r>
            <a:br>
              <a:rPr lang="he-IL" sz="3100" dirty="0" smtClean="0"/>
            </a:br>
            <a:r>
              <a:rPr lang="he-IL" sz="3100" dirty="0" smtClean="0"/>
              <a:t/>
            </a:r>
            <a:br>
              <a:rPr lang="he-IL" sz="3100" dirty="0" smtClean="0"/>
            </a:br>
            <a:r>
              <a:rPr lang="he-IL" sz="3100" dirty="0"/>
              <a:t>לא  ניתן לשנות שפה באתר. דבר המקשה על משתמשים הדוברים </a:t>
            </a:r>
            <a:r>
              <a:rPr lang="he-IL" sz="3100" dirty="0" smtClean="0"/>
              <a:t>בשפות </a:t>
            </a:r>
            <a:r>
              <a:rPr lang="he-IL" sz="3100" dirty="0"/>
              <a:t>שונות.</a:t>
            </a:r>
            <a:br>
              <a:rPr lang="he-IL" sz="3100" dirty="0"/>
            </a:br>
            <a:r>
              <a:rPr lang="he-IL" sz="3100" dirty="0" smtClean="0"/>
              <a:t/>
            </a:r>
            <a:br>
              <a:rPr lang="he-IL" sz="3100" dirty="0" smtClean="0"/>
            </a:br>
            <a:r>
              <a:rPr lang="he-IL" dirty="0" smtClean="0"/>
              <a:t/>
            </a:r>
            <a:br>
              <a:rPr lang="he-IL" dirty="0" smtClean="0"/>
            </a:br>
            <a:endParaRPr lang="he-IL" dirty="0"/>
          </a:p>
        </p:txBody>
      </p:sp>
      <p:sp>
        <p:nvSpPr>
          <p:cNvPr id="3" name="מציין מיקום תוכן 2"/>
          <p:cNvSpPr>
            <a:spLocks noGrp="1"/>
          </p:cNvSpPr>
          <p:nvPr>
            <p:ph idx="1"/>
          </p:nvPr>
        </p:nvSpPr>
        <p:spPr>
          <a:xfrm>
            <a:off x="3991428" y="685801"/>
            <a:ext cx="5227183" cy="838200"/>
          </a:xfrm>
        </p:spPr>
        <p:txBody>
          <a:bodyPr anchor="t">
            <a:normAutofit/>
          </a:bodyPr>
          <a:lstStyle/>
          <a:p>
            <a:pPr marL="0" indent="0">
              <a:buNone/>
            </a:pPr>
            <a:r>
              <a:rPr lang="he-IL" sz="4800" dirty="0" smtClean="0"/>
              <a:t>הערכת איכות האתר </a:t>
            </a:r>
            <a:endParaRPr lang="he-IL" sz="4800" dirty="0"/>
          </a:p>
        </p:txBody>
      </p:sp>
    </p:spTree>
    <p:extLst>
      <p:ext uri="{BB962C8B-B14F-4D97-AF65-F5344CB8AC3E}">
        <p14:creationId xmlns:p14="http://schemas.microsoft.com/office/powerpoint/2010/main" val="1533938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מציין מיקום תוכן 3"/>
          <p:cNvGraphicFramePr>
            <a:graphicFrameLocks noGrp="1"/>
          </p:cNvGraphicFramePr>
          <p:nvPr>
            <p:ph idx="1"/>
            <p:extLst>
              <p:ext uri="{D42A27DB-BD31-4B8C-83A1-F6EECF244321}">
                <p14:modId xmlns:p14="http://schemas.microsoft.com/office/powerpoint/2010/main" val="3987808125"/>
              </p:ext>
            </p:extLst>
          </p:nvPr>
        </p:nvGraphicFramePr>
        <p:xfrm>
          <a:off x="752605" y="1186544"/>
          <a:ext cx="9927770" cy="5390720"/>
        </p:xfrm>
        <a:graphic>
          <a:graphicData uri="http://schemas.openxmlformats.org/drawingml/2006/chart">
            <c:chart xmlns:c="http://schemas.openxmlformats.org/drawingml/2006/chart" xmlns:r="http://schemas.openxmlformats.org/officeDocument/2006/relationships" r:id="rId2"/>
          </a:graphicData>
        </a:graphic>
      </p:graphicFrame>
      <p:sp>
        <p:nvSpPr>
          <p:cNvPr id="3" name="מציין מיקום תוכן 2"/>
          <p:cNvSpPr txBox="1">
            <a:spLocks/>
          </p:cNvSpPr>
          <p:nvPr/>
        </p:nvSpPr>
        <p:spPr>
          <a:xfrm>
            <a:off x="2759243" y="573506"/>
            <a:ext cx="7004801" cy="838200"/>
          </a:xfrm>
          <a:prstGeom prst="rect">
            <a:avLst/>
          </a:prstGeom>
        </p:spPr>
        <p:txBody>
          <a:bodyPr vert="horz" lIns="91440" tIns="45720" rIns="91440" bIns="45720" rtlCol="0" anchor="t">
            <a:noAutofit/>
          </a:bodyPr>
          <a:lstStyle>
            <a:lvl1pPr marL="285750" indent="-285750" algn="r" defTabSz="457200" rtl="1"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he-IL" sz="4800" dirty="0" smtClean="0"/>
              <a:t>התפלגות תקלות לפי חומרה</a:t>
            </a:r>
            <a:endParaRPr lang="he-IL" sz="4800" dirty="0"/>
          </a:p>
        </p:txBody>
      </p:sp>
    </p:spTree>
    <p:extLst>
      <p:ext uri="{BB962C8B-B14F-4D97-AF65-F5344CB8AC3E}">
        <p14:creationId xmlns:p14="http://schemas.microsoft.com/office/powerpoint/2010/main" val="1633030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347537" y="1744133"/>
            <a:ext cx="8935451" cy="694268"/>
          </a:xfrm>
        </p:spPr>
        <p:txBody>
          <a:bodyPr anchor="t">
            <a:normAutofit/>
          </a:bodyPr>
          <a:lstStyle/>
          <a:p>
            <a:pPr marL="571500" indent="-571500" algn="r">
              <a:buFont typeface="Wingdings" panose="05000000000000000000" pitchFamily="2" charset="2"/>
              <a:buChar char="Ø"/>
            </a:pPr>
            <a:r>
              <a:rPr lang="he-IL" sz="3200" dirty="0" smtClean="0"/>
              <a:t>האתר נוח וקל לשימוש, הניווט באתר ברור ומובן.</a:t>
            </a:r>
            <a:endParaRPr lang="he-IL" sz="3200" dirty="0"/>
          </a:p>
        </p:txBody>
      </p:sp>
      <p:sp>
        <p:nvSpPr>
          <p:cNvPr id="3" name="מציין מיקום תוכן 2"/>
          <p:cNvSpPr>
            <a:spLocks noGrp="1"/>
          </p:cNvSpPr>
          <p:nvPr>
            <p:ph idx="1"/>
          </p:nvPr>
        </p:nvSpPr>
        <p:spPr>
          <a:xfrm>
            <a:off x="684211" y="685801"/>
            <a:ext cx="9598777" cy="902368"/>
          </a:xfrm>
        </p:spPr>
        <p:txBody>
          <a:bodyPr>
            <a:normAutofit/>
          </a:bodyPr>
          <a:lstStyle/>
          <a:p>
            <a:pPr marL="0" indent="0">
              <a:buNone/>
            </a:pPr>
            <a:r>
              <a:rPr lang="he-IL" sz="4800" dirty="0" smtClean="0"/>
              <a:t>מסקנות כלליות לאחר בדיקת האתר</a:t>
            </a:r>
            <a:endParaRPr lang="he-IL" sz="4800" dirty="0"/>
          </a:p>
        </p:txBody>
      </p:sp>
      <p:sp>
        <p:nvSpPr>
          <p:cNvPr id="4" name="כותרת 1"/>
          <p:cNvSpPr txBox="1">
            <a:spLocks/>
          </p:cNvSpPr>
          <p:nvPr/>
        </p:nvSpPr>
        <p:spPr>
          <a:xfrm>
            <a:off x="3007894" y="3476681"/>
            <a:ext cx="7275094" cy="729916"/>
          </a:xfrm>
          <a:prstGeom prst="rect">
            <a:avLst/>
          </a:prstGeom>
          <a:effectLst/>
        </p:spPr>
        <p:txBody>
          <a:bodyPr vert="horz" lIns="91440" tIns="45720" rIns="91440" bIns="45720" rtlCol="0" anchor="t">
            <a:normAutofit/>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marL="571500" indent="-571500" algn="r">
              <a:buFont typeface="Wingdings" panose="05000000000000000000" pitchFamily="2" charset="2"/>
              <a:buChar char="Ø"/>
            </a:pPr>
            <a:r>
              <a:rPr lang="he-IL" sz="3200" dirty="0" smtClean="0"/>
              <a:t>כמעט כל התהליכים עובדים כראוי.</a:t>
            </a:r>
            <a:endParaRPr lang="he-IL" sz="3200" dirty="0"/>
          </a:p>
        </p:txBody>
      </p:sp>
      <p:sp>
        <p:nvSpPr>
          <p:cNvPr id="5" name="כותרת 1"/>
          <p:cNvSpPr txBox="1">
            <a:spLocks/>
          </p:cNvSpPr>
          <p:nvPr/>
        </p:nvSpPr>
        <p:spPr>
          <a:xfrm>
            <a:off x="684211" y="4362561"/>
            <a:ext cx="9598777" cy="1191573"/>
          </a:xfrm>
          <a:prstGeom prst="rect">
            <a:avLst/>
          </a:prstGeom>
          <a:effectLst/>
        </p:spPr>
        <p:txBody>
          <a:bodyPr vert="horz" lIns="91440" tIns="45720" rIns="91440" bIns="45720" rtlCol="0" anchor="t">
            <a:noAutofit/>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marL="571500" indent="-571500" algn="r">
              <a:buFont typeface="Wingdings" panose="05000000000000000000" pitchFamily="2" charset="2"/>
              <a:buChar char="Ø"/>
            </a:pPr>
            <a:r>
              <a:rPr lang="he-IL" sz="3200" dirty="0" smtClean="0"/>
              <a:t>האתר לא ידידותי למשתמש הדובר בשפה זרה. אין אפשרות לשנות את השפה באתר.</a:t>
            </a:r>
            <a:endParaRPr lang="he-IL" sz="3200" dirty="0"/>
          </a:p>
        </p:txBody>
      </p:sp>
      <p:sp>
        <p:nvSpPr>
          <p:cNvPr id="7" name="כותרת 1"/>
          <p:cNvSpPr txBox="1">
            <a:spLocks/>
          </p:cNvSpPr>
          <p:nvPr/>
        </p:nvSpPr>
        <p:spPr>
          <a:xfrm>
            <a:off x="1347537" y="2594365"/>
            <a:ext cx="8935451" cy="694268"/>
          </a:xfrm>
          <a:prstGeom prst="rect">
            <a:avLst/>
          </a:prstGeom>
          <a:effectLst/>
        </p:spPr>
        <p:txBody>
          <a:bodyPr vert="horz" lIns="91440" tIns="45720" rIns="91440" bIns="45720" rtlCol="0" anchor="t">
            <a:normAutofit/>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marL="571500" indent="-571500" algn="r">
              <a:buFont typeface="Wingdings" panose="05000000000000000000" pitchFamily="2" charset="2"/>
              <a:buChar char="Ø"/>
            </a:pPr>
            <a:r>
              <a:rPr lang="he-IL" sz="3200" dirty="0" smtClean="0"/>
              <a:t>הנראות של האתר זהה בדפדפנים שונים.</a:t>
            </a:r>
            <a:endParaRPr lang="he-IL" sz="3200" dirty="0"/>
          </a:p>
        </p:txBody>
      </p:sp>
    </p:spTree>
    <p:extLst>
      <p:ext uri="{BB962C8B-B14F-4D97-AF65-F5344CB8AC3E}">
        <p14:creationId xmlns:p14="http://schemas.microsoft.com/office/powerpoint/2010/main" val="3101391494"/>
      </p:ext>
    </p:extLst>
  </p:cSld>
  <p:clrMapOvr>
    <a:masterClrMapping/>
  </p:clrMapOvr>
</p:sld>
</file>

<file path=ppt/theme/theme1.xml><?xml version="1.0" encoding="utf-8"?>
<a:theme xmlns:a="http://schemas.openxmlformats.org/drawingml/2006/main" name="פרוסות">
  <a:themeElements>
    <a:clrScheme name="פרוסות">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פרוסות">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פרוסות">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180</TotalTime>
  <Words>284</Words>
  <Application>Microsoft Office PowerPoint</Application>
  <PresentationFormat>מסך רחב</PresentationFormat>
  <Paragraphs>54</Paragraphs>
  <Slides>9</Slides>
  <Notes>0</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9</vt:i4>
      </vt:variant>
    </vt:vector>
  </HeadingPairs>
  <TitlesOfParts>
    <vt:vector size="15" baseType="lpstr">
      <vt:lpstr>Arial</vt:lpstr>
      <vt:lpstr>Century Gothic</vt:lpstr>
      <vt:lpstr>Gisha</vt:lpstr>
      <vt:lpstr>Wingdings</vt:lpstr>
      <vt:lpstr>Wingdings 3</vt:lpstr>
      <vt:lpstr>פרוסות</vt:lpstr>
      <vt:lpstr>מסמךSTR  עבור אתר Foxhome</vt:lpstr>
      <vt:lpstr>פינות אוכל, מטבח, חדר שינה, חדר רחצה, דקורציה ופנאי.  </vt:lpstr>
      <vt:lpstr>איתור וזיהוי התהליכים העסקיים באתר.</vt:lpstr>
      <vt:lpstr>בדיקות פונקציונליות:</vt:lpstr>
      <vt:lpstr>בדיקות לא פונקציונליות:</vt:lpstr>
      <vt:lpstr>מערכת הפעלה Windows 10</vt:lpstr>
      <vt:lpstr>במהלך סבבי הבדיקה, התגלו תקלות ברמות חומרה שונות אך לא ברמה קריטית.  בין התקלות הבולטות הייתה בעיה בהתחברות דרך פייסבוק.  היו תקלות GUI של חלקים שלא אמורים להיות לחיצים וקישורים שלא עובדים.  לא  ניתן לשנות שפה באתר. דבר המקשה על משתמשים הדוברים בשפות שונות.   </vt:lpstr>
      <vt:lpstr>מצגת של PowerPoint</vt:lpstr>
      <vt:lpstr>האתר נוח וקל לשימוש, הניווט באתר ברור ומובן.</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מסמךSTR   עבור אתר Foxhome</dc:title>
  <dc:creator>Eyal</dc:creator>
  <cp:lastModifiedBy>Eyal</cp:lastModifiedBy>
  <cp:revision>39</cp:revision>
  <dcterms:created xsi:type="dcterms:W3CDTF">2023-04-30T07:59:50Z</dcterms:created>
  <dcterms:modified xsi:type="dcterms:W3CDTF">2023-04-30T11:08:05Z</dcterms:modified>
</cp:coreProperties>
</file>