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E1846D2-8F25-467B-931C-31413211F911}">
  <a:tblStyle styleId="{4E1846D2-8F25-467B-931C-31413211F911}" styleName="Table_0">
    <a:wholeTbl>
      <a:tcTxStyle b="off" i="off">
        <a:font>
          <a:latin typeface="Tw Cen MT"/>
          <a:ea typeface="Tw Cen MT"/>
          <a:cs typeface="Tw Cen MT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7E8F0"/>
          </a:solidFill>
        </a:fill>
      </a:tcStyle>
    </a:wholeTbl>
    <a:band1H>
      <a:tcTxStyle/>
      <a:tcStyle>
        <a:fill>
          <a:solidFill>
            <a:srgbClr val="CBCFE0"/>
          </a:solidFill>
        </a:fill>
      </a:tcStyle>
    </a:band1H>
    <a:band2H>
      <a:tcTxStyle/>
    </a:band2H>
    <a:band1V>
      <a:tcTxStyle/>
      <a:tcStyle>
        <a:fill>
          <a:solidFill>
            <a:srgbClr val="CBCFE0"/>
          </a:solidFill>
        </a:fill>
      </a:tcStyle>
    </a:band1V>
    <a:band2V>
      <a:tcTxStyle/>
    </a:band2V>
    <a:lastCol>
      <a:tcTxStyle b="on" i="off">
        <a:font>
          <a:latin typeface="Tw Cen MT"/>
          <a:ea typeface="Tw Cen MT"/>
          <a:cs typeface="Tw Cen MT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Tw Cen MT"/>
          <a:ea typeface="Tw Cen MT"/>
          <a:cs typeface="Tw Cen MT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Tw Cen MT"/>
          <a:ea typeface="Tw Cen MT"/>
          <a:cs typeface="Tw Cen MT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Tw Cen MT"/>
          <a:ea typeface="Tw Cen MT"/>
          <a:cs typeface="Tw Cen MT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4bbee4f125_3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4bbee4f125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4bbee4f12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g24bbee4f125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4bbee4f12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g24bbee4f125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4bbee4f12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g24bbee4f125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שקופית כותרת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Title-R1d.png" id="13" name="Google Shape;13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 txBox="1"/>
          <p:nvPr>
            <p:ph type="ctrTitle"/>
          </p:nvPr>
        </p:nvSpPr>
        <p:spPr>
          <a:xfrm>
            <a:off x="1751012" y="1300785"/>
            <a:ext cx="8689976" cy="25092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wentieth Century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1751012" y="3886200"/>
            <a:ext cx="8689976" cy="1371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1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sz="2200">
                <a:solidFill>
                  <a:srgbClr val="7F7F7F"/>
                </a:solidFill>
              </a:defRPr>
            </a:lvl1pPr>
            <a:lvl2pPr lvl="1" rt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rt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תמונה פנורמית עם כיתוב">
  <p:cSld name="תמונה פנורמית עם כיתוב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79" name="Google Shape;79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1"/>
          <p:cNvSpPr txBox="1"/>
          <p:nvPr>
            <p:ph type="title"/>
          </p:nvPr>
        </p:nvSpPr>
        <p:spPr>
          <a:xfrm>
            <a:off x="913794" y="4289374"/>
            <a:ext cx="10364432" cy="81161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1"/>
          <p:cNvSpPr/>
          <p:nvPr>
            <p:ph idx="2" type="pic"/>
          </p:nvPr>
        </p:nvSpPr>
        <p:spPr>
          <a:xfrm>
            <a:off x="1184744" y="698261"/>
            <a:ext cx="9822532" cy="3214136"/>
          </a:xfrm>
          <a:prstGeom prst="roundRect">
            <a:avLst>
              <a:gd fmla="val 4944" name="adj"/>
            </a:avLst>
          </a:prstGeom>
          <a:noFill/>
          <a:ln cap="sq" cmpd="sng" w="82550">
            <a:solidFill>
              <a:srgbClr val="C0D3E4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2" name="Google Shape;82;p11"/>
          <p:cNvSpPr txBox="1"/>
          <p:nvPr>
            <p:ph idx="1" type="body"/>
          </p:nvPr>
        </p:nvSpPr>
        <p:spPr>
          <a:xfrm>
            <a:off x="913774" y="5108728"/>
            <a:ext cx="10364452" cy="682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1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rtl="1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rtl="1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rtl="1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rtl="1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rtl="1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rtl="1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rtl="1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rtl="1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3" name="Google Shape;83;p11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1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1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כותרת וכיתוב">
  <p:cSld name="כותרת וכיתוב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87" name="Google Shape;87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2"/>
          <p:cNvSpPr txBox="1"/>
          <p:nvPr>
            <p:ph type="title"/>
          </p:nvPr>
        </p:nvSpPr>
        <p:spPr>
          <a:xfrm>
            <a:off x="913774" y="609599"/>
            <a:ext cx="10364452" cy="34272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2"/>
          <p:cNvSpPr txBox="1"/>
          <p:nvPr>
            <p:ph idx="1" type="body"/>
          </p:nvPr>
        </p:nvSpPr>
        <p:spPr>
          <a:xfrm>
            <a:off x="913775" y="4204821"/>
            <a:ext cx="10364452" cy="15863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rtl="1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rtl="1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rtl="1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rtl="1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rtl="1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rtl="1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rtl="1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rtl="1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rtl="1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90" name="Google Shape;90;p12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2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2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ציטוט עם כיתוב">
  <p:cSld name="ציטוט עם כיתוב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94" name="Google Shape;94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3"/>
          <p:cNvSpPr txBox="1"/>
          <p:nvPr>
            <p:ph type="title"/>
          </p:nvPr>
        </p:nvSpPr>
        <p:spPr>
          <a:xfrm>
            <a:off x="1446212" y="609600"/>
            <a:ext cx="9302752" cy="29929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3"/>
          <p:cNvSpPr txBox="1"/>
          <p:nvPr>
            <p:ph idx="1" type="body"/>
          </p:nvPr>
        </p:nvSpPr>
        <p:spPr>
          <a:xfrm>
            <a:off x="1720644" y="3610032"/>
            <a:ext cx="8752299" cy="594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1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rtl="1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rtl="1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rtl="1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rtl="1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rtl="1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rtl="1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rtl="1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rtl="1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97" name="Google Shape;97;p13"/>
          <p:cNvSpPr txBox="1"/>
          <p:nvPr>
            <p:ph idx="2" type="body"/>
          </p:nvPr>
        </p:nvSpPr>
        <p:spPr>
          <a:xfrm>
            <a:off x="913774" y="4372796"/>
            <a:ext cx="10364452" cy="14210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rtl="1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rtl="1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rtl="1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rtl="1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rtl="1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rtl="1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rtl="1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rtl="1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rtl="1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98" name="Google Shape;98;p13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3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3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sp>
        <p:nvSpPr>
          <p:cNvPr id="101" name="Google Shape;101;p13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Twentieth Century"/>
              <a:buNone/>
            </a:pPr>
            <a:r>
              <a:rPr b="0" i="0" lang="iw-IL" sz="8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/>
          </a:p>
        </p:txBody>
      </p:sp>
      <p:sp>
        <p:nvSpPr>
          <p:cNvPr id="102" name="Google Shape;102;p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Twentieth Century"/>
              <a:buNone/>
            </a:pPr>
            <a:r>
              <a:rPr b="0" i="0" lang="iw-IL" sz="8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כרטיס שם">
  <p:cSld name="כרטיס שם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104" name="Google Shape;104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4"/>
          <p:cNvSpPr txBox="1"/>
          <p:nvPr>
            <p:ph type="title"/>
          </p:nvPr>
        </p:nvSpPr>
        <p:spPr>
          <a:xfrm>
            <a:off x="913775" y="2138721"/>
            <a:ext cx="10364452" cy="2511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4"/>
          <p:cNvSpPr txBox="1"/>
          <p:nvPr>
            <p:ph idx="1" type="body"/>
          </p:nvPr>
        </p:nvSpPr>
        <p:spPr>
          <a:xfrm>
            <a:off x="913775" y="4662335"/>
            <a:ext cx="10364452" cy="1140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1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rtl="1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rtl="1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rtl="1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rtl="1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rtl="1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rtl="1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rtl="1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rtl="1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7" name="Google Shape;107;p14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4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4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עמודות">
  <p:cSld name="3 עמודות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111" name="Google Shape;111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5"/>
          <p:cNvSpPr txBox="1"/>
          <p:nvPr>
            <p:ph type="title"/>
          </p:nvPr>
        </p:nvSpPr>
        <p:spPr>
          <a:xfrm>
            <a:off x="913774" y="609600"/>
            <a:ext cx="10364452" cy="16050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5"/>
          <p:cNvSpPr txBox="1"/>
          <p:nvPr>
            <p:ph idx="1" type="body"/>
          </p:nvPr>
        </p:nvSpPr>
        <p:spPr>
          <a:xfrm>
            <a:off x="913774" y="2367093"/>
            <a:ext cx="3298976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1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>
                <a:solidFill>
                  <a:schemeClr val="dk1"/>
                </a:solidFill>
              </a:defRPr>
            </a:lvl1pPr>
            <a:lvl2pPr indent="-228600" lvl="1" marL="914400" rtl="1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rtl="1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rtl="1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rtl="1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rtl="1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rtl="1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rtl="1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rtl="1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14" name="Google Shape;114;p15"/>
          <p:cNvSpPr txBox="1"/>
          <p:nvPr>
            <p:ph idx="2" type="body"/>
          </p:nvPr>
        </p:nvSpPr>
        <p:spPr>
          <a:xfrm>
            <a:off x="913774" y="2943355"/>
            <a:ext cx="3298976" cy="2847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1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rtl="1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rtl="1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rtl="1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rtl="1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rtl="1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rtl="1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rtl="1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rtl="1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15" name="Google Shape;115;p15"/>
          <p:cNvSpPr txBox="1"/>
          <p:nvPr>
            <p:ph idx="3" type="body"/>
          </p:nvPr>
        </p:nvSpPr>
        <p:spPr>
          <a:xfrm>
            <a:off x="4452389" y="2367093"/>
            <a:ext cx="329152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1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>
                <a:solidFill>
                  <a:schemeClr val="dk1"/>
                </a:solidFill>
              </a:defRPr>
            </a:lvl1pPr>
            <a:lvl2pPr indent="-228600" lvl="1" marL="914400" rtl="1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rtl="1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rtl="1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rtl="1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rtl="1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rtl="1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rtl="1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rtl="1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16" name="Google Shape;116;p15"/>
          <p:cNvSpPr txBox="1"/>
          <p:nvPr>
            <p:ph idx="4" type="body"/>
          </p:nvPr>
        </p:nvSpPr>
        <p:spPr>
          <a:xfrm>
            <a:off x="4441348" y="2943355"/>
            <a:ext cx="3303351" cy="2847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1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rtl="1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rtl="1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rtl="1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rtl="1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rtl="1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rtl="1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rtl="1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rtl="1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17" name="Google Shape;117;p15"/>
          <p:cNvSpPr txBox="1"/>
          <p:nvPr>
            <p:ph idx="5" type="body"/>
          </p:nvPr>
        </p:nvSpPr>
        <p:spPr>
          <a:xfrm>
            <a:off x="7973298" y="2367093"/>
            <a:ext cx="330492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1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>
                <a:solidFill>
                  <a:schemeClr val="dk1"/>
                </a:solidFill>
              </a:defRPr>
            </a:lvl1pPr>
            <a:lvl2pPr indent="-228600" lvl="1" marL="914400" rtl="1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rtl="1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rtl="1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rtl="1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rtl="1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rtl="1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rtl="1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rtl="1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18" name="Google Shape;118;p15"/>
          <p:cNvSpPr txBox="1"/>
          <p:nvPr>
            <p:ph idx="6" type="body"/>
          </p:nvPr>
        </p:nvSpPr>
        <p:spPr>
          <a:xfrm>
            <a:off x="7973298" y="2943355"/>
            <a:ext cx="3304928" cy="2847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1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rtl="1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rtl="1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rtl="1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rtl="1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rtl="1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rtl="1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rtl="1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rtl="1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19" name="Google Shape;119;p15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5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5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עמודת 3 תמונות">
  <p:cSld name="עמודת 3 תמונות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123" name="Google Shape;123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6"/>
          <p:cNvSpPr txBox="1"/>
          <p:nvPr>
            <p:ph type="title"/>
          </p:nvPr>
        </p:nvSpPr>
        <p:spPr>
          <a:xfrm>
            <a:off x="913774" y="610772"/>
            <a:ext cx="10364452" cy="16039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6"/>
          <p:cNvSpPr txBox="1"/>
          <p:nvPr>
            <p:ph idx="1" type="body"/>
          </p:nvPr>
        </p:nvSpPr>
        <p:spPr>
          <a:xfrm>
            <a:off x="913774" y="4204820"/>
            <a:ext cx="329640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1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b="0" sz="2200">
                <a:solidFill>
                  <a:schemeClr val="dk1"/>
                </a:solidFill>
              </a:defRPr>
            </a:lvl1pPr>
            <a:lvl2pPr indent="-228600" lvl="1" marL="914400" rtl="1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rtl="1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rtl="1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rtl="1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rtl="1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rtl="1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rtl="1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rtl="1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26" name="Google Shape;126;p16"/>
          <p:cNvSpPr/>
          <p:nvPr>
            <p:ph idx="2" type="pic"/>
          </p:nvPr>
        </p:nvSpPr>
        <p:spPr>
          <a:xfrm>
            <a:off x="913774" y="2367093"/>
            <a:ext cx="3296409" cy="1524000"/>
          </a:xfrm>
          <a:prstGeom prst="roundRect">
            <a:avLst>
              <a:gd fmla="val 9363" name="adj"/>
            </a:avLst>
          </a:prstGeom>
          <a:noFill/>
          <a:ln cap="sq" cmpd="sng" w="82550">
            <a:solidFill>
              <a:srgbClr val="C0D3E4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7" name="Google Shape;127;p16"/>
          <p:cNvSpPr txBox="1"/>
          <p:nvPr>
            <p:ph idx="3" type="body"/>
          </p:nvPr>
        </p:nvSpPr>
        <p:spPr>
          <a:xfrm>
            <a:off x="913774" y="4781082"/>
            <a:ext cx="3296409" cy="10101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1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rtl="1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rtl="1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rtl="1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rtl="1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rtl="1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rtl="1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rtl="1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rtl="1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28" name="Google Shape;128;p16"/>
          <p:cNvSpPr txBox="1"/>
          <p:nvPr>
            <p:ph idx="4" type="body"/>
          </p:nvPr>
        </p:nvSpPr>
        <p:spPr>
          <a:xfrm>
            <a:off x="4442759" y="4204820"/>
            <a:ext cx="330182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1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b="0" sz="2200">
                <a:solidFill>
                  <a:schemeClr val="dk1"/>
                </a:solidFill>
              </a:defRPr>
            </a:lvl1pPr>
            <a:lvl2pPr indent="-228600" lvl="1" marL="914400" rtl="1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rtl="1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rtl="1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rtl="1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rtl="1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rtl="1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rtl="1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rtl="1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29" name="Google Shape;129;p16"/>
          <p:cNvSpPr/>
          <p:nvPr>
            <p:ph idx="5" type="pic"/>
          </p:nvPr>
        </p:nvSpPr>
        <p:spPr>
          <a:xfrm>
            <a:off x="4441348" y="2367093"/>
            <a:ext cx="3303352" cy="1524000"/>
          </a:xfrm>
          <a:prstGeom prst="roundRect">
            <a:avLst>
              <a:gd fmla="val 8841" name="adj"/>
            </a:avLst>
          </a:prstGeom>
          <a:noFill/>
          <a:ln cap="sq" cmpd="sng" w="82550">
            <a:solidFill>
              <a:srgbClr val="C0D3E4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0" name="Google Shape;130;p16"/>
          <p:cNvSpPr txBox="1"/>
          <p:nvPr>
            <p:ph idx="6" type="body"/>
          </p:nvPr>
        </p:nvSpPr>
        <p:spPr>
          <a:xfrm>
            <a:off x="4441348" y="4781080"/>
            <a:ext cx="3303352" cy="10101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1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rtl="1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rtl="1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rtl="1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rtl="1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rtl="1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rtl="1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rtl="1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rtl="1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31" name="Google Shape;131;p16"/>
          <p:cNvSpPr txBox="1"/>
          <p:nvPr>
            <p:ph idx="7" type="body"/>
          </p:nvPr>
        </p:nvSpPr>
        <p:spPr>
          <a:xfrm>
            <a:off x="7973298" y="4204820"/>
            <a:ext cx="330068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1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b="0" sz="2200">
                <a:solidFill>
                  <a:schemeClr val="dk1"/>
                </a:solidFill>
              </a:defRPr>
            </a:lvl1pPr>
            <a:lvl2pPr indent="-228600" lvl="1" marL="914400" rtl="1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rtl="1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rtl="1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rtl="1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rtl="1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rtl="1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rtl="1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rtl="1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32" name="Google Shape;132;p16"/>
          <p:cNvSpPr/>
          <p:nvPr>
            <p:ph idx="8" type="pic"/>
          </p:nvPr>
        </p:nvSpPr>
        <p:spPr>
          <a:xfrm>
            <a:off x="7973298" y="2367093"/>
            <a:ext cx="3304928" cy="1524000"/>
          </a:xfrm>
          <a:prstGeom prst="roundRect">
            <a:avLst>
              <a:gd fmla="val 8841" name="adj"/>
            </a:avLst>
          </a:prstGeom>
          <a:noFill/>
          <a:ln cap="sq" cmpd="sng" w="82550">
            <a:solidFill>
              <a:srgbClr val="C0D3E4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3" name="Google Shape;133;p16"/>
          <p:cNvSpPr txBox="1"/>
          <p:nvPr>
            <p:ph idx="9" type="body"/>
          </p:nvPr>
        </p:nvSpPr>
        <p:spPr>
          <a:xfrm>
            <a:off x="7973173" y="4781078"/>
            <a:ext cx="3305053" cy="10101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1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rtl="1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rtl="1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rtl="1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rtl="1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rtl="1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rtl="1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rtl="1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rtl="1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34" name="Google Shape;134;p16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6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6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כותרת וטקסט אנכי" type="vertTx">
  <p:cSld name="VERTICAL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138" name="Google Shape;138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7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7"/>
          <p:cNvSpPr txBox="1"/>
          <p:nvPr>
            <p:ph idx="1" type="body"/>
          </p:nvPr>
        </p:nvSpPr>
        <p:spPr>
          <a:xfrm rot="5400000">
            <a:off x="4383948" y="-1103080"/>
            <a:ext cx="3424107" cy="103644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1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1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1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1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1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1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1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1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1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41" name="Google Shape;141;p17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17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17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כותרת אנכית וטקסט" type="vertTitleAndTx">
  <p:cSld name="VERTICAL_TITLE_AND_VERTICAL_TEXT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145" name="Google Shape;145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8"/>
          <p:cNvSpPr txBox="1"/>
          <p:nvPr>
            <p:ph type="title"/>
          </p:nvPr>
        </p:nvSpPr>
        <p:spPr>
          <a:xfrm rot="5400000">
            <a:off x="7410763" y="1923738"/>
            <a:ext cx="5181599" cy="25533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18"/>
          <p:cNvSpPr txBox="1"/>
          <p:nvPr>
            <p:ph idx="1" type="body"/>
          </p:nvPr>
        </p:nvSpPr>
        <p:spPr>
          <a:xfrm rot="5400000">
            <a:off x="2152338" y="-628962"/>
            <a:ext cx="5181599" cy="76587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1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1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1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1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1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1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1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1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1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48" name="Google Shape;148;p18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18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18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כותרת ותוכן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20" name="Google Shape;20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" type="body"/>
          </p:nvPr>
        </p:nvSpPr>
        <p:spPr>
          <a:xfrm>
            <a:off x="913774" y="2367092"/>
            <a:ext cx="10363826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1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1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1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1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1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1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1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1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1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כותרת מקטע עליונה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27" name="Google Shape;27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4"/>
          <p:cNvSpPr txBox="1"/>
          <p:nvPr>
            <p:ph type="title"/>
          </p:nvPr>
        </p:nvSpPr>
        <p:spPr>
          <a:xfrm>
            <a:off x="913774" y="828563"/>
            <a:ext cx="10351752" cy="27368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wentieth Century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913774" y="3657457"/>
            <a:ext cx="10351752" cy="13681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1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rtl="1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rtl="1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rtl="1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rtl="1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rtl="1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rtl="1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rtl="1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rtl="1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שני תכנים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34" name="Google Shape;34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5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913774" y="2367092"/>
            <a:ext cx="5106026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1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1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1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1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1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1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1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1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1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2" type="body"/>
          </p:nvPr>
        </p:nvSpPr>
        <p:spPr>
          <a:xfrm>
            <a:off x="6172200" y="2367092"/>
            <a:ext cx="5105400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1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1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1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1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1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1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1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1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1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השוואה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42" name="Google Shape;42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6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" type="body"/>
          </p:nvPr>
        </p:nvSpPr>
        <p:spPr>
          <a:xfrm>
            <a:off x="1146328" y="2371018"/>
            <a:ext cx="4873474" cy="67999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1" algn="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600"/>
              <a:buNone/>
              <a:defRPr b="0" sz="2600">
                <a:solidFill>
                  <a:schemeClr val="dk1"/>
                </a:solidFill>
              </a:defRPr>
            </a:lvl1pPr>
            <a:lvl2pPr indent="-228600" lvl="1" marL="914400" rtl="1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rtl="1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rtl="1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rtl="1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rtl="1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rtl="1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rtl="1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rtl="1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2" type="body"/>
          </p:nvPr>
        </p:nvSpPr>
        <p:spPr>
          <a:xfrm>
            <a:off x="913774" y="3051012"/>
            <a:ext cx="5106027" cy="274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1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1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1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1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1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1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1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1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1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3" type="body"/>
          </p:nvPr>
        </p:nvSpPr>
        <p:spPr>
          <a:xfrm>
            <a:off x="6396423" y="2371018"/>
            <a:ext cx="4881804" cy="67999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1" algn="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600"/>
              <a:buNone/>
              <a:defRPr b="0" sz="2600">
                <a:solidFill>
                  <a:schemeClr val="dk1"/>
                </a:solidFill>
              </a:defRPr>
            </a:lvl1pPr>
            <a:lvl2pPr indent="-228600" lvl="1" marL="914400" rtl="1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rtl="1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rtl="1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rtl="1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rtl="1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rtl="1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rtl="1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rtl="1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6"/>
          <p:cNvSpPr txBox="1"/>
          <p:nvPr>
            <p:ph idx="4" type="body"/>
          </p:nvPr>
        </p:nvSpPr>
        <p:spPr>
          <a:xfrm>
            <a:off x="6172200" y="3051012"/>
            <a:ext cx="5105401" cy="274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1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1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1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1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1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1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1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1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1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כותרת בלבד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52" name="Google Shape;52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7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ריק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58" name="Google Shape;58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8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תוכן עם כיתוב" type="objTx">
  <p:cSld name="OBJECT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63" name="Google Shape;63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9"/>
          <p:cNvSpPr txBox="1"/>
          <p:nvPr>
            <p:ph type="title"/>
          </p:nvPr>
        </p:nvSpPr>
        <p:spPr>
          <a:xfrm>
            <a:off x="913775" y="609600"/>
            <a:ext cx="3935688" cy="20232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" type="body"/>
          </p:nvPr>
        </p:nvSpPr>
        <p:spPr>
          <a:xfrm>
            <a:off x="5078062" y="609600"/>
            <a:ext cx="6200163" cy="5181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1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1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1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1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1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1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1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1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1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2" type="body"/>
          </p:nvPr>
        </p:nvSpPr>
        <p:spPr>
          <a:xfrm>
            <a:off x="913774" y="2632852"/>
            <a:ext cx="3935689" cy="31583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1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rtl="1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rtl="1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rtl="1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rtl="1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rtl="1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rtl="1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rtl="1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rtl="1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7" name="Google Shape;67;p9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תמונה עם כיתוב" type="picTx">
  <p:cSld name="PICTURE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71" name="Google Shape;71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0"/>
          <p:cNvSpPr txBox="1"/>
          <p:nvPr>
            <p:ph type="title"/>
          </p:nvPr>
        </p:nvSpPr>
        <p:spPr>
          <a:xfrm>
            <a:off x="913774" y="609600"/>
            <a:ext cx="5934969" cy="20232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0"/>
          <p:cNvSpPr/>
          <p:nvPr>
            <p:ph idx="2" type="pic"/>
          </p:nvPr>
        </p:nvSpPr>
        <p:spPr>
          <a:xfrm>
            <a:off x="7424803" y="609601"/>
            <a:ext cx="3255358" cy="5181600"/>
          </a:xfrm>
          <a:prstGeom prst="roundRect">
            <a:avLst>
              <a:gd fmla="val 4943" name="adj"/>
            </a:avLst>
          </a:prstGeom>
          <a:noFill/>
          <a:ln cap="sq" cmpd="sng" w="82550">
            <a:solidFill>
              <a:srgbClr val="C0D3E4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4" name="Google Shape;74;p10"/>
          <p:cNvSpPr txBox="1"/>
          <p:nvPr>
            <p:ph idx="1" type="body"/>
          </p:nvPr>
        </p:nvSpPr>
        <p:spPr>
          <a:xfrm>
            <a:off x="913794" y="2632852"/>
            <a:ext cx="5934949" cy="31583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1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rtl="1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rtl="1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rtl="1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rtl="1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rtl="1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rtl="1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rtl="1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rtl="1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5" name="Google Shape;75;p10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0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0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CAEBF5"/>
            </a:gs>
            <a:gs pos="100000">
              <a:srgbClr val="72AADB"/>
            </a:gs>
          </a:gsLst>
          <a:lin ang="54000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6" name="Google Shape;6;p1"/>
          <p:cNvPicPr preferRelativeResize="0"/>
          <p:nvPr/>
        </p:nvPicPr>
        <p:blipFill rotWithShape="1">
          <a:blip r:embed="rId1">
            <a:alphaModFix amt="70000"/>
          </a:blip>
          <a:srcRect b="0" l="0" r="0" t="0"/>
          <a:stretch/>
        </p:blipFill>
        <p:spPr>
          <a:xfrm>
            <a:off x="0" y="0"/>
            <a:ext cx="12192003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  <a:defRPr b="0" i="0" sz="3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1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marR="0" rtl="1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30200" lvl="2" marL="1371600" marR="0" rtl="1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17500" lvl="3" marL="1828800" marR="0" rtl="1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17500" lvl="4" marL="2286000" marR="0" rtl="1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17500" lvl="5" marL="2743200" marR="0" rtl="1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17500" lvl="6" marL="3200400" marR="0" rtl="1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17500" lvl="7" marL="3657600" marR="0" rtl="1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17500" lvl="8" marL="4114800" marR="0" rtl="1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905000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9"/>
          <p:cNvSpPr txBox="1"/>
          <p:nvPr/>
        </p:nvSpPr>
        <p:spPr>
          <a:xfrm>
            <a:off x="4325257" y="1905000"/>
            <a:ext cx="354044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w-IL" sz="4400" u="none" cap="none" strike="noStrike">
                <a:solidFill>
                  <a:srgbClr val="00B0F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STR מסמך </a:t>
            </a:r>
            <a:endParaRPr b="0" i="0" sz="4400" u="none" cap="none" strike="noStrike">
              <a:solidFill>
                <a:srgbClr val="00B0F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57" name="Google Shape;157;p19"/>
          <p:cNvSpPr txBox="1"/>
          <p:nvPr/>
        </p:nvSpPr>
        <p:spPr>
          <a:xfrm>
            <a:off x="3191538" y="2674441"/>
            <a:ext cx="5808923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w-IL" sz="4400" u="none" cap="none" strike="noStrike">
                <a:solidFill>
                  <a:srgbClr val="00B0F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Easy אפליקציית </a:t>
            </a:r>
            <a:endParaRPr b="0" i="0" sz="4400" u="none" cap="none" strike="noStrike">
              <a:solidFill>
                <a:srgbClr val="00B0F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28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9213" y="1474000"/>
            <a:ext cx="7200000" cy="4162051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28"/>
          <p:cNvSpPr txBox="1"/>
          <p:nvPr/>
        </p:nvSpPr>
        <p:spPr>
          <a:xfrm>
            <a:off x="3898550" y="1167900"/>
            <a:ext cx="53115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w-IL" sz="4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iw-IL" sz="3200">
                <a:solidFill>
                  <a:srgbClr val="00B0F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התפלגות תקלות לפי חומרה</a:t>
            </a:r>
            <a:endParaRPr b="0" i="0" sz="3200" u="none" cap="none" strike="noStrike">
              <a:solidFill>
                <a:srgbClr val="00B0F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905000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29"/>
          <p:cNvSpPr txBox="1"/>
          <p:nvPr/>
        </p:nvSpPr>
        <p:spPr>
          <a:xfrm>
            <a:off x="3621150" y="990425"/>
            <a:ext cx="6311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w-IL" sz="4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b="0" i="0" lang="iw-IL" sz="3200" u="none" cap="none" strike="noStrike">
                <a:solidFill>
                  <a:srgbClr val="00B0F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מסקנות מניתוח תוצאות תרחישי הבדיקה</a:t>
            </a:r>
            <a:endParaRPr b="0" i="0" sz="3200" u="none" cap="none" strike="noStrike">
              <a:solidFill>
                <a:srgbClr val="00B0F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37" name="Google Shape;237;p29"/>
          <p:cNvSpPr txBox="1"/>
          <p:nvPr/>
        </p:nvSpPr>
        <p:spPr>
          <a:xfrm>
            <a:off x="838200" y="1584050"/>
            <a:ext cx="9094200" cy="39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w-IL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סה"כ נבדקו 1793 בדיקות, מתוכן נמצאו 42 תקלות רובן ברמת חומרה נמוכה.</a:t>
            </a:r>
            <a:endParaRPr b="0" i="0" sz="20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iw-IL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r>
              <a:rPr b="0" i="0" lang="iw-IL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התקלה שזוהתה ברמת חומרה הגבוהה ביותר הינה קריסת האפליקציה בתהליך חיפוש "על הדרך" במכשיר IPhone.</a:t>
            </a:r>
            <a:endParaRPr b="0" i="0" sz="20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iw-IL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r>
              <a:rPr b="0" i="0" lang="iw-IL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רוב התקלות שנמצאו היו של חוסר תאימות בין המכשירים.</a:t>
            </a:r>
            <a:endParaRPr b="0" i="0" sz="20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iw-IL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r>
              <a:rPr b="0" i="0" lang="iw-IL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נפתחו 4 תקלות ב Jira ברמות חומרה שונות.</a:t>
            </a:r>
            <a:endParaRPr b="0" i="0" sz="20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iw-IL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r>
              <a:rPr b="0" i="0" lang="iw-IL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עברו בהצלחה 1751 בדיקות המהוות 97% הצלחה.</a:t>
            </a:r>
            <a:endParaRPr b="0" i="0" sz="20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iw-IL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br>
              <a:rPr b="0" i="0" lang="iw-IL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endParaRPr b="0" i="0" sz="16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  <mc:AlternateContent>
    <mc:Choice Requires="p14">
      <p:transition spd="med">
        <p14:flip dir="l"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Google Shape;24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905000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30"/>
          <p:cNvSpPr txBox="1"/>
          <p:nvPr/>
        </p:nvSpPr>
        <p:spPr>
          <a:xfrm>
            <a:off x="2733975" y="1099777"/>
            <a:ext cx="7573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w-IL" sz="4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b="0" i="0" lang="iw-IL" sz="3200" u="none" cap="none" strike="noStrike">
                <a:solidFill>
                  <a:srgbClr val="00B0F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מסקנות </a:t>
            </a:r>
            <a:r>
              <a:rPr lang="iw-IL" sz="3200">
                <a:solidFill>
                  <a:srgbClr val="00B0F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כלליות לאחר בדיקת האפליקציה</a:t>
            </a:r>
            <a:endParaRPr b="0" i="0" sz="3400" u="none" cap="none" strike="noStrike">
              <a:solidFill>
                <a:srgbClr val="00B0F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44" name="Google Shape;244;p30"/>
          <p:cNvSpPr txBox="1"/>
          <p:nvPr/>
        </p:nvSpPr>
        <p:spPr>
          <a:xfrm>
            <a:off x="2132225" y="1807775"/>
            <a:ext cx="8175000" cy="34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-IL" sz="26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ה</a:t>
            </a:r>
            <a:r>
              <a:rPr lang="iw-IL" sz="26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אפליקציה</a:t>
            </a:r>
            <a:r>
              <a:rPr lang="iw-IL" sz="26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נוחה מאוד לשימוש והתהליכים העיקריים שלה עובדים כראוי.</a:t>
            </a:r>
            <a:endParaRPr sz="26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-IL" sz="26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היא נטענת במהירות, מגיבה בצורה טובה ללחיצה על כפתורים ושדות, הנראות שלה מעולה וברורה.</a:t>
            </a:r>
            <a:endParaRPr sz="26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-IL" sz="26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קיים חוסר תאימות בחלק מהמסכים בין מכשירי IOS ו Android</a:t>
            </a:r>
            <a:endParaRPr sz="26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-IL" sz="26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האפליקציה מתעדכנת באופן שוטף, והתכנים משתנים באופן תדיר.</a:t>
            </a:r>
            <a:endParaRPr sz="26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  <mc:AlternateContent>
    <mc:Choice Requires="p14">
      <p:transition spd="med">
        <p14:prism dir="l"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905000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1"/>
          <p:cNvSpPr txBox="1"/>
          <p:nvPr/>
        </p:nvSpPr>
        <p:spPr>
          <a:xfrm>
            <a:off x="3496175" y="974800"/>
            <a:ext cx="7170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w-IL" sz="4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iw-IL" sz="3200">
                <a:solidFill>
                  <a:srgbClr val="00B0F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חוויות מהעבודה על בדיקת האפליקציה</a:t>
            </a:r>
            <a:endParaRPr b="0" i="0" sz="3200" u="none" cap="none" strike="noStrike">
              <a:solidFill>
                <a:srgbClr val="00B0F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51" name="Google Shape;251;p31"/>
          <p:cNvSpPr txBox="1"/>
          <p:nvPr/>
        </p:nvSpPr>
        <p:spPr>
          <a:xfrm>
            <a:off x="2215175" y="1599675"/>
            <a:ext cx="8388900" cy="28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-IL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כצוות עבדנו במשך חמישה ימים בלחץ זמן, גם אחרי שעות הלימודים.</a:t>
            </a: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-IL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חילקנו את העבודה בין חבריי הצוות וכל אחד בדק תהליך עסקי אחר.</a:t>
            </a: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-IL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עזרנו אחד לשני תוך כדי עבודה והשלמנו פערים אחד של השני.</a:t>
            </a: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-IL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בסופו של דבר הספקנו את כל המטלות של </a:t>
            </a:r>
            <a:r>
              <a:rPr lang="iw-IL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הפרויקט</a:t>
            </a:r>
            <a:r>
              <a:rPr lang="iw-IL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ונהנינו לעבוד עליו יחד, למרות חילוקי הדעות הרבים אשר לימדו אותנו לעבוד בצוות.</a:t>
            </a: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  <mc:AlternateContent>
    <mc:Choice Requires="p14">
      <p:transition spd="med">
        <p14:gallery dir="l"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Google Shape;256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905000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32"/>
          <p:cNvSpPr txBox="1"/>
          <p:nvPr/>
        </p:nvSpPr>
        <p:spPr>
          <a:xfrm>
            <a:off x="887325" y="2199700"/>
            <a:ext cx="10138800" cy="31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w-IL" sz="49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iw-IL" sz="6900">
                <a:solidFill>
                  <a:srgbClr val="00B0F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תודה על ההקשבה</a:t>
            </a:r>
            <a:endParaRPr sz="6900">
              <a:solidFill>
                <a:srgbClr val="00B0F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4400">
                <a:solidFill>
                  <a:srgbClr val="00B0F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חבריי הפרויקט:</a:t>
            </a:r>
            <a:r>
              <a:rPr lang="iw-IL" sz="6500">
                <a:solidFill>
                  <a:srgbClr val="00B0F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iw-IL" sz="4700">
                <a:solidFill>
                  <a:srgbClr val="00B0F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אור,אייל,אלן,פולינה,אנה,דריה,ענאן</a:t>
            </a:r>
            <a:r>
              <a:rPr lang="iw-IL" sz="6500">
                <a:solidFill>
                  <a:srgbClr val="00B0F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endParaRPr sz="6500">
              <a:solidFill>
                <a:srgbClr val="00B0F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905000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0"/>
          <p:cNvSpPr txBox="1"/>
          <p:nvPr/>
        </p:nvSpPr>
        <p:spPr>
          <a:xfrm>
            <a:off x="3733942" y="1197114"/>
            <a:ext cx="386987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w-IL" sz="4000" u="none" cap="none" strike="noStrike">
                <a:solidFill>
                  <a:srgbClr val="00B0F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תיאור האפליקציה</a:t>
            </a:r>
            <a:endParaRPr b="0" i="0" sz="4000" u="none" cap="none" strike="noStrike">
              <a:solidFill>
                <a:srgbClr val="00B0F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64" name="Google Shape;164;p20"/>
          <p:cNvSpPr txBox="1"/>
          <p:nvPr/>
        </p:nvSpPr>
        <p:spPr>
          <a:xfrm>
            <a:off x="2265946" y="2049897"/>
            <a:ext cx="6805800" cy="30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w-IL" sz="2100" u="none" cap="none" strike="noStrike">
                <a:solidFill>
                  <a:srgbClr val="262626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איזי הוא מנוע חיפוש מקומי למציאת נקודות עניין, עסקים, אירועים ועוד מגוון עצום של תחומי חיפוש. </a:t>
            </a:r>
            <a:endParaRPr b="0" i="0" sz="2100" u="none" cap="none" strike="noStrike">
              <a:solidFill>
                <a:srgbClr val="262626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1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w-IL" sz="2100" u="none" cap="none" strike="noStrike">
                <a:solidFill>
                  <a:srgbClr val="262626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הנתונים נאספים מכל רחבי הרשת וממשתמשי איזי על בסיס יום יומי, באופן אוטומטי. </a:t>
            </a:r>
            <a:endParaRPr b="0" i="0" sz="2100" u="none" cap="none" strike="noStrike">
              <a:solidFill>
                <a:srgbClr val="262626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1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w-IL" sz="2100" u="none" cap="none" strike="noStrike">
                <a:solidFill>
                  <a:srgbClr val="262626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האלגוריתם של האתר והמידע בתוכו מתעדכנים באופן קבוע.</a:t>
            </a:r>
            <a:endParaRPr b="0" i="0" sz="2100" u="none" cap="none" strike="noStrike">
              <a:solidFill>
                <a:srgbClr val="262626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1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w-IL" sz="2100" u="none" cap="none" strike="noStrike">
                <a:solidFill>
                  <a:srgbClr val="262626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הרצון הוא לפתח כלי שעוזר לאנשים ומושקעים מאמצים רבים כדי לשפר אותו. </a:t>
            </a:r>
            <a:endParaRPr b="0" i="0" sz="2100" u="none" cap="none" strike="noStrike">
              <a:solidFill>
                <a:srgbClr val="262626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1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w-IL" sz="2100" u="none" cap="none" strike="noStrike">
                <a:solidFill>
                  <a:srgbClr val="262626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איזי מונגש באפליקציית איפון ואנדרואיד ובאתר שכתובתו .easy.co.il </a:t>
            </a:r>
            <a:endParaRPr sz="1700"/>
          </a:p>
          <a:p>
            <a:pPr indent="0" lvl="0" marL="0" marR="0" rtl="1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w-IL" sz="2100" u="none" cap="none" strike="noStrike">
                <a:solidFill>
                  <a:srgbClr val="262626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ויש גרסה באנגלית.  </a:t>
            </a:r>
            <a:endParaRPr sz="1700"/>
          </a:p>
        </p:txBody>
      </p:sp>
    </p:spTree>
  </p:cSld>
  <p:clrMapOvr>
    <a:masterClrMapping/>
  </p:clrMapOvr>
  <p:transition spd="med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905000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1"/>
          <p:cNvSpPr txBox="1"/>
          <p:nvPr/>
        </p:nvSpPr>
        <p:spPr>
          <a:xfrm>
            <a:off x="2641600" y="1131025"/>
            <a:ext cx="60411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w-IL" sz="4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b="0" i="0" lang="iw-IL" sz="4400" u="none" cap="none" strike="noStrike">
                <a:solidFill>
                  <a:srgbClr val="00B0F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תיאור תהליך הבדיקות</a:t>
            </a:r>
            <a:endParaRPr b="0" i="0" sz="4400" u="none" cap="none" strike="noStrike">
              <a:solidFill>
                <a:srgbClr val="00B0F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71" name="Google Shape;171;p21"/>
          <p:cNvSpPr txBox="1"/>
          <p:nvPr/>
        </p:nvSpPr>
        <p:spPr>
          <a:xfrm>
            <a:off x="1733550" y="2115200"/>
            <a:ext cx="6886500" cy="28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w-IL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כתיבת מסמך STP ובו הוגדרו מטרת הבדיקות, לו"ז, סביבות הבדיקה, כלי הבדיקה ועץ הנושאים.</a:t>
            </a:r>
            <a:endParaRPr/>
          </a:p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w-IL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חלוקת עבודה ותיאום ציפיות.</a:t>
            </a:r>
            <a:endParaRPr/>
          </a:p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w-IL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כתיבת תרחישי הבדיקות לפי סדר חשיבותן</a:t>
            </a:r>
            <a:endParaRPr/>
          </a:p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w-IL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הרצת הבדיקות ופתיחת תקלות ב- </a:t>
            </a:r>
            <a:r>
              <a:rPr b="0" i="0" lang="iw-IL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Jira.</a:t>
            </a:r>
            <a:endParaRPr/>
          </a:p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w-IL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סיכום הבדיקות וכתיבת מסמך STR.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1"/>
          <p:cNvSpPr/>
          <p:nvPr/>
        </p:nvSpPr>
        <p:spPr>
          <a:xfrm>
            <a:off x="8796600" y="2284975"/>
            <a:ext cx="254100" cy="216000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1C397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73" name="Google Shape;173;p21"/>
          <p:cNvSpPr/>
          <p:nvPr/>
        </p:nvSpPr>
        <p:spPr>
          <a:xfrm>
            <a:off x="8796600" y="3038200"/>
            <a:ext cx="254100" cy="216000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1C397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74" name="Google Shape;174;p21"/>
          <p:cNvSpPr/>
          <p:nvPr/>
        </p:nvSpPr>
        <p:spPr>
          <a:xfrm>
            <a:off x="8796600" y="3550675"/>
            <a:ext cx="254100" cy="216000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1C397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75" name="Google Shape;175;p21"/>
          <p:cNvSpPr/>
          <p:nvPr/>
        </p:nvSpPr>
        <p:spPr>
          <a:xfrm>
            <a:off x="8796600" y="4063138"/>
            <a:ext cx="254100" cy="216000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1C397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76" name="Google Shape;176;p21"/>
          <p:cNvSpPr/>
          <p:nvPr/>
        </p:nvSpPr>
        <p:spPr>
          <a:xfrm>
            <a:off x="8796600" y="4575625"/>
            <a:ext cx="254100" cy="216000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1C397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905000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2"/>
          <p:cNvSpPr txBox="1"/>
          <p:nvPr/>
        </p:nvSpPr>
        <p:spPr>
          <a:xfrm>
            <a:off x="5230200" y="428075"/>
            <a:ext cx="41169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w-IL" sz="4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b="0" i="0" lang="iw-IL" sz="4400" u="none" cap="none" strike="noStrike">
                <a:solidFill>
                  <a:srgbClr val="00B0F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תכנון מול ביצוע</a:t>
            </a:r>
            <a:endParaRPr b="0" i="0" sz="4400" u="none" cap="none" strike="noStrike">
              <a:solidFill>
                <a:srgbClr val="00B0F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aphicFrame>
        <p:nvGraphicFramePr>
          <p:cNvPr id="183" name="Google Shape;183;p22"/>
          <p:cNvGraphicFramePr/>
          <p:nvPr/>
        </p:nvGraphicFramePr>
        <p:xfrm>
          <a:off x="2743200" y="127474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{4E1846D2-8F25-467B-931C-31413211F911}</a:tableStyleId>
              </a:tblPr>
              <a:tblGrid>
                <a:gridCol w="3454400"/>
                <a:gridCol w="3251200"/>
              </a:tblGrid>
              <a:tr h="272525">
                <a:tc>
                  <a:txBody>
                    <a:bodyPr/>
                    <a:lstStyle/>
                    <a:p>
                      <a:pPr indent="0" lvl="0" marL="0" marR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-IL" sz="1800" u="none" cap="none" strike="noStrike"/>
                        <a:t>ביצוע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-IL" sz="1800" u="none" cap="none" strike="noStrike"/>
                        <a:t>תכנון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249825">
                <a:tc>
                  <a:txBody>
                    <a:bodyPr/>
                    <a:lstStyle/>
                    <a:p>
                      <a:pPr indent="0" lvl="0" marL="0" marR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-IL" sz="1400" u="none" cap="none" strike="noStrike">
                          <a:solidFill>
                            <a:srgbClr val="00B050"/>
                          </a:solidFill>
                        </a:rPr>
                        <a:t>בוצע</a:t>
                      </a:r>
                      <a:endParaRPr sz="14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-IL" sz="1400" u="none" cap="none" strike="noStrike"/>
                        <a:t>בדיקת שפיות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49825">
                <a:tc>
                  <a:txBody>
                    <a:bodyPr/>
                    <a:lstStyle/>
                    <a:p>
                      <a:pPr indent="0" lvl="0" marL="0" marR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-IL" sz="1400" u="none" cap="none" strike="noStrike">
                          <a:solidFill>
                            <a:srgbClr val="00B050"/>
                          </a:solidFill>
                        </a:rPr>
                        <a:t>בוצע</a:t>
                      </a:r>
                      <a:endParaRPr sz="14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-IL" sz="1400" u="none" cap="none" strike="noStrike"/>
                        <a:t>בדיקות GUI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49825">
                <a:tc>
                  <a:txBody>
                    <a:bodyPr/>
                    <a:lstStyle/>
                    <a:p>
                      <a:pPr indent="0" lvl="0" marL="0" marR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-IL" sz="1400" u="none" cap="none" strike="noStrike">
                          <a:solidFill>
                            <a:srgbClr val="00B050"/>
                          </a:solidFill>
                        </a:rPr>
                        <a:t>בוצע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-IL" sz="1400" u="none" cap="none" strike="noStrike"/>
                        <a:t>E2E בדיקות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49825">
                <a:tc>
                  <a:txBody>
                    <a:bodyPr/>
                    <a:lstStyle/>
                    <a:p>
                      <a:pPr indent="0" lvl="0" marL="0" marR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-IL" sz="1400" u="none" cap="none" strike="noStrike">
                          <a:solidFill>
                            <a:srgbClr val="00B050"/>
                          </a:solidFill>
                        </a:rPr>
                        <a:t>בוצע</a:t>
                      </a:r>
                      <a:endParaRPr sz="14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-IL" sz="1400" u="none" cap="none" strike="noStrike"/>
                        <a:t>CRUD 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49825">
                <a:tc>
                  <a:txBody>
                    <a:bodyPr/>
                    <a:lstStyle/>
                    <a:p>
                      <a:pPr indent="0" lvl="0" marL="0" marR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-IL" sz="1400" u="none" cap="none" strike="noStrike">
                          <a:solidFill>
                            <a:srgbClr val="00B050"/>
                          </a:solidFill>
                        </a:rPr>
                        <a:t>בוצע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-IL" sz="1400" u="none" cap="none" strike="noStrike"/>
                        <a:t>UX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49825">
                <a:tc>
                  <a:txBody>
                    <a:bodyPr/>
                    <a:lstStyle/>
                    <a:p>
                      <a:pPr indent="0" lvl="0" marL="0" marR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-IL" sz="1400" u="none" cap="none" strike="noStrike">
                          <a:solidFill>
                            <a:srgbClr val="00B050"/>
                          </a:solidFill>
                        </a:rPr>
                        <a:t>בוצע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-IL" sz="1400" u="none" cap="none" strike="noStrike"/>
                        <a:t>בדיקת התקנה והסרה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49825">
                <a:tc>
                  <a:txBody>
                    <a:bodyPr/>
                    <a:lstStyle/>
                    <a:p>
                      <a:pPr indent="0" lvl="0" marL="0" marR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-IL" sz="1400" u="none" cap="none" strike="noStrike">
                          <a:solidFill>
                            <a:srgbClr val="00B050"/>
                          </a:solidFill>
                        </a:rPr>
                        <a:t>בוצע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-IL" sz="1400" u="none" cap="none" strike="noStrike"/>
                        <a:t>תאימות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49825">
                <a:tc>
                  <a:txBody>
                    <a:bodyPr/>
                    <a:lstStyle/>
                    <a:p>
                      <a:pPr indent="0" lvl="0" marL="0" marR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-IL" sz="1400" u="none" cap="none" strike="noStrike">
                          <a:solidFill>
                            <a:srgbClr val="00B050"/>
                          </a:solidFill>
                        </a:rPr>
                        <a:t>בוצע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-IL" sz="1400" u="none" cap="none" strike="noStrike"/>
                        <a:t>I18N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49825">
                <a:tc>
                  <a:txBody>
                    <a:bodyPr/>
                    <a:lstStyle/>
                    <a:p>
                      <a:pPr indent="0" lvl="0" marL="0" marR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-IL" sz="1400" u="none" cap="none" strike="noStrike">
                          <a:solidFill>
                            <a:srgbClr val="00B050"/>
                          </a:solidFill>
                        </a:rPr>
                        <a:t>בוצע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-IL" sz="1400" u="none" cap="none" strike="noStrike"/>
                        <a:t>ממשקים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49825">
                <a:tc>
                  <a:txBody>
                    <a:bodyPr/>
                    <a:lstStyle/>
                    <a:p>
                      <a:pPr indent="0" lvl="0" marL="0" marR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-IL" sz="1400" u="none" cap="none" strike="noStrike">
                          <a:solidFill>
                            <a:srgbClr val="FF0000"/>
                          </a:solidFill>
                        </a:rPr>
                        <a:t>לא בוצע</a:t>
                      </a:r>
                      <a:endParaRPr sz="14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-IL" sz="1400" u="none" cap="none" strike="noStrike"/>
                        <a:t>עומסים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49825">
                <a:tc>
                  <a:txBody>
                    <a:bodyPr/>
                    <a:lstStyle/>
                    <a:p>
                      <a:pPr indent="0" lvl="0" marL="0" marR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-IL" sz="1400" u="none" cap="none" strike="noStrike">
                          <a:solidFill>
                            <a:srgbClr val="FF0000"/>
                          </a:solidFill>
                        </a:rPr>
                        <a:t>לא בוצע</a:t>
                      </a:r>
                      <a:endParaRPr sz="14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-IL" sz="1400" u="none" cap="none" strike="noStrike"/>
                        <a:t>קישוריות 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49825">
                <a:tc>
                  <a:txBody>
                    <a:bodyPr/>
                    <a:lstStyle/>
                    <a:p>
                      <a:pPr indent="0" lvl="0" marL="0" marR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-IL" sz="1400" u="none" cap="none" strike="noStrike">
                          <a:solidFill>
                            <a:srgbClr val="00B050"/>
                          </a:solidFill>
                        </a:rPr>
                        <a:t>בוצע</a:t>
                      </a:r>
                      <a:endParaRPr sz="14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-IL" sz="1400" u="none" cap="none" strike="noStrike"/>
                        <a:t>נגישות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49825">
                <a:tc>
                  <a:txBody>
                    <a:bodyPr/>
                    <a:lstStyle/>
                    <a:p>
                      <a:pPr indent="0" lvl="0" marL="0" marR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-IL" sz="1400" u="none" cap="none" strike="noStrike">
                          <a:solidFill>
                            <a:srgbClr val="00B050"/>
                          </a:solidFill>
                        </a:rPr>
                        <a:t>בוצע</a:t>
                      </a:r>
                      <a:endParaRPr sz="14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-IL" sz="1400" u="none" cap="none" strike="noStrike"/>
                        <a:t>אחידות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49825">
                <a:tc>
                  <a:txBody>
                    <a:bodyPr/>
                    <a:lstStyle/>
                    <a:p>
                      <a:pPr indent="0" lvl="0" marL="0" marR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-IL" sz="1400" u="none" cap="none" strike="noStrike">
                          <a:solidFill>
                            <a:srgbClr val="00B050"/>
                          </a:solidFill>
                        </a:rPr>
                        <a:t>בוצע</a:t>
                      </a:r>
                      <a:endParaRPr sz="14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-IL" sz="1400" u="none" cap="none" strike="noStrike"/>
                        <a:t>כשל והתאוששות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49825">
                <a:tc>
                  <a:txBody>
                    <a:bodyPr/>
                    <a:lstStyle/>
                    <a:p>
                      <a:pPr indent="0" lvl="0" marL="0" marR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-IL" sz="1400" u="none" cap="none" strike="noStrike">
                          <a:solidFill>
                            <a:srgbClr val="00B050"/>
                          </a:solidFill>
                        </a:rPr>
                        <a:t>בוצע</a:t>
                      </a:r>
                      <a:endParaRPr sz="14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-IL" sz="1400" u="none" cap="none" strike="noStrike"/>
                        <a:t>צריכת סוללה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49825">
                <a:tc>
                  <a:txBody>
                    <a:bodyPr/>
                    <a:lstStyle/>
                    <a:p>
                      <a:pPr indent="0" lvl="0" marL="0" marR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-IL" sz="1400" u="none" cap="none" strike="noStrike">
                          <a:solidFill>
                            <a:srgbClr val="00B050"/>
                          </a:solidFill>
                        </a:rPr>
                        <a:t>בוצע</a:t>
                      </a:r>
                      <a:endParaRPr sz="14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-IL" sz="1400" u="none" cap="none" strike="noStrike"/>
                        <a:t>הפרעות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  <p:transition spd="med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905000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3"/>
          <p:cNvSpPr txBox="1"/>
          <p:nvPr/>
        </p:nvSpPr>
        <p:spPr>
          <a:xfrm>
            <a:off x="3048000" y="365550"/>
            <a:ext cx="60252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w-IL" sz="4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b="0" i="0" lang="iw-IL" sz="4400" u="none" cap="none" strike="noStrike">
                <a:solidFill>
                  <a:srgbClr val="00B0F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מהלך סבב הבדיקות</a:t>
            </a:r>
            <a:endParaRPr b="0" i="0" sz="4400" u="none" cap="none" strike="noStrike">
              <a:solidFill>
                <a:srgbClr val="00B0F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90" name="Google Shape;190;p23"/>
          <p:cNvSpPr txBox="1"/>
          <p:nvPr/>
        </p:nvSpPr>
        <p:spPr>
          <a:xfrm>
            <a:off x="6792375" y="1650125"/>
            <a:ext cx="3405600" cy="22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w-IL" sz="1800" u="none" cap="none" strike="noStrike">
                <a:solidFill>
                  <a:schemeClr val="dk1"/>
                </a:solidFill>
                <a:latin typeface="David"/>
                <a:ea typeface="David"/>
                <a:cs typeface="David"/>
                <a:sym typeface="David"/>
              </a:rPr>
              <a:t>GUI</a:t>
            </a:r>
            <a:r>
              <a:rPr b="1" i="0" lang="iw-IL" sz="1700" u="none" cap="none" strike="noStrike">
                <a:solidFill>
                  <a:schemeClr val="dk1"/>
                </a:solidFill>
                <a:latin typeface="David"/>
                <a:ea typeface="David"/>
                <a:cs typeface="David"/>
                <a:sym typeface="David"/>
              </a:rPr>
              <a:t> - </a:t>
            </a:r>
            <a:r>
              <a:rPr b="0" i="0" lang="iw-IL" sz="1700" u="none" cap="none" strike="noStrike">
                <a:solidFill>
                  <a:schemeClr val="dk1"/>
                </a:solidFill>
                <a:latin typeface="David"/>
                <a:ea typeface="David"/>
                <a:cs typeface="David"/>
                <a:sym typeface="David"/>
              </a:rPr>
              <a:t> </a:t>
            </a:r>
            <a:r>
              <a:rPr b="0" i="0" lang="iw-IL" sz="17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	</a:t>
            </a:r>
            <a:endParaRPr sz="1700"/>
          </a:p>
          <a:p>
            <a:pPr indent="-304800" lvl="0" marL="285750" marR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❖"/>
            </a:pPr>
            <a:r>
              <a:rPr b="0" i="0" lang="iw-IL" sz="17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דף הבית</a:t>
            </a:r>
            <a:endParaRPr sz="1700"/>
          </a:p>
          <a:p>
            <a:pPr indent="-304800" lvl="0" marL="285750" marR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❖"/>
            </a:pPr>
            <a:r>
              <a:rPr b="0" i="0" lang="iw-IL" sz="17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שדה חיפוש</a:t>
            </a:r>
            <a:endParaRPr sz="1700"/>
          </a:p>
          <a:p>
            <a:pPr indent="-304800" lvl="0" marL="285750" marR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❖"/>
            </a:pPr>
            <a:r>
              <a:rPr b="0" i="0" lang="iw-IL" sz="17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תפריט ניווט </a:t>
            </a:r>
            <a:endParaRPr sz="1700"/>
          </a:p>
          <a:p>
            <a:pPr indent="-304800" lvl="0" marL="285750" marR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❖"/>
            </a:pPr>
            <a:r>
              <a:rPr b="0" i="0" lang="iw-IL" sz="17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סרגל קטגוריות</a:t>
            </a:r>
            <a:endParaRPr sz="1700"/>
          </a:p>
          <a:p>
            <a:pPr indent="-304800" lvl="0" marL="285750" marR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❖"/>
            </a:pPr>
            <a:r>
              <a:rPr b="0" i="0" lang="iw-IL" sz="17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מציאת בעלי מקצוע</a:t>
            </a:r>
            <a:endParaRPr sz="1700"/>
          </a:p>
          <a:p>
            <a:pPr indent="-304800" lvl="0" marL="285750" marR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❖"/>
            </a:pPr>
            <a:r>
              <a:rPr b="0" i="0" lang="iw-IL" sz="17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הצעות של Easy </a:t>
            </a:r>
            <a:endParaRPr sz="1700"/>
          </a:p>
          <a:p>
            <a:pPr indent="-304800" lvl="0" marL="285750" marR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❖"/>
            </a:pPr>
            <a:r>
              <a:rPr b="0" i="0" lang="iw-IL" sz="17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התנתקות מחשבון משתמש</a:t>
            </a:r>
            <a:endParaRPr b="0" i="0" sz="17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91" name="Google Shape;191;p23"/>
          <p:cNvSpPr txBox="1"/>
          <p:nvPr/>
        </p:nvSpPr>
        <p:spPr>
          <a:xfrm>
            <a:off x="4902151" y="1070425"/>
            <a:ext cx="4092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w-IL" sz="2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b="0" i="0" lang="iw-IL" sz="24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בדיקות פונקציונליות</a:t>
            </a:r>
            <a:endParaRPr b="0" i="0" sz="2400" u="none" cap="none" strike="noStrike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92" name="Google Shape;192;p23"/>
          <p:cNvSpPr txBox="1"/>
          <p:nvPr/>
        </p:nvSpPr>
        <p:spPr>
          <a:xfrm>
            <a:off x="4121025" y="3302475"/>
            <a:ext cx="3686700" cy="16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w-IL" sz="2000" u="none" cap="none" strike="noStrike">
                <a:solidFill>
                  <a:schemeClr val="dk1"/>
                </a:solidFill>
                <a:latin typeface="David"/>
                <a:ea typeface="David"/>
                <a:cs typeface="David"/>
                <a:sym typeface="David"/>
              </a:rPr>
              <a:t>E2E</a:t>
            </a:r>
            <a:r>
              <a:rPr b="1" i="0" lang="iw-IL" sz="1600" u="none" cap="none" strike="noStrike">
                <a:solidFill>
                  <a:schemeClr val="dk1"/>
                </a:solidFill>
                <a:latin typeface="David"/>
                <a:ea typeface="David"/>
                <a:cs typeface="David"/>
                <a:sym typeface="David"/>
              </a:rPr>
              <a:t>- </a:t>
            </a:r>
            <a:r>
              <a:rPr b="0" i="0" lang="iw-IL" sz="1600" u="none" cap="none" strike="noStrike">
                <a:solidFill>
                  <a:schemeClr val="dk1"/>
                </a:solidFill>
                <a:latin typeface="David"/>
                <a:ea typeface="David"/>
                <a:cs typeface="David"/>
                <a:sym typeface="David"/>
              </a:rPr>
              <a:t> </a:t>
            </a:r>
            <a:r>
              <a:rPr b="0" i="0" lang="iw-IL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	</a:t>
            </a:r>
            <a:endParaRPr sz="1600"/>
          </a:p>
          <a:p>
            <a:pPr indent="-298450" lvl="0" marL="285750" marR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❖"/>
            </a:pPr>
            <a:r>
              <a:rPr b="0" i="0" lang="iw-IL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תהליך חיפוש</a:t>
            </a:r>
            <a:endParaRPr sz="1600"/>
          </a:p>
          <a:p>
            <a:pPr indent="-298450" lvl="0" marL="285750" marR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❖"/>
            </a:pPr>
            <a:r>
              <a:rPr b="0" i="0" lang="iw-IL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הוספת ביקורת לבית עסק</a:t>
            </a:r>
            <a:endParaRPr sz="1600"/>
          </a:p>
          <a:p>
            <a:pPr indent="-298450" lvl="0" marL="285750" marR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❖"/>
            </a:pPr>
            <a:r>
              <a:rPr b="0" i="0" lang="iw-IL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התחברות באמצעות חשבון גוגל ופייסבוק</a:t>
            </a:r>
            <a:endParaRPr b="0" i="0" sz="16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298450" lvl="0" marL="285750" marR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❖"/>
            </a:pPr>
            <a:r>
              <a:rPr b="0" i="0" lang="iw-IL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הוספת בית עסק למועדפים</a:t>
            </a:r>
            <a:endParaRPr sz="1600"/>
          </a:p>
          <a:p>
            <a:pPr indent="-298450" lvl="0" marL="285750" marR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❖"/>
            </a:pPr>
            <a:r>
              <a:rPr b="0" i="0" lang="iw-IL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חיפוש מסלול הגעה לבית העסק</a:t>
            </a:r>
            <a:endParaRPr sz="1600"/>
          </a:p>
        </p:txBody>
      </p:sp>
      <p:sp>
        <p:nvSpPr>
          <p:cNvPr id="193" name="Google Shape;193;p23"/>
          <p:cNvSpPr txBox="1"/>
          <p:nvPr/>
        </p:nvSpPr>
        <p:spPr>
          <a:xfrm>
            <a:off x="1684025" y="4927125"/>
            <a:ext cx="46866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w-IL" sz="1600" u="none" cap="none" strike="noStrike">
                <a:solidFill>
                  <a:schemeClr val="dk1"/>
                </a:solidFill>
                <a:latin typeface="David"/>
                <a:ea typeface="David"/>
                <a:cs typeface="David"/>
                <a:sym typeface="David"/>
              </a:rPr>
              <a:t>CRUD- </a:t>
            </a:r>
            <a:r>
              <a:rPr b="0" i="0" lang="iw-IL" sz="1600" u="none" cap="none" strike="noStrike">
                <a:solidFill>
                  <a:schemeClr val="dk1"/>
                </a:solidFill>
                <a:latin typeface="David"/>
                <a:ea typeface="David"/>
                <a:cs typeface="David"/>
                <a:sym typeface="David"/>
              </a:rPr>
              <a:t> </a:t>
            </a:r>
            <a:r>
              <a:rPr b="0" i="0" lang="iw-IL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	</a:t>
            </a:r>
            <a:endParaRPr/>
          </a:p>
          <a:p>
            <a:pPr indent="-285750" lvl="0" marL="285750" marR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❖"/>
            </a:pPr>
            <a:r>
              <a:rPr b="0" i="0" lang="iw-IL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בדיקה של שמירת/מחיקת נתונים בהיסטוריה</a:t>
            </a:r>
            <a:endParaRPr/>
          </a:p>
          <a:p>
            <a:pPr indent="-285750" lvl="0" marL="285750" marR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❖"/>
            </a:pPr>
            <a:r>
              <a:rPr b="0" i="0" lang="iw-IL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בדיקה של שמירה/מחיקת נתונים בהוספה למועדפים</a:t>
            </a:r>
            <a:endParaRPr/>
          </a:p>
          <a:p>
            <a:pPr indent="-285750" lvl="0" marL="285750" marR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❖"/>
            </a:pPr>
            <a:r>
              <a:rPr b="0" i="0" lang="iw-IL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הוספה של בית עסק חדש</a:t>
            </a:r>
            <a:endParaRPr/>
          </a:p>
          <a:p>
            <a:pPr indent="-285750" lvl="0" marL="285750" marR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❖"/>
            </a:pPr>
            <a:r>
              <a:rPr b="0" i="0" lang="iw-IL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התכתבות עם בית עסק דרך הודעות</a:t>
            </a:r>
            <a:endParaRPr/>
          </a:p>
        </p:txBody>
      </p:sp>
    </p:spTree>
  </p:cSld>
  <p:clrMapOvr>
    <a:masterClrMapping/>
  </p:clrMapOvr>
  <p:transition spd="med">
    <p:push dir="r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905000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4"/>
          <p:cNvSpPr txBox="1"/>
          <p:nvPr/>
        </p:nvSpPr>
        <p:spPr>
          <a:xfrm>
            <a:off x="4828900" y="365548"/>
            <a:ext cx="48534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w-IL" sz="4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b="0" i="0" lang="iw-IL" sz="4400" u="none" cap="none" strike="noStrike">
                <a:solidFill>
                  <a:srgbClr val="00B0F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מהלך סבב הבדיקות</a:t>
            </a:r>
            <a:endParaRPr b="0" i="0" sz="4400" u="none" cap="none" strike="noStrike">
              <a:solidFill>
                <a:srgbClr val="00B0F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00" name="Google Shape;200;p24"/>
          <p:cNvSpPr txBox="1"/>
          <p:nvPr/>
        </p:nvSpPr>
        <p:spPr>
          <a:xfrm>
            <a:off x="5823825" y="1505850"/>
            <a:ext cx="5233500" cy="29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w-IL" sz="1600" u="none" cap="none" strike="noStrike">
                <a:solidFill>
                  <a:schemeClr val="dk1"/>
                </a:solidFill>
                <a:latin typeface="David"/>
                <a:ea typeface="David"/>
                <a:cs typeface="David"/>
                <a:sym typeface="David"/>
              </a:rPr>
              <a:t>UX - </a:t>
            </a:r>
            <a:r>
              <a:rPr b="0" i="0" lang="iw-IL" sz="1600" u="none" cap="none" strike="noStrike">
                <a:solidFill>
                  <a:schemeClr val="dk1"/>
                </a:solidFill>
                <a:latin typeface="David"/>
                <a:ea typeface="David"/>
                <a:cs typeface="David"/>
                <a:sym typeface="David"/>
              </a:rPr>
              <a:t>נוחיות ונראות של פקדים ושדות</a:t>
            </a:r>
            <a:endParaRPr/>
          </a:p>
          <a:p>
            <a:pPr indent="0" lvl="0" marL="0" marR="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w-IL" sz="1600" u="none" cap="none" strike="noStrike">
                <a:solidFill>
                  <a:schemeClr val="dk1"/>
                </a:solidFill>
                <a:latin typeface="David"/>
                <a:ea typeface="David"/>
                <a:cs typeface="David"/>
                <a:sym typeface="David"/>
              </a:rPr>
              <a:t>בדיקת התקנה והסרה - </a:t>
            </a:r>
            <a:r>
              <a:rPr b="0" i="0" lang="iw-IL" sz="1600" u="none" cap="none" strike="noStrike">
                <a:solidFill>
                  <a:schemeClr val="dk1"/>
                </a:solidFill>
                <a:latin typeface="David"/>
                <a:ea typeface="David"/>
                <a:cs typeface="David"/>
                <a:sym typeface="David"/>
              </a:rPr>
              <a:t>התקנה והסרה של האפליקציה</a:t>
            </a:r>
            <a:endParaRPr/>
          </a:p>
          <a:p>
            <a:pPr indent="0" lvl="0" marL="0" marR="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w-IL" sz="1600" u="none" cap="none" strike="noStrike">
                <a:solidFill>
                  <a:schemeClr val="dk1"/>
                </a:solidFill>
                <a:latin typeface="David"/>
                <a:ea typeface="David"/>
                <a:cs typeface="David"/>
                <a:sym typeface="David"/>
              </a:rPr>
              <a:t>תאימות - </a:t>
            </a:r>
            <a:r>
              <a:rPr b="0" i="0" lang="iw-IL" sz="1600" u="none" cap="none" strike="noStrike">
                <a:solidFill>
                  <a:schemeClr val="dk1"/>
                </a:solidFill>
                <a:latin typeface="David"/>
                <a:ea typeface="David"/>
                <a:cs typeface="David"/>
                <a:sym typeface="David"/>
              </a:rPr>
              <a:t>התאמה לגרסאות מערכות הפעלה Android, IOS</a:t>
            </a:r>
            <a:endParaRPr b="0" i="0" sz="16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w-IL" sz="1600" u="none" cap="none" strike="noStrike">
                <a:solidFill>
                  <a:schemeClr val="dk1"/>
                </a:solidFill>
                <a:latin typeface="David"/>
                <a:ea typeface="David"/>
                <a:cs typeface="David"/>
                <a:sym typeface="David"/>
              </a:rPr>
              <a:t>I18N - </a:t>
            </a:r>
            <a:r>
              <a:rPr b="0" i="0" lang="iw-IL" sz="1600" u="none" cap="none" strike="noStrike">
                <a:solidFill>
                  <a:schemeClr val="dk1"/>
                </a:solidFill>
                <a:latin typeface="David"/>
                <a:ea typeface="David"/>
                <a:cs typeface="David"/>
                <a:sym typeface="David"/>
              </a:rPr>
              <a:t>לבדוק שהאפליקציה עובדת באנגלית תקינה</a:t>
            </a:r>
            <a:endParaRPr/>
          </a:p>
          <a:p>
            <a:pPr indent="0" lvl="0" marL="0" marR="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w-IL" sz="1600" u="none" cap="none" strike="noStrike">
                <a:solidFill>
                  <a:schemeClr val="dk1"/>
                </a:solidFill>
                <a:latin typeface="David"/>
                <a:ea typeface="David"/>
                <a:cs typeface="David"/>
                <a:sym typeface="David"/>
              </a:rPr>
              <a:t>ממשקים - </a:t>
            </a:r>
            <a:r>
              <a:rPr b="0" i="0" lang="iw-IL" sz="1600" u="none" cap="none" strike="noStrike">
                <a:solidFill>
                  <a:schemeClr val="dk1"/>
                </a:solidFill>
                <a:latin typeface="David"/>
                <a:ea typeface="David"/>
                <a:cs typeface="David"/>
                <a:sym typeface="David"/>
              </a:rPr>
              <a:t>תקינות ממשקים כגון: מפת ניווט, התקשרות לבית העסק</a:t>
            </a:r>
            <a:endParaRPr/>
          </a:p>
          <a:p>
            <a:pPr indent="0" lvl="0" marL="0" marR="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w-IL" sz="1600" u="none" cap="none" strike="noStrike">
                <a:solidFill>
                  <a:schemeClr val="dk1"/>
                </a:solidFill>
                <a:latin typeface="David"/>
                <a:ea typeface="David"/>
                <a:cs typeface="David"/>
                <a:sym typeface="David"/>
              </a:rPr>
              <a:t>עומסים - </a:t>
            </a:r>
            <a:r>
              <a:rPr b="0" i="0" lang="iw-IL" sz="1600" u="none" cap="none" strike="noStrike">
                <a:solidFill>
                  <a:schemeClr val="dk1"/>
                </a:solidFill>
                <a:latin typeface="David"/>
                <a:ea typeface="David"/>
                <a:cs typeface="David"/>
                <a:sym typeface="David"/>
              </a:rPr>
              <a:t>בדיקת תקינות האפליקציה בזמן של עומס משתמשים</a:t>
            </a:r>
            <a:endParaRPr b="1" i="0" sz="1600" u="none" cap="none" strike="noStrike">
              <a:solidFill>
                <a:schemeClr val="dk1"/>
              </a:solidFill>
              <a:latin typeface="David"/>
              <a:ea typeface="David"/>
              <a:cs typeface="David"/>
              <a:sym typeface="David"/>
            </a:endParaRPr>
          </a:p>
          <a:p>
            <a:pPr indent="0" lvl="0" marL="0" marR="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w-IL" sz="1600" u="none" cap="none" strike="noStrike">
                <a:solidFill>
                  <a:schemeClr val="dk1"/>
                </a:solidFill>
                <a:latin typeface="David"/>
                <a:ea typeface="David"/>
                <a:cs typeface="David"/>
                <a:sym typeface="David"/>
              </a:rPr>
              <a:t>קישוריות  - </a:t>
            </a:r>
            <a:r>
              <a:rPr b="0" i="0" lang="iw-IL" sz="1600" u="none" cap="none" strike="noStrike">
                <a:solidFill>
                  <a:schemeClr val="dk1"/>
                </a:solidFill>
                <a:latin typeface="David"/>
                <a:ea typeface="David"/>
                <a:cs typeface="David"/>
                <a:sym typeface="David"/>
              </a:rPr>
              <a:t>בדיקה של קישורים שבורים</a:t>
            </a:r>
            <a:endParaRPr/>
          </a:p>
          <a:p>
            <a:pPr indent="0" lvl="0" marL="0" marR="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David"/>
              <a:ea typeface="David"/>
              <a:cs typeface="David"/>
              <a:sym typeface="David"/>
            </a:endParaRPr>
          </a:p>
        </p:txBody>
      </p:sp>
      <p:sp>
        <p:nvSpPr>
          <p:cNvPr id="201" name="Google Shape;201;p24"/>
          <p:cNvSpPr txBox="1"/>
          <p:nvPr/>
        </p:nvSpPr>
        <p:spPr>
          <a:xfrm>
            <a:off x="5667625" y="1044175"/>
            <a:ext cx="4514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w-IL" sz="2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b="0" i="0" lang="iw-IL" sz="24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בדיקות לא פונקציונליות</a:t>
            </a:r>
            <a:endParaRPr b="0" i="0" sz="2400" u="none" cap="none" strike="noStrike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02" name="Google Shape;202;p24"/>
          <p:cNvSpPr/>
          <p:nvPr/>
        </p:nvSpPr>
        <p:spPr>
          <a:xfrm>
            <a:off x="199950" y="2786950"/>
            <a:ext cx="5748900" cy="3264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iw-IL" sz="1600">
                <a:solidFill>
                  <a:schemeClr val="dk1"/>
                </a:solidFill>
                <a:latin typeface="David"/>
                <a:ea typeface="David"/>
                <a:cs typeface="David"/>
                <a:sym typeface="David"/>
              </a:rPr>
              <a:t>כשל והתאוששות - </a:t>
            </a:r>
            <a:r>
              <a:rPr lang="iw-IL" sz="1600">
                <a:solidFill>
                  <a:schemeClr val="dk1"/>
                </a:solidFill>
                <a:latin typeface="David"/>
                <a:ea typeface="David"/>
                <a:cs typeface="David"/>
                <a:sym typeface="David"/>
              </a:rPr>
              <a:t>לבדוק כמה זמן לוקח לאפליקציה להתאושש מכשל</a:t>
            </a:r>
            <a:endParaRPr>
              <a:solidFill>
                <a:schemeClr val="dk1"/>
              </a:solidFill>
            </a:endParaRPr>
          </a:p>
          <a:p>
            <a:pPr indent="0" lvl="0" marL="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iw-IL" sz="1600">
                <a:solidFill>
                  <a:schemeClr val="dk1"/>
                </a:solidFill>
                <a:latin typeface="David"/>
                <a:ea typeface="David"/>
                <a:cs typeface="David"/>
                <a:sym typeface="David"/>
              </a:rPr>
              <a:t>צריכת סוללה - </a:t>
            </a:r>
            <a:r>
              <a:rPr lang="iw-IL" sz="1600">
                <a:solidFill>
                  <a:schemeClr val="dk1"/>
                </a:solidFill>
                <a:latin typeface="David"/>
                <a:ea typeface="David"/>
                <a:cs typeface="David"/>
                <a:sym typeface="David"/>
              </a:rPr>
              <a:t>לבדוק צריכת סוללה במהלך שימוש רגיל באפליקציה</a:t>
            </a:r>
            <a:endParaRPr>
              <a:solidFill>
                <a:schemeClr val="dk1"/>
              </a:solidFill>
            </a:endParaRPr>
          </a:p>
          <a:p>
            <a:pPr indent="0" lvl="0" marL="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iw-IL" sz="1600">
                <a:solidFill>
                  <a:schemeClr val="dk1"/>
                </a:solidFill>
                <a:latin typeface="David"/>
                <a:ea typeface="David"/>
                <a:cs typeface="David"/>
                <a:sym typeface="David"/>
              </a:rPr>
              <a:t>בדיקת אחידות - </a:t>
            </a:r>
            <a:r>
              <a:rPr lang="iw-IL" sz="16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בדיקת אחידות בין האתר במחשב לאפליקציה</a:t>
            </a:r>
            <a:endParaRPr sz="1600">
              <a:solidFill>
                <a:schemeClr val="dk1"/>
              </a:solidFill>
              <a:latin typeface="David"/>
              <a:ea typeface="David"/>
              <a:cs typeface="David"/>
              <a:sym typeface="David"/>
            </a:endParaRPr>
          </a:p>
          <a:p>
            <a:pPr indent="0" lvl="0" marL="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iw-IL" sz="1600">
                <a:solidFill>
                  <a:schemeClr val="dk1"/>
                </a:solidFill>
                <a:latin typeface="David"/>
                <a:ea typeface="David"/>
                <a:cs typeface="David"/>
                <a:sym typeface="David"/>
              </a:rPr>
              <a:t>נגישות</a:t>
            </a:r>
            <a:r>
              <a:rPr lang="iw-IL" sz="1600">
                <a:solidFill>
                  <a:schemeClr val="dk1"/>
                </a:solidFill>
                <a:latin typeface="David"/>
                <a:ea typeface="David"/>
                <a:cs typeface="David"/>
                <a:sym typeface="David"/>
              </a:rPr>
              <a:t> </a:t>
            </a:r>
            <a:r>
              <a:rPr b="1" lang="iw-IL" sz="1600">
                <a:solidFill>
                  <a:schemeClr val="dk1"/>
                </a:solidFill>
                <a:latin typeface="David"/>
                <a:ea typeface="David"/>
                <a:cs typeface="David"/>
                <a:sym typeface="David"/>
              </a:rPr>
              <a:t>- </a:t>
            </a:r>
            <a:r>
              <a:rPr lang="iw-IL" sz="16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בדיקת תהליך נגישות </a:t>
            </a:r>
            <a:endParaRPr sz="1600">
              <a:solidFill>
                <a:schemeClr val="dk1"/>
              </a:solidFill>
              <a:latin typeface="David"/>
              <a:ea typeface="David"/>
              <a:cs typeface="David"/>
              <a:sym typeface="David"/>
            </a:endParaRPr>
          </a:p>
          <a:p>
            <a:pPr indent="0" lvl="0" marL="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iw-IL" sz="1600">
                <a:solidFill>
                  <a:schemeClr val="dk1"/>
                </a:solidFill>
                <a:latin typeface="David"/>
                <a:ea typeface="David"/>
                <a:cs typeface="David"/>
                <a:sym typeface="David"/>
              </a:rPr>
              <a:t>הפרעות </a:t>
            </a:r>
            <a:r>
              <a:rPr lang="iw-IL" sz="1600">
                <a:solidFill>
                  <a:schemeClr val="dk1"/>
                </a:solidFill>
                <a:latin typeface="David"/>
                <a:ea typeface="David"/>
                <a:cs typeface="David"/>
                <a:sym typeface="David"/>
              </a:rPr>
              <a:t> </a:t>
            </a:r>
            <a:r>
              <a:rPr b="1" lang="iw-IL" sz="1600">
                <a:solidFill>
                  <a:schemeClr val="dk1"/>
                </a:solidFill>
                <a:latin typeface="David"/>
                <a:ea typeface="David"/>
                <a:cs typeface="David"/>
                <a:sym typeface="David"/>
              </a:rPr>
              <a:t>- </a:t>
            </a:r>
            <a:r>
              <a:rPr lang="iw-IL" sz="1600">
                <a:solidFill>
                  <a:schemeClr val="dk1"/>
                </a:solidFill>
                <a:latin typeface="David"/>
                <a:ea typeface="David"/>
                <a:cs typeface="David"/>
                <a:sym typeface="David"/>
              </a:rPr>
              <a:t>בדיקת הפרעות בזמן השימוש באפליקציה כגון: קבלת שיחה או הודעה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med">
        <p14:flip dir="l"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905000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5"/>
          <p:cNvSpPr txBox="1"/>
          <p:nvPr/>
        </p:nvSpPr>
        <p:spPr>
          <a:xfrm>
            <a:off x="2260600" y="567775"/>
            <a:ext cx="77031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w-IL" sz="4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b="0" i="0" lang="iw-IL" sz="4400" u="none" cap="none" strike="noStrike">
                <a:solidFill>
                  <a:srgbClr val="00B0F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בעיות במהלך הביצועים</a:t>
            </a:r>
            <a:endParaRPr b="0" i="0" sz="4400" u="none" cap="none" strike="noStrike">
              <a:solidFill>
                <a:srgbClr val="00B0F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09" name="Google Shape;209;p25"/>
          <p:cNvSpPr txBox="1"/>
          <p:nvPr/>
        </p:nvSpPr>
        <p:spPr>
          <a:xfrm>
            <a:off x="3014150" y="1905000"/>
            <a:ext cx="7074000" cy="28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0" i="0" lang="iw-IL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התמודדות עם האתגר של עבודה מרחוק באמצעות Zoom, WhatsApp</a:t>
            </a:r>
            <a:r>
              <a:rPr lang="iw-IL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.</a:t>
            </a:r>
            <a:endParaRPr/>
          </a:p>
          <a:p>
            <a:pPr indent="-285750" lvl="0" marL="285750" marR="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lang="iw-IL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חילוקי דעות</a:t>
            </a:r>
            <a:r>
              <a:rPr b="0" i="0" lang="iw-IL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בין חברי הצוות על אופן כתיבת המסמכים השונים ומציאת פשרה המתקבלת על כולם מבחינת איך דברים צריכים להיות ומה צריך ל</a:t>
            </a:r>
            <a:r>
              <a:rPr lang="iw-IL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עשות.</a:t>
            </a:r>
            <a:endParaRPr/>
          </a:p>
          <a:p>
            <a:pPr indent="-285750" lvl="0" marL="285750" marR="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0" i="0" lang="iw-IL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רעשי רקע בזמן שיחות ב Zoom</a:t>
            </a:r>
            <a:r>
              <a:rPr lang="iw-IL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.</a:t>
            </a:r>
            <a:endParaRPr b="0" i="0" sz="18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285750" lvl="0" marL="285750" marR="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0" i="0" lang="iw-IL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עבודה תחת לחץ עקב חוסר זמן. 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285750" lvl="0" marL="285750" marR="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Char char="❖"/>
            </a:pPr>
            <a:r>
              <a:rPr lang="iw-IL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עבודה מעבר לשעות הלימוד אשר לא תמיד התאפשרה </a:t>
            </a:r>
            <a:r>
              <a:rPr lang="iw-IL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לכל</a:t>
            </a:r>
            <a:r>
              <a:rPr lang="iw-IL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חבריי הצוות עקב משפחה, מחלה או מחסור בזמן.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  <mc:AlternateContent>
    <mc:Choice Requires="p14">
      <p:transition spd="med">
        <p14:prism dir="l"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905000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6"/>
          <p:cNvSpPr txBox="1"/>
          <p:nvPr/>
        </p:nvSpPr>
        <p:spPr>
          <a:xfrm>
            <a:off x="2451100" y="567775"/>
            <a:ext cx="78717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w-IL" sz="4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b="0" i="0" lang="iw-IL" sz="4400" u="none" cap="none" strike="noStrike">
                <a:solidFill>
                  <a:srgbClr val="00B0F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תיאור סביבת הבדיקות</a:t>
            </a:r>
            <a:endParaRPr b="0" i="0" sz="4400" u="none" cap="none" strike="noStrike">
              <a:solidFill>
                <a:srgbClr val="00B0F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16" name="Google Shape;216;p26"/>
          <p:cNvSpPr txBox="1"/>
          <p:nvPr/>
        </p:nvSpPr>
        <p:spPr>
          <a:xfrm>
            <a:off x="7448550" y="1337275"/>
            <a:ext cx="3921300" cy="27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w-IL" sz="2100" u="none" cap="none" strike="noStrike">
                <a:solidFill>
                  <a:srgbClr val="0D323D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האפליקציה נבדקה במערכות הפעלה - </a:t>
            </a:r>
            <a:endParaRPr sz="1700"/>
          </a:p>
          <a:p>
            <a:pPr indent="-304800" lvl="0" marL="285750" marR="0" rt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❖"/>
            </a:pPr>
            <a:r>
              <a:rPr b="0" i="0" lang="iw-IL" sz="2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IOS 14.8.1</a:t>
            </a:r>
            <a:endParaRPr b="0" i="0" sz="21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04800" lvl="0" marL="285750" marR="0" rt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❖"/>
            </a:pPr>
            <a:r>
              <a:rPr b="0" i="0" lang="iw-IL" sz="2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IOS 16.4.1</a:t>
            </a:r>
            <a:endParaRPr sz="1700"/>
          </a:p>
          <a:p>
            <a:pPr indent="-304800" lvl="0" marL="285750" marR="0" rt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❖"/>
            </a:pPr>
            <a:r>
              <a:rPr b="0" i="0" lang="iw-IL" sz="2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Android 13</a:t>
            </a:r>
            <a:endParaRPr sz="1700"/>
          </a:p>
          <a:p>
            <a:pPr indent="-304800" lvl="0" marL="285750" marR="0" rt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❖"/>
            </a:pPr>
            <a:r>
              <a:rPr b="0" i="0" lang="iw-IL" sz="2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Android 10</a:t>
            </a:r>
            <a:endParaRPr sz="1700"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17" name="Google Shape;217;p26"/>
          <p:cNvSpPr txBox="1"/>
          <p:nvPr/>
        </p:nvSpPr>
        <p:spPr>
          <a:xfrm>
            <a:off x="2996275" y="2349525"/>
            <a:ext cx="4905300" cy="34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w-IL" sz="2000" u="none" cap="none" strike="noStrike">
                <a:solidFill>
                  <a:srgbClr val="0D323D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המכשירים שבהם נבדקה האפליקציה </a:t>
            </a:r>
            <a:r>
              <a:rPr lang="iw-IL" sz="2000">
                <a:solidFill>
                  <a:srgbClr val="0D323D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-</a:t>
            </a:r>
            <a:endParaRPr b="0" i="0" sz="2000" u="none" cap="none" strike="noStrike">
              <a:solidFill>
                <a:srgbClr val="0D323D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298450" lvl="0" marL="285750" marR="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b="0" i="0" lang="iw-IL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Galaxy A51</a:t>
            </a:r>
            <a:endParaRPr sz="1600"/>
          </a:p>
          <a:p>
            <a:pPr indent="-298450" lvl="0" marL="285750" marR="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b="0" i="0" lang="iw-IL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IPhone 13</a:t>
            </a:r>
            <a:endParaRPr sz="1600"/>
          </a:p>
          <a:p>
            <a:pPr indent="-298450" lvl="0" marL="285750" marR="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b="0" i="0" lang="iw-IL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IPhone 8+</a:t>
            </a:r>
            <a:endParaRPr b="0" i="0" sz="20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298450" lvl="0" marL="285750" marR="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b="0" i="0" lang="iw-IL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IPhone 14+ </a:t>
            </a:r>
            <a:endParaRPr sz="1600"/>
          </a:p>
          <a:p>
            <a:pPr indent="-298450" lvl="0" marL="285750" marR="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b="0" i="0" lang="iw-IL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IPhone 12 Pro Max </a:t>
            </a:r>
            <a:endParaRPr sz="1600"/>
          </a:p>
          <a:p>
            <a:pPr indent="-298450" lvl="0" marL="285750" marR="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b="0" i="0" lang="iw-IL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Redmi Note 8 pro</a:t>
            </a:r>
            <a:endParaRPr b="0" i="0" sz="20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w-IL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  <mc:AlternateContent>
    <mc:Choice Requires="p14">
      <p:transition spd="med">
        <p14:gallery dir="l"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905000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7"/>
          <p:cNvSpPr txBox="1"/>
          <p:nvPr/>
        </p:nvSpPr>
        <p:spPr>
          <a:xfrm>
            <a:off x="2311400" y="567775"/>
            <a:ext cx="77148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w-IL" sz="4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b="0" i="0" lang="iw-IL" sz="4400" u="none" cap="none" strike="noStrike">
                <a:solidFill>
                  <a:srgbClr val="00B0F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הערכת איכות האפליקציה</a:t>
            </a:r>
            <a:endParaRPr b="0" i="0" sz="4400" u="none" cap="none" strike="noStrike">
              <a:solidFill>
                <a:srgbClr val="00B0F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24" name="Google Shape;224;p27"/>
          <p:cNvSpPr txBox="1"/>
          <p:nvPr/>
        </p:nvSpPr>
        <p:spPr>
          <a:xfrm>
            <a:off x="1257450" y="1274775"/>
            <a:ext cx="9677100" cy="40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w-IL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במהלך הבדיקות התגלו תקלות חומרה ברמות שונות, וכן ברמת חומרה קריטית</a:t>
            </a:r>
            <a:endParaRPr sz="1800"/>
          </a:p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w-IL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השגיאות המרכזיות שנמצאו:</a:t>
            </a:r>
            <a:endParaRPr sz="1800"/>
          </a:p>
          <a:p>
            <a:pPr indent="-311150" lvl="0" marL="285750" marR="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b="0" i="0" lang="iw-IL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בIPhone – כאשר גוללים מטה בדף הבית לא ניתן ללחוץ על כפתור החיפוש ולהקליד בו.</a:t>
            </a:r>
            <a:endParaRPr b="0" i="0" sz="20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11150" lvl="0" marL="285750" marR="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b="0" i="0" lang="iw-IL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ב Galaxy– כאשר משנים שפה באפליקציה לאנגלית, חלק מהכפתורים והשדות נשארים בעברית.</a:t>
            </a:r>
            <a:endParaRPr sz="1800"/>
          </a:p>
          <a:p>
            <a:pPr indent="-311150" lvl="0" marL="285750" marR="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b="0" i="0" lang="iw-IL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ב IPhone– האפליקציה קור</a:t>
            </a:r>
            <a:r>
              <a:rPr lang="iw-IL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ס</a:t>
            </a:r>
            <a:r>
              <a:rPr b="0" i="0" lang="iw-IL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ת בתהליך חיפוש "על הדרך", תקלה שאופיינה כקריטית.</a:t>
            </a:r>
            <a:endParaRPr sz="1800"/>
          </a:p>
          <a:p>
            <a:pPr indent="-311150" lvl="0" marL="285750" marR="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b="0" i="0" lang="iw-IL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התגלו גם בעיות של חוסר תאימות בין המכשירים השונים מבחינת מסכים בתהליכים שונים באפליקציה.</a:t>
            </a:r>
            <a:endParaRPr sz="1800"/>
          </a:p>
          <a:p>
            <a:pPr indent="0" lvl="0" marL="0" marR="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w-IL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האפליקציה זמינה בשפה העברית ואנגלית בלבד, וניתן להזין בה ערכים בעברית ואנגלית.</a:t>
            </a:r>
            <a:endParaRPr sz="1800"/>
          </a:p>
          <a:p>
            <a:pPr indent="0" lvl="0" marL="0" marR="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w-IL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האפליקציה נוחה לשימוש, פשוטה, עובדת מהר. </a:t>
            </a:r>
            <a:endParaRPr sz="1800"/>
          </a:p>
          <a:p>
            <a:pPr indent="0" lvl="0" marL="0" marR="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w-IL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זכתה לציון גבוה של 4.6 ב Google Play וציון של 4.0 ב App store.</a:t>
            </a:r>
            <a:endParaRPr sz="1800"/>
          </a:p>
        </p:txBody>
      </p:sp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טיפה">
  <a:themeElements>
    <a:clrScheme name="טיפה">
      <a:dk1>
        <a:srgbClr val="000000"/>
      </a:dk1>
      <a:lt1>
        <a:srgbClr val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