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1" r:id="rId8"/>
    <p:sldId id="260"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370628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1F3B9-AB0E-48B2-988C-F6DBC64C0024}"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137064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57357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118970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270219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F1F3B9-AB0E-48B2-988C-F6DBC64C0024}" type="datetimeFigureOut">
              <a:rPr lang="en-IN" smtClean="0"/>
              <a:t>11-02-2021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3535492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F1F3B9-AB0E-48B2-988C-F6DBC64C0024}" type="datetimeFigureOut">
              <a:rPr lang="en-IN" smtClean="0"/>
              <a:t>11-02-2021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2630156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3634398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7782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382933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1F3B9-AB0E-48B2-988C-F6DBC64C0024}" type="datetimeFigureOut">
              <a:rPr lang="en-IN" smtClean="0"/>
              <a:t>11-02-2021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41362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1F3B9-AB0E-48B2-988C-F6DBC64C0024}"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409630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1F3B9-AB0E-48B2-988C-F6DBC64C0024}" type="datetimeFigureOut">
              <a:rPr lang="en-IN" smtClean="0"/>
              <a:t>11-02-2021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150493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1F3B9-AB0E-48B2-988C-F6DBC64C0024}" type="datetimeFigureOut">
              <a:rPr lang="en-IN" smtClean="0"/>
              <a:t>11-02-2021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7879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1F3B9-AB0E-48B2-988C-F6DBC64C0024}" type="datetimeFigureOut">
              <a:rPr lang="en-IN" smtClean="0"/>
              <a:t>11-02-2021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348213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1F3B9-AB0E-48B2-988C-F6DBC64C0024}"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192422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1F3B9-AB0E-48B2-988C-F6DBC64C0024}" type="datetimeFigureOut">
              <a:rPr lang="en-IN" smtClean="0"/>
              <a:t>11-02-2021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023ADE-3F17-454C-9C86-AEEF6F73ED63}" type="slidenum">
              <a:rPr lang="en-IN" smtClean="0"/>
              <a:t>‹#›</a:t>
            </a:fld>
            <a:endParaRPr lang="en-IN"/>
          </a:p>
        </p:txBody>
      </p:sp>
    </p:spTree>
    <p:extLst>
      <p:ext uri="{BB962C8B-B14F-4D97-AF65-F5344CB8AC3E}">
        <p14:creationId xmlns:p14="http://schemas.microsoft.com/office/powerpoint/2010/main" val="58039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F1F3B9-AB0E-48B2-988C-F6DBC64C0024}" type="datetimeFigureOut">
              <a:rPr lang="en-IN" smtClean="0"/>
              <a:t>11-02-2021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023ADE-3F17-454C-9C86-AEEF6F73ED63}" type="slidenum">
              <a:rPr lang="en-IN" smtClean="0"/>
              <a:t>‹#›</a:t>
            </a:fld>
            <a:endParaRPr lang="en-IN"/>
          </a:p>
        </p:txBody>
      </p:sp>
    </p:spTree>
    <p:extLst>
      <p:ext uri="{BB962C8B-B14F-4D97-AF65-F5344CB8AC3E}">
        <p14:creationId xmlns:p14="http://schemas.microsoft.com/office/powerpoint/2010/main" val="1154402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file/d/19BOhwz52NUY3dg8XErVYglctpr5sjTy4/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71BB-0A78-4929-8CA6-9AFB21FB8A25}"/>
              </a:ext>
            </a:extLst>
          </p:cNvPr>
          <p:cNvSpPr>
            <a:spLocks noGrp="1"/>
          </p:cNvSpPr>
          <p:nvPr>
            <p:ph type="ctrTitle"/>
          </p:nvPr>
        </p:nvSpPr>
        <p:spPr/>
        <p:txBody>
          <a:bodyPr/>
          <a:lstStyle/>
          <a:p>
            <a:r>
              <a:rPr lang="en-IN" dirty="0"/>
              <a:t>Customer Segmentation</a:t>
            </a:r>
          </a:p>
        </p:txBody>
      </p:sp>
      <p:sp>
        <p:nvSpPr>
          <p:cNvPr id="3" name="Subtitle 2">
            <a:extLst>
              <a:ext uri="{FF2B5EF4-FFF2-40B4-BE49-F238E27FC236}">
                <a16:creationId xmlns:a16="http://schemas.microsoft.com/office/drawing/2014/main" id="{B7490638-6D05-4649-9A11-89AD22094BD5}"/>
              </a:ext>
            </a:extLst>
          </p:cNvPr>
          <p:cNvSpPr>
            <a:spLocks noGrp="1"/>
          </p:cNvSpPr>
          <p:nvPr>
            <p:ph type="subTitle" idx="1"/>
          </p:nvPr>
        </p:nvSpPr>
        <p:spPr/>
        <p:txBody>
          <a:bodyPr>
            <a:normAutofit fontScale="77500" lnSpcReduction="20000"/>
          </a:bodyPr>
          <a:lstStyle/>
          <a:p>
            <a:r>
              <a:rPr lang="en-US" dirty="0"/>
              <a:t>Using Python</a:t>
            </a:r>
          </a:p>
          <a:p>
            <a:endParaRPr lang="en-US" dirty="0"/>
          </a:p>
          <a:p>
            <a:r>
              <a:rPr lang="en-US" dirty="0"/>
              <a:t>P. Ramakrishna</a:t>
            </a:r>
            <a:endParaRPr lang="en-IN" dirty="0"/>
          </a:p>
        </p:txBody>
      </p:sp>
    </p:spTree>
    <p:extLst>
      <p:ext uri="{BB962C8B-B14F-4D97-AF65-F5344CB8AC3E}">
        <p14:creationId xmlns:p14="http://schemas.microsoft.com/office/powerpoint/2010/main" val="394704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6093-C1C6-4A2A-AB7B-FCEF31378E5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Result</a:t>
            </a:r>
          </a:p>
        </p:txBody>
      </p:sp>
      <p:pic>
        <p:nvPicPr>
          <p:cNvPr id="19" name="Content Placeholder 18" descr="Chart, scatter chart, bubble chart&#10;&#10;Description automatically generated">
            <a:extLst>
              <a:ext uri="{FF2B5EF4-FFF2-40B4-BE49-F238E27FC236}">
                <a16:creationId xmlns:a16="http://schemas.microsoft.com/office/drawing/2014/main" id="{12A5A81D-1269-4AD3-A0B5-D03DF1EAE4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06" r="17818" b="-1"/>
          <a:stretch/>
        </p:blipFill>
        <p:spPr>
          <a:xfrm>
            <a:off x="976251" y="942538"/>
            <a:ext cx="7163222" cy="4808332"/>
          </a:xfrm>
          <a:prstGeom prst="rect">
            <a:avLst/>
          </a:prstGeom>
          <a:effectLst/>
        </p:spPr>
      </p:pic>
    </p:spTree>
    <p:extLst>
      <p:ext uri="{BB962C8B-B14F-4D97-AF65-F5344CB8AC3E}">
        <p14:creationId xmlns:p14="http://schemas.microsoft.com/office/powerpoint/2010/main" val="351788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7792-AA4A-4DCF-BEB3-1CD303177C7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DDF5DFA-0810-4214-A600-E354531579F8}"/>
              </a:ext>
            </a:extLst>
          </p:cNvPr>
          <p:cNvSpPr>
            <a:spLocks noGrp="1"/>
          </p:cNvSpPr>
          <p:nvPr>
            <p:ph idx="1"/>
          </p:nvPr>
        </p:nvSpPr>
        <p:spPr/>
        <p:txBody>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Target Peoples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Red Colour marking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Motivate Peoples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Green we give these peoples Offers Attracts!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Discount Expecting Peoples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give those peoples Discount Blue colour marking.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Fans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They are Spending high Amount that’s way they Regular and Fans Representing Yellow colour marking.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Casual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they are high more than regular.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78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A0FB98-6D8D-4876-90B1-BD7CBF00B4E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Graphic 6" descr="Handshake">
            <a:extLst>
              <a:ext uri="{FF2B5EF4-FFF2-40B4-BE49-F238E27FC236}">
                <a16:creationId xmlns:a16="http://schemas.microsoft.com/office/drawing/2014/main" id="{4197CC9F-BE96-4956-996B-70B700CBA0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6974" y="1114621"/>
            <a:ext cx="4628758" cy="4628758"/>
          </a:xfrm>
          <a:prstGeom prst="rect">
            <a:avLst/>
          </a:prstGeom>
        </p:spPr>
      </p:pic>
    </p:spTree>
    <p:extLst>
      <p:ext uri="{BB962C8B-B14F-4D97-AF65-F5344CB8AC3E}">
        <p14:creationId xmlns:p14="http://schemas.microsoft.com/office/powerpoint/2010/main" val="202647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7CBF-C1BF-43A9-9E7A-F1BD0A77E56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3EEF1A8-178C-4DDB-A08F-CE8CEF802718}"/>
              </a:ext>
            </a:extLst>
          </p:cNvPr>
          <p:cNvSpPr>
            <a:spLocks noGrp="1"/>
          </p:cNvSpPr>
          <p:nvPr>
            <p:ph idx="1"/>
          </p:nvPr>
        </p:nvSpPr>
        <p:spPr/>
        <p:txBody>
          <a:bodyPr>
            <a:normAutofit/>
          </a:bodyPr>
          <a:lstStyle/>
          <a:p>
            <a:r>
              <a:rPr lang="en-US" dirty="0"/>
              <a:t>Customer Segmentation is a popular application of unsupervised learning. Using</a:t>
            </a:r>
          </a:p>
          <a:p>
            <a:r>
              <a:rPr lang="en-US" dirty="0"/>
              <a:t>clustering, identify segments of customers to target the potential user base. They divide</a:t>
            </a:r>
          </a:p>
          <a:p>
            <a:r>
              <a:rPr lang="en-US" dirty="0"/>
              <a:t>customers into groups according to common characteristics like gender, age, interests,</a:t>
            </a:r>
          </a:p>
          <a:p>
            <a:r>
              <a:rPr lang="en-US" dirty="0"/>
              <a:t>and spending habits so they can market to each group effectively.</a:t>
            </a:r>
          </a:p>
          <a:p>
            <a:r>
              <a:rPr lang="en-US" dirty="0"/>
              <a:t>Use K-means clustering and also visualize the gender and age distributions. Then analyze their annual incomes and spending scores.</a:t>
            </a:r>
            <a:endParaRPr lang="en-IN" dirty="0"/>
          </a:p>
        </p:txBody>
      </p:sp>
    </p:spTree>
    <p:extLst>
      <p:ext uri="{BB962C8B-B14F-4D97-AF65-F5344CB8AC3E}">
        <p14:creationId xmlns:p14="http://schemas.microsoft.com/office/powerpoint/2010/main" val="225145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4C9A-8DA2-4252-9332-5BAEA4F85894}"/>
              </a:ext>
            </a:extLst>
          </p:cNvPr>
          <p:cNvSpPr>
            <a:spLocks noGrp="1"/>
          </p:cNvSpPr>
          <p:nvPr>
            <p:ph type="title"/>
          </p:nvPr>
        </p:nvSpPr>
        <p:spPr/>
        <p:txBody>
          <a:bodyPr/>
          <a:lstStyle/>
          <a:p>
            <a:r>
              <a:rPr lang="en-US" dirty="0" err="1"/>
              <a:t>DataSet</a:t>
            </a:r>
            <a:endParaRPr lang="en-IN" dirty="0"/>
          </a:p>
        </p:txBody>
      </p:sp>
      <p:sp>
        <p:nvSpPr>
          <p:cNvPr id="3" name="Content Placeholder 2">
            <a:extLst>
              <a:ext uri="{FF2B5EF4-FFF2-40B4-BE49-F238E27FC236}">
                <a16:creationId xmlns:a16="http://schemas.microsoft.com/office/drawing/2014/main" id="{C2C23B50-675B-40F8-885F-8B0C86D5C21B}"/>
              </a:ext>
            </a:extLst>
          </p:cNvPr>
          <p:cNvSpPr>
            <a:spLocks noGrp="1"/>
          </p:cNvSpPr>
          <p:nvPr>
            <p:ph idx="1"/>
          </p:nvPr>
        </p:nvSpPr>
        <p:spPr/>
        <p:txBody>
          <a:bodyPr/>
          <a:lstStyle/>
          <a:p>
            <a:r>
              <a:rPr lang="en-IN" dirty="0">
                <a:hlinkClick r:id="rId2"/>
              </a:rPr>
              <a:t>https://drive.google.com/file/d/19BOhwz52NUY3dg8XErVYglctpr5sjTy4/view</a:t>
            </a:r>
            <a:endParaRPr lang="en-IN" dirty="0"/>
          </a:p>
          <a:p>
            <a:endParaRPr lang="en-IN" dirty="0"/>
          </a:p>
        </p:txBody>
      </p:sp>
      <p:pic>
        <p:nvPicPr>
          <p:cNvPr id="5" name="Picture 4" descr="Table&#10;&#10;Description automatically generated">
            <a:extLst>
              <a:ext uri="{FF2B5EF4-FFF2-40B4-BE49-F238E27FC236}">
                <a16:creationId xmlns:a16="http://schemas.microsoft.com/office/drawing/2014/main" id="{F832EB9A-F180-4216-94F8-469583127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851" y="3154233"/>
            <a:ext cx="4736346" cy="3572953"/>
          </a:xfrm>
          <a:prstGeom prst="rect">
            <a:avLst/>
          </a:prstGeom>
        </p:spPr>
      </p:pic>
    </p:spTree>
    <p:extLst>
      <p:ext uri="{BB962C8B-B14F-4D97-AF65-F5344CB8AC3E}">
        <p14:creationId xmlns:p14="http://schemas.microsoft.com/office/powerpoint/2010/main" val="122947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0AB5-145E-4DE0-9358-11511DD3AAF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0BAAD1-6CAC-4D73-A6D6-FEBC2537FF72}"/>
              </a:ext>
            </a:extLst>
          </p:cNvPr>
          <p:cNvSpPr>
            <a:spLocks noGrp="1"/>
          </p:cNvSpPr>
          <p:nvPr>
            <p:ph idx="1"/>
          </p:nvPr>
        </p:nvSpPr>
        <p:spPr/>
        <p:txBody>
          <a:bodyPr>
            <a:normAutofit fontScale="92500" lnSpcReduction="10000"/>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Today's business run based on such innovation having ability to enthral the customers with the products, but with such a large raft of products leave the customers confounded, what to buy and what to not and the companies are nonplussed about what section of customers to target to sell their products. This is where machine learning comes into play, various algorithms are applied for unravelling the hidden patterns in the data for better decision making for the future. This elude concept of which segment to target is made unequivocal by applying segmentation. The process of segmenting the customers with similar behaviours into the same segment and with different patterns into different segments is called customer segmentation. In this paper, clustering algorithms (k-Means) are been implemented to segment the customers and finally compare the results of clusters obtained from the algorithms. A python program has been developed and the program is been trained by applying standard scaler onto a dataset having two features of 200 training sample taken from local retail shop. Both the features are the mean of the amount of shopping by customers and average of the customer's visit into the shop annually. By applying clustering, 5 segments of cluster have been formed labelled as Careless, Careful, Standard, Target and Sensible customers. However, two new clusters emerged on applying mean shift clustering labelled as High buyers and frequent visitors and High buyers and occasional visitors.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42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A911-7A5C-4B8D-8814-5FBAB7EC806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3C768-3F47-451F-9C5A-C0FC5CD0FB5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are using K-means Clustering Algorithm and Solving the Best methods using Elbow method and Validating the method Best way.</a:t>
            </a:r>
          </a:p>
          <a:p>
            <a:r>
              <a:rPr lang="en-US" sz="1800" dirty="0">
                <a:latin typeface="Times New Roman" panose="02020603050405020304" pitchFamily="18" charset="0"/>
                <a:cs typeface="Times New Roman" panose="02020603050405020304" pitchFamily="18" charset="0"/>
              </a:rPr>
              <a:t>K-Means : Clustering and Analyses using.</a:t>
            </a:r>
          </a:p>
          <a:p>
            <a:r>
              <a:rPr lang="en-US" sz="1800" dirty="0">
                <a:latin typeface="Times New Roman" panose="02020603050405020304" pitchFamily="18" charset="0"/>
                <a:cs typeface="Times New Roman" panose="02020603050405020304" pitchFamily="18" charset="0"/>
              </a:rPr>
              <a:t>Elbow method is Finding best K- Value</a:t>
            </a:r>
          </a:p>
          <a:p>
            <a:r>
              <a:rPr lang="en-US" sz="1800" dirty="0">
                <a:latin typeface="Times New Roman" panose="02020603050405020304" pitchFamily="18" charset="0"/>
                <a:cs typeface="Times New Roman" panose="02020603050405020304" pitchFamily="18" charset="0"/>
              </a:rPr>
              <a:t>Silhouette is Validating the Method K-Value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77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1A73-E7F4-4E7B-9A4F-1C4C53633B81}"/>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Existing Method</a:t>
            </a:r>
            <a:endParaRPr lang="en-IN" sz="3200" dirty="0"/>
          </a:p>
        </p:txBody>
      </p:sp>
      <p:sp>
        <p:nvSpPr>
          <p:cNvPr id="3" name="Content Placeholder 2">
            <a:extLst>
              <a:ext uri="{FF2B5EF4-FFF2-40B4-BE49-F238E27FC236}">
                <a16:creationId xmlns:a16="http://schemas.microsoft.com/office/drawing/2014/main" id="{C2ADE3DC-0F28-4253-A0A2-06125C7AD20A}"/>
              </a:ext>
            </a:extLst>
          </p:cNvPr>
          <p:cNvSpPr>
            <a:spLocks noGrp="1"/>
          </p:cNvSpPr>
          <p:nvPr>
            <p:ph idx="1"/>
          </p:nvPr>
        </p:nvSpPr>
        <p:spPr/>
        <p:txBody>
          <a:bodyPr/>
          <a:lstStyle/>
          <a:p>
            <a:pPr algn="just">
              <a:lnSpc>
                <a:spcPct val="107000"/>
              </a:lnSpc>
              <a:spcAft>
                <a:spcPts val="800"/>
              </a:spcAft>
            </a:pPr>
            <a:r>
              <a:rPr lang="en-IN"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Elbow Method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Elbow method gives us an idea on what a good </a:t>
            </a:r>
            <a:r>
              <a:rPr lang="en-IN" sz="1800" i="1"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 number of clusters would be based on the sum of squared distance (SSE) between data points and their assigned clusters’ centroids. We pick </a:t>
            </a:r>
            <a:r>
              <a:rPr lang="en-IN" sz="1800" i="1"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 at the spot where SSE starts to flatten out and forming an elbow. We will use the geyser dataset and evaluate SSE for different values of </a:t>
            </a:r>
            <a:r>
              <a:rPr lang="en-IN" sz="1800" i="1" spc="-5"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 and see where the curve might form an elbow and flatten 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262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B067-8575-40C5-B6CF-6FF30043FF66}"/>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Proposed method </a:t>
            </a:r>
            <a:endParaRPr lang="en-IN" sz="3200" dirty="0"/>
          </a:p>
        </p:txBody>
      </p:sp>
      <p:sp>
        <p:nvSpPr>
          <p:cNvPr id="3" name="Content Placeholder 2">
            <a:extLst>
              <a:ext uri="{FF2B5EF4-FFF2-40B4-BE49-F238E27FC236}">
                <a16:creationId xmlns:a16="http://schemas.microsoft.com/office/drawing/2014/main" id="{E701168A-3B1C-4CDE-8AEF-8F6968E03758}"/>
              </a:ext>
            </a:extLst>
          </p:cNvPr>
          <p:cNvSpPr>
            <a:spLocks noGrp="1"/>
          </p:cNvSpPr>
          <p:nvPr>
            <p:ph idx="1"/>
          </p:nvPr>
        </p:nvSpPr>
        <p:spPr/>
        <p:txBody>
          <a:bodyPr>
            <a:normAutofit fontScale="92500"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Elbow Method is Finding the Number of Cluster’s on Data set. But That cluster’s is We are Validating the Silhouette Analysis Method it is Best K choosing.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Silhouette Analysis Validating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Silhouette analysis can be used to determine the degree of separation between clusters. For each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Compute the average distance from all data points in the same cluster (ai).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Compute the average distance from all data points in the closest cluster (bi).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Compute the coefficient: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Image for post">
            <a:extLst>
              <a:ext uri="{FF2B5EF4-FFF2-40B4-BE49-F238E27FC236}">
                <a16:creationId xmlns:a16="http://schemas.microsoft.com/office/drawing/2014/main" id="{1E0EA5ED-89D4-4AB4-86E1-78AB2A3728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29782" y="5400478"/>
            <a:ext cx="2611755" cy="782955"/>
          </a:xfrm>
          <a:prstGeom prst="rect">
            <a:avLst/>
          </a:prstGeom>
          <a:noFill/>
          <a:ln>
            <a:noFill/>
          </a:ln>
        </p:spPr>
      </p:pic>
    </p:spTree>
    <p:extLst>
      <p:ext uri="{BB962C8B-B14F-4D97-AF65-F5344CB8AC3E}">
        <p14:creationId xmlns:p14="http://schemas.microsoft.com/office/powerpoint/2010/main" val="52332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211E-E154-4886-A7B2-1C2D55A8A44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452950-294B-42FF-85C2-B2BFD409E36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System Requirements: </a:t>
            </a:r>
          </a:p>
          <a:p>
            <a:r>
              <a:rPr lang="en-US" sz="1800" dirty="0">
                <a:latin typeface="Times New Roman" panose="02020603050405020304" pitchFamily="18" charset="0"/>
                <a:cs typeface="Times New Roman" panose="02020603050405020304" pitchFamily="18" charset="0"/>
              </a:rPr>
              <a:t> 8GB RAM</a:t>
            </a:r>
          </a:p>
          <a:p>
            <a:r>
              <a:rPr lang="en-IN" sz="1800" dirty="0">
                <a:latin typeface="Times New Roman" panose="02020603050405020304" pitchFamily="18" charset="0"/>
                <a:cs typeface="Times New Roman" panose="02020603050405020304" pitchFamily="18" charset="0"/>
              </a:rPr>
              <a:t>120 GB ROM</a:t>
            </a:r>
          </a:p>
          <a:p>
            <a:r>
              <a:rPr lang="en-IN" sz="1800" dirty="0">
                <a:latin typeface="Times New Roman" panose="02020603050405020304" pitchFamily="18" charset="0"/>
                <a:cs typeface="Times New Roman" panose="02020603050405020304" pitchFamily="18" charset="0"/>
              </a:rPr>
              <a:t>I3 5</a:t>
            </a:r>
            <a:r>
              <a:rPr lang="en-IN" sz="1800" baseline="30000" dirty="0">
                <a:latin typeface="Times New Roman" panose="02020603050405020304" pitchFamily="18" charset="0"/>
                <a:cs typeface="Times New Roman" panose="02020603050405020304" pitchFamily="18" charset="0"/>
              </a:rPr>
              <a:t>th</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Chrome Browser</a:t>
            </a:r>
          </a:p>
          <a:p>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-Notebook</a:t>
            </a:r>
          </a:p>
          <a:p>
            <a:r>
              <a:rPr lang="en-IN" sz="1800" dirty="0">
                <a:latin typeface="Times New Roman" panose="02020603050405020304" pitchFamily="18" charset="0"/>
                <a:cs typeface="Times New Roman" panose="02020603050405020304" pitchFamily="18" charset="0"/>
              </a:rPr>
              <a:t>Python </a:t>
            </a:r>
          </a:p>
        </p:txBody>
      </p:sp>
    </p:spTree>
    <p:extLst>
      <p:ext uri="{BB962C8B-B14F-4D97-AF65-F5344CB8AC3E}">
        <p14:creationId xmlns:p14="http://schemas.microsoft.com/office/powerpoint/2010/main" val="209768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5A17-32EC-45A7-A997-F32522470056}"/>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Methodology</a:t>
            </a:r>
            <a:endParaRPr lang="en-IN" sz="3200" dirty="0"/>
          </a:p>
        </p:txBody>
      </p:sp>
      <p:sp>
        <p:nvSpPr>
          <p:cNvPr id="3" name="Content Placeholder 2">
            <a:extLst>
              <a:ext uri="{FF2B5EF4-FFF2-40B4-BE49-F238E27FC236}">
                <a16:creationId xmlns:a16="http://schemas.microsoft.com/office/drawing/2014/main" id="{FE3585DB-A509-4C86-A742-CB4DC20A90FC}"/>
              </a:ext>
            </a:extLst>
          </p:cNvPr>
          <p:cNvSpPr>
            <a:spLocks noGrp="1"/>
          </p:cNvSpPr>
          <p:nvPr>
            <p:ph idx="1"/>
          </p:nvPr>
        </p:nvSpPr>
        <p:spPr/>
        <p:txBody>
          <a:bodyPr>
            <a:normAutofit fontScale="77500" lnSpcReduction="20000"/>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k-means</a:t>
            </a:r>
            <a:r>
              <a:rPr lang="en-IN" sz="1800" dirty="0">
                <a:effectLst/>
                <a:latin typeface="Times New Roman" panose="02020603050405020304" pitchFamily="18" charset="0"/>
                <a:ea typeface="Times New Roman" panose="02020603050405020304" pitchFamily="18" charset="0"/>
              </a:rPr>
              <a:t> is one of the simplest unsupervised learning algorithms that solve the well-known clustering problem. The procedure follows a simple and easy way to classify a given data set through a certain number of clusters (assume k clusters) fixed apriority. The main idea is to define k centres, one for each cluster. These centres should be placed in a cunning way because of different location causes different result. So, the better choice is to place them as much as possible far away from each other. The next step is to take each point belonging to a given data set and associate it to the nearest canter. When no point is pending, the first step is completed, and an early group age is done. At this point we need to re-calculate k new centroids as barycentre of the clusters resulting from the previous step. After we have these k new centroids, a new binding must be done between the same data set points and the nearest new canter. A loop has been generated. As a result of this loop, we may notice that the k centres change their location step by step until no more changes are done or in other words centres do not move any more.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Silhouette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K-Means Clustering Algorithm Best method is </a:t>
            </a:r>
            <a:r>
              <a:rPr lang="en-IN" sz="1800" spc="-5" dirty="0">
                <a:effectLst/>
                <a:latin typeface="Times New Roman" panose="02020603050405020304" pitchFamily="18" charset="0"/>
                <a:ea typeface="Times New Roman" panose="02020603050405020304" pitchFamily="18" charset="0"/>
                <a:cs typeface="Times New Roman" panose="02020603050405020304" pitchFamily="18" charset="0"/>
              </a:rPr>
              <a:t>Elbow method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that method we are validating using one of the methods is Silhouette.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2401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892</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Customer Segmentation</vt:lpstr>
      <vt:lpstr>Problem statement</vt:lpstr>
      <vt:lpstr>DataSet</vt:lpstr>
      <vt:lpstr>Abstract</vt:lpstr>
      <vt:lpstr>Introduction  </vt:lpstr>
      <vt:lpstr>Existing Method</vt:lpstr>
      <vt:lpstr>Proposed method </vt:lpstr>
      <vt:lpstr>Requirements</vt:lpstr>
      <vt:lpstr>Methodology</vt:lpstr>
      <vt:lpstr>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POLINENI RAMA KRISHNA</dc:creator>
  <cp:lastModifiedBy>POLINENI RAMA KRISHNA</cp:lastModifiedBy>
  <cp:revision>5</cp:revision>
  <dcterms:created xsi:type="dcterms:W3CDTF">2021-02-11T09:53:23Z</dcterms:created>
  <dcterms:modified xsi:type="dcterms:W3CDTF">2021-02-11T11:00:17Z</dcterms:modified>
</cp:coreProperties>
</file>