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olinep72@gmail.com" TargetMode="Externa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E6136-2844-D935-8D29-493D89F16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1797107"/>
          </a:xfrm>
        </p:spPr>
        <p:txBody>
          <a:bodyPr>
            <a:normAutofit/>
          </a:bodyPr>
          <a:lstStyle/>
          <a:p>
            <a:r>
              <a:rPr lang="ru-RU" sz="6600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772E0-D57C-B118-33EC-B7A5D88D5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233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SKILLFACTORY</a:t>
            </a:r>
            <a:endParaRPr lang="ru-RU" dirty="0"/>
          </a:p>
          <a:p>
            <a:r>
              <a:rPr lang="ru-RU" dirty="0"/>
              <a:t>Курс: «</a:t>
            </a:r>
            <a:r>
              <a:rPr lang="ru-RU" b="1" i="0" dirty="0">
                <a:solidFill>
                  <a:srgbClr val="B5E916"/>
                </a:solidFill>
                <a:effectLst/>
                <a:latin typeface="Mont"/>
              </a:rPr>
              <a:t>Профессия </a:t>
            </a:r>
            <a:r>
              <a:rPr lang="en-US" b="1" i="0" dirty="0">
                <a:solidFill>
                  <a:srgbClr val="B5E916"/>
                </a:solidFill>
                <a:effectLst/>
                <a:latin typeface="Mont"/>
              </a:rPr>
              <a:t>Data Science</a:t>
            </a:r>
            <a:r>
              <a:rPr lang="ru-RU" b="1" i="0" dirty="0">
                <a:solidFill>
                  <a:srgbClr val="B5E916"/>
                </a:solidFill>
                <a:effectLst/>
                <a:latin typeface="Mont"/>
              </a:rPr>
              <a:t>» (Трек </a:t>
            </a:r>
            <a:r>
              <a:rPr lang="en-US" b="1" i="0" dirty="0">
                <a:solidFill>
                  <a:srgbClr val="B5E916"/>
                </a:solidFill>
                <a:effectLst/>
                <a:latin typeface="Mont"/>
              </a:rPr>
              <a:t>ML-</a:t>
            </a:r>
            <a:r>
              <a:rPr lang="ru-RU" b="1" i="0" dirty="0">
                <a:solidFill>
                  <a:srgbClr val="B5E916"/>
                </a:solidFill>
                <a:effectLst/>
                <a:latin typeface="Mont"/>
              </a:rPr>
              <a:t>инженер)</a:t>
            </a:r>
          </a:p>
          <a:p>
            <a:r>
              <a:rPr lang="ru-RU" dirty="0"/>
              <a:t>Поток: </a:t>
            </a:r>
            <a:r>
              <a:rPr lang="en-US" dirty="0"/>
              <a:t>DSPR_124</a:t>
            </a:r>
            <a:endParaRPr lang="ru-RU" dirty="0"/>
          </a:p>
          <a:p>
            <a:r>
              <a:rPr lang="ru-RU" dirty="0"/>
              <a:t>Студент: Полин Евгений</a:t>
            </a:r>
          </a:p>
          <a:p>
            <a:r>
              <a:rPr lang="ru-RU" dirty="0"/>
              <a:t>11.03.2024</a:t>
            </a:r>
            <a:endParaRPr lang="en-US" dirty="0"/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B11B9B4-CF18-EDD4-9F18-83C33A87E96F}"/>
              </a:ext>
            </a:extLst>
          </p:cNvPr>
          <p:cNvSpPr txBox="1">
            <a:spLocks/>
          </p:cNvSpPr>
          <p:nvPr/>
        </p:nvSpPr>
        <p:spPr>
          <a:xfrm>
            <a:off x="814880" y="5257800"/>
            <a:ext cx="3520637" cy="442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49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Место для изображения из Интернета 23" descr="Пользователь">
            <a:extLst>
              <a:ext uri="{FF2B5EF4-FFF2-40B4-BE49-F238E27FC236}">
                <a16:creationId xmlns:a16="http://schemas.microsoft.com/office/drawing/2014/main" id="{F4B0D520-13F2-D9AF-125D-DB9D2F82A7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3668" y="2104423"/>
            <a:ext cx="1765307" cy="1765307"/>
          </a:xfrm>
          <a:prstGeom prst="rect">
            <a:avLst/>
          </a:prstGeom>
        </p:spPr>
      </p:pic>
      <p:sp>
        <p:nvSpPr>
          <p:cNvPr id="3" name="Текст 7">
            <a:extLst>
              <a:ext uri="{FF2B5EF4-FFF2-40B4-BE49-F238E27FC236}">
                <a16:creationId xmlns:a16="http://schemas.microsoft.com/office/drawing/2014/main" id="{4E65D904-4069-4D6C-D994-6A97ACA0A307}"/>
              </a:ext>
            </a:extLst>
          </p:cNvPr>
          <p:cNvSpPr txBox="1">
            <a:spLocks/>
          </p:cNvSpPr>
          <p:nvPr/>
        </p:nvSpPr>
        <p:spPr>
          <a:xfrm>
            <a:off x="3781746" y="4005379"/>
            <a:ext cx="4628508" cy="18422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Евгений Полин</a:t>
            </a:r>
          </a:p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E-mail: </a:t>
            </a:r>
            <a:r>
              <a:rPr lang="en-US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polinep</a:t>
            </a:r>
            <a:r>
              <a:rPr lang="ru-RU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72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Telegram: @PolinEP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6F28CD1A-EE9E-2F71-0602-35F9CCFD0701}"/>
              </a:ext>
            </a:extLst>
          </p:cNvPr>
          <p:cNvSpPr txBox="1">
            <a:spLocks/>
          </p:cNvSpPr>
          <p:nvPr/>
        </p:nvSpPr>
        <p:spPr>
          <a:xfrm>
            <a:off x="702365" y="1660810"/>
            <a:ext cx="10787270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spc="300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432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879585-4D40-D1C4-60F0-0707C2C5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41" y="-297546"/>
            <a:ext cx="9906000" cy="14779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Цель </a:t>
            </a:r>
            <a:r>
              <a:rPr lang="en-US" dirty="0">
                <a:solidFill>
                  <a:schemeClr val="bg1"/>
                </a:solidFill>
              </a:rPr>
              <a:t>                     </a:t>
            </a:r>
            <a:r>
              <a:rPr lang="ru-RU" dirty="0">
                <a:solidFill>
                  <a:schemeClr val="bg1"/>
                </a:solidFill>
              </a:rPr>
              <a:t> техническая задача</a:t>
            </a:r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B69A20FB-40DA-FB66-A374-560DE29E91C2}"/>
              </a:ext>
            </a:extLst>
          </p:cNvPr>
          <p:cNvSpPr txBox="1">
            <a:spLocks/>
          </p:cNvSpPr>
          <p:nvPr/>
        </p:nvSpPr>
        <p:spPr>
          <a:xfrm>
            <a:off x="1028071" y="870618"/>
            <a:ext cx="4114800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Бизнес-цель : увеличение оборота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6B56F39C-8F4C-9537-FD45-2E7F10E14ED8}"/>
              </a:ext>
            </a:extLst>
          </p:cNvPr>
          <p:cNvSpPr txBox="1">
            <a:spLocks/>
          </p:cNvSpPr>
          <p:nvPr/>
        </p:nvSpPr>
        <p:spPr>
          <a:xfrm>
            <a:off x="6847845" y="870618"/>
            <a:ext cx="4114800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Техническая метрика: </a:t>
            </a:r>
            <a:r>
              <a:rPr lang="en-US" dirty="0"/>
              <a:t>precision@3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23A4B3DD-B377-FA8C-B2E2-FA42492493B7}"/>
              </a:ext>
            </a:extLst>
          </p:cNvPr>
          <p:cNvSpPr txBox="1">
            <a:spLocks/>
          </p:cNvSpPr>
          <p:nvPr/>
        </p:nvSpPr>
        <p:spPr>
          <a:xfrm>
            <a:off x="712761" y="1489841"/>
            <a:ext cx="4805170" cy="4926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/>
                </a:solidFill>
              </a:rPr>
              <a:t>Бизнес-цель - увеличение </a:t>
            </a:r>
            <a:r>
              <a:rPr lang="ru-RU" sz="1800" b="1" dirty="0">
                <a:solidFill>
                  <a:schemeClr val="bg1"/>
                </a:solidFill>
              </a:rPr>
              <a:t>оборота</a:t>
            </a:r>
            <a:r>
              <a:rPr lang="ru-RU" sz="1800" dirty="0">
                <a:solidFill>
                  <a:schemeClr val="bg1"/>
                </a:solidFill>
              </a:rPr>
              <a:t> как фактора роста прибыльности.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/>
                </a:solidFill>
              </a:rPr>
              <a:t>Для ее достижения предлагается рекомендательная система, по </a:t>
            </a:r>
            <a:r>
              <a:rPr lang="en-US" sz="1800" dirty="0">
                <a:solidFill>
                  <a:schemeClr val="bg1"/>
                </a:solidFill>
              </a:rPr>
              <a:t>id</a:t>
            </a:r>
            <a:r>
              <a:rPr lang="ru-RU" sz="1800" dirty="0">
                <a:solidFill>
                  <a:schemeClr val="bg1"/>
                </a:solidFill>
              </a:rPr>
              <a:t> пользователя предлагающая ему 3 товара, потенциально наиболее интересных для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r>
              <a:rPr lang="ru-RU" sz="1800" dirty="0">
                <a:solidFill>
                  <a:schemeClr val="bg1"/>
                </a:solidFill>
              </a:rPr>
              <a:t> совершения транзакции как мгновенной покупки или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ru-RU" sz="1800" dirty="0">
                <a:solidFill>
                  <a:schemeClr val="bg1"/>
                </a:solidFill>
              </a:rPr>
              <a:t>помещения товара в корзину, как варианта запланированной покупки.</a:t>
            </a:r>
          </a:p>
          <a:p>
            <a:endParaRPr lang="ru-RU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5B50A1-EEB0-6CF3-32A2-2A67B0B9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50232" y="1389413"/>
            <a:ext cx="3162574" cy="655377"/>
          </a:xfrm>
          <a:prstGeom prst="rect">
            <a:avLst/>
          </a:prstGeom>
        </p:spPr>
      </p:pic>
      <p:sp>
        <p:nvSpPr>
          <p:cNvPr id="9" name="Объект 7">
            <a:extLst>
              <a:ext uri="{FF2B5EF4-FFF2-40B4-BE49-F238E27FC236}">
                <a16:creationId xmlns:a16="http://schemas.microsoft.com/office/drawing/2014/main" id="{69C8F363-4EB7-E99A-A321-A156611AEC1F}"/>
              </a:ext>
            </a:extLst>
          </p:cNvPr>
          <p:cNvSpPr txBox="1">
            <a:spLocks/>
          </p:cNvSpPr>
          <p:nvPr/>
        </p:nvSpPr>
        <p:spPr>
          <a:xfrm>
            <a:off x="6009449" y="1631700"/>
            <a:ext cx="5791592" cy="4935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/>
                </a:solidFill>
              </a:rPr>
              <a:t>Стимулирование пользователей совершать мгновенные и отложенные покупки для получения большего оборота  решается рекомендательной системой, предлагающей товары с предсказанной наибольшей вероятностью покупки и помещения в корзину.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/>
                </a:solidFill>
              </a:rPr>
              <a:t>Технические ограничения: количество рекомендаций рационально ограничено 3 товарами, так что из списка рекомендаций нужно выбрать 3 наиболее перспективных.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/>
                </a:solidFill>
              </a:rPr>
              <a:t>Метрика показывает количество действительно приобретенных из 3 рекомендованных товаров. </a:t>
            </a:r>
          </a:p>
        </p:txBody>
      </p:sp>
    </p:spTree>
    <p:extLst>
      <p:ext uri="{BB962C8B-B14F-4D97-AF65-F5344CB8AC3E}">
        <p14:creationId xmlns:p14="http://schemas.microsoft.com/office/powerpoint/2010/main" val="28871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>
            <a:extLst>
              <a:ext uri="{FF2B5EF4-FFF2-40B4-BE49-F238E27FC236}">
                <a16:creationId xmlns:a16="http://schemas.microsoft.com/office/drawing/2014/main" id="{FAC3ED58-8386-828F-70CF-72140D91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338" y="358649"/>
            <a:ext cx="5897218" cy="884238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ВВОДНЫЕ Данные</a:t>
            </a:r>
          </a:p>
        </p:txBody>
      </p:sp>
      <p:sp>
        <p:nvSpPr>
          <p:cNvPr id="5" name="Объект 8">
            <a:extLst>
              <a:ext uri="{FF2B5EF4-FFF2-40B4-BE49-F238E27FC236}">
                <a16:creationId xmlns:a16="http://schemas.microsoft.com/office/drawing/2014/main" id="{1A4520E4-32E3-53A3-03B2-ABF0FB0A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957" y="1123720"/>
            <a:ext cx="9409205" cy="5227503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cs typeface="Biome Light" panose="020B0303030204020804" pitchFamily="34" charset="0"/>
              </a:rPr>
              <a:t>Events</a:t>
            </a:r>
            <a:r>
              <a:rPr lang="en-US" sz="2800" dirty="0">
                <a:solidFill>
                  <a:schemeClr val="bg1"/>
                </a:solidFill>
                <a:cs typeface="Biome Light" panose="020B0303030204020804" pitchFamily="34" charset="0"/>
              </a:rPr>
              <a:t>.csv – </a:t>
            </a:r>
            <a:r>
              <a:rPr lang="ru-RU" sz="2800" dirty="0">
                <a:solidFill>
                  <a:schemeClr val="bg1"/>
                </a:solidFill>
                <a:cs typeface="Biome Light" panose="020B0303030204020804" pitchFamily="34" charset="0"/>
              </a:rPr>
              <a:t>журнал событий в формате: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dirty="0">
                <a:solidFill>
                  <a:schemeClr val="bg1"/>
                </a:solidFill>
                <a:cs typeface="Biome Light" panose="020B0303030204020804" pitchFamily="34" charset="0"/>
              </a:rPr>
              <a:t>Id </a:t>
            </a:r>
            <a:r>
              <a:rPr lang="ru-RU" sz="2800" dirty="0">
                <a:solidFill>
                  <a:schemeClr val="bg1"/>
                </a:solidFill>
                <a:cs typeface="Biome Light" panose="020B0303030204020804" pitchFamily="34" charset="0"/>
              </a:rPr>
              <a:t>пользователя</a:t>
            </a:r>
            <a:r>
              <a:rPr lang="en-US" sz="2800" dirty="0">
                <a:solidFill>
                  <a:schemeClr val="bg1"/>
                </a:solidFill>
                <a:cs typeface="Biome Light" panose="020B0303030204020804" pitchFamily="34" charset="0"/>
              </a:rPr>
              <a:t> </a:t>
            </a:r>
            <a:endParaRPr lang="ru-RU" sz="2800" dirty="0">
              <a:solidFill>
                <a:schemeClr val="bg1"/>
              </a:solidFill>
              <a:cs typeface="Biome Light" panose="020B03030302040208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dirty="0">
                <a:solidFill>
                  <a:schemeClr val="bg1"/>
                </a:solidFill>
                <a:cs typeface="Biome Light" panose="020B0303030204020804" pitchFamily="34" charset="0"/>
              </a:rPr>
              <a:t>id </a:t>
            </a:r>
            <a:r>
              <a:rPr lang="ru-RU" sz="2800" dirty="0">
                <a:solidFill>
                  <a:schemeClr val="bg1"/>
                </a:solidFill>
                <a:cs typeface="Biome Light" panose="020B0303030204020804" pitchFamily="34" charset="0"/>
              </a:rPr>
              <a:t>товара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sz="2800" dirty="0">
                <a:solidFill>
                  <a:schemeClr val="bg1"/>
                </a:solidFill>
                <a:cs typeface="Biome Light" panose="020B0303030204020804" pitchFamily="34" charset="0"/>
              </a:rPr>
              <a:t>тип события: просмотр / отложен в корзину / оплата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sz="2800" dirty="0">
                <a:solidFill>
                  <a:schemeClr val="bg1"/>
                </a:solidFill>
                <a:cs typeface="Biome Light" panose="020B0303030204020804" pitchFamily="34" charset="0"/>
              </a:rPr>
              <a:t>время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</a:rPr>
              <a:t>Item_properties</a:t>
            </a:r>
            <a:r>
              <a:rPr lang="en-US" sz="2800" dirty="0" err="1">
                <a:solidFill>
                  <a:schemeClr val="bg1"/>
                </a:solidFill>
              </a:rPr>
              <a:t>.сsv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ru-RU" sz="2800" dirty="0">
                <a:solidFill>
                  <a:schemeClr val="bg1"/>
                </a:solidFill>
              </a:rPr>
              <a:t>две части описательной базы товаров  с закодированными признаками товаров.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</a:rPr>
              <a:t>Category_tree</a:t>
            </a:r>
            <a:r>
              <a:rPr lang="en-US" sz="2800" dirty="0" err="1">
                <a:solidFill>
                  <a:schemeClr val="bg1"/>
                </a:solidFill>
              </a:rPr>
              <a:t>.сsv</a:t>
            </a:r>
            <a:r>
              <a:rPr lang="ru-RU" sz="2800" dirty="0">
                <a:solidFill>
                  <a:schemeClr val="bg1"/>
                </a:solidFill>
              </a:rPr>
              <a:t> – дерево категорий товаров, в закодированном виде.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ru-RU" sz="1200" dirty="0">
              <a:solidFill>
                <a:schemeClr val="bg1"/>
              </a:solidFill>
              <a:cs typeface="Biome Light" panose="020B03030302040208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ru-RU" sz="1200" dirty="0">
              <a:solidFill>
                <a:schemeClr val="bg1"/>
              </a:solidFill>
              <a:cs typeface="Biome Light" panose="020B03030302040208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ru-RU" sz="1200" dirty="0">
              <a:solidFill>
                <a:schemeClr val="bg1"/>
              </a:solidFill>
              <a:cs typeface="Biome Light" panose="020B0303030204020804" pitchFamily="34" charset="0"/>
            </a:endParaRPr>
          </a:p>
          <a:p>
            <a:pPr marL="0" indent="0" rtl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8A0965-7D2C-595E-0984-2A244896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10" y="80734"/>
            <a:ext cx="10167413" cy="65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13E945-B608-D3CF-9BDF-F26D9A4A7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1855" y="109495"/>
            <a:ext cx="10157551" cy="6566977"/>
          </a:xfrm>
        </p:spPr>
      </p:pic>
    </p:spTree>
    <p:extLst>
      <p:ext uri="{BB962C8B-B14F-4D97-AF65-F5344CB8AC3E}">
        <p14:creationId xmlns:p14="http://schemas.microsoft.com/office/powerpoint/2010/main" val="32810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8ECD3D-C71B-1517-E116-9994297B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76" y="119642"/>
            <a:ext cx="7447403" cy="66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C5684A-678D-0FA4-C619-F5EE4D09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2" y="744226"/>
            <a:ext cx="10198012" cy="5962292"/>
          </a:xfrm>
          <a:prstGeom prst="rect">
            <a:avLst/>
          </a:prstGeom>
        </p:spPr>
      </p:pic>
      <p:sp>
        <p:nvSpPr>
          <p:cNvPr id="6" name="Заголовок 7">
            <a:extLst>
              <a:ext uri="{FF2B5EF4-FFF2-40B4-BE49-F238E27FC236}">
                <a16:creationId xmlns:a16="http://schemas.microsoft.com/office/drawing/2014/main" id="{A51AD528-2D2B-CE22-0A1F-77276F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728" y="55084"/>
            <a:ext cx="5897218" cy="884238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События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60591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B89595-4A21-8570-FA8E-C1619F01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7601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Эксперименты с моделями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3200056B-7487-E792-B365-39B4B659E17A}"/>
              </a:ext>
            </a:extLst>
          </p:cNvPr>
          <p:cNvSpPr txBox="1">
            <a:spLocks/>
          </p:cNvSpPr>
          <p:nvPr/>
        </p:nvSpPr>
        <p:spPr>
          <a:xfrm>
            <a:off x="960756" y="1366980"/>
            <a:ext cx="3108325" cy="2972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Surprise: </a:t>
            </a:r>
            <a:r>
              <a:rPr lang="en-US" sz="1800" dirty="0" err="1">
                <a:solidFill>
                  <a:schemeClr val="bg1"/>
                </a:solidFill>
              </a:rPr>
              <a:t>KNNWithMeans</a:t>
            </a:r>
            <a:r>
              <a:rPr lang="en-US" sz="1800" dirty="0">
                <a:solidFill>
                  <a:schemeClr val="bg1"/>
                </a:solidFill>
              </a:rPr>
              <a:t>() 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precision@3: 0.00015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bg1"/>
                </a:solidFill>
              </a:rPr>
              <a:t>Подход использует среднее значение оценок пользователей для нахождения похожих пользователей. 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bg1"/>
                </a:solidFill>
              </a:rPr>
              <a:t>Для каждого пользователя он находит k ближайших соседей и предлагает ему товары, которые понравились этим соседям.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A27E6C0A-3FA7-C098-1B77-90C280103A48}"/>
              </a:ext>
            </a:extLst>
          </p:cNvPr>
          <p:cNvSpPr txBox="1">
            <a:spLocks/>
          </p:cNvSpPr>
          <p:nvPr/>
        </p:nvSpPr>
        <p:spPr>
          <a:xfrm>
            <a:off x="4409635" y="1366980"/>
            <a:ext cx="3108326" cy="273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Surprise: SVD(</a:t>
            </a:r>
            <a:r>
              <a:rPr lang="en-US" sz="1800" dirty="0" err="1">
                <a:solidFill>
                  <a:schemeClr val="bg1"/>
                </a:solidFill>
              </a:rPr>
              <a:t>n_factors</a:t>
            </a:r>
            <a:r>
              <a:rPr lang="en-US" sz="1800" dirty="0">
                <a:solidFill>
                  <a:schemeClr val="bg1"/>
                </a:solidFill>
              </a:rPr>
              <a:t>=10, </a:t>
            </a:r>
            <a:r>
              <a:rPr lang="en-US" sz="1800" dirty="0" err="1">
                <a:solidFill>
                  <a:schemeClr val="bg1"/>
                </a:solidFill>
              </a:rPr>
              <a:t>n_epochs</a:t>
            </a:r>
            <a:r>
              <a:rPr lang="en-US" sz="1800" dirty="0">
                <a:solidFill>
                  <a:schemeClr val="bg1"/>
                </a:solidFill>
              </a:rPr>
              <a:t>=20, </a:t>
            </a:r>
            <a:r>
              <a:rPr lang="en-US" sz="1800" dirty="0" err="1">
                <a:solidFill>
                  <a:schemeClr val="bg1"/>
                </a:solidFill>
              </a:rPr>
              <a:t>lr_all</a:t>
            </a:r>
            <a:r>
              <a:rPr lang="en-US" sz="1800" dirty="0">
                <a:solidFill>
                  <a:schemeClr val="bg1"/>
                </a:solidFill>
              </a:rPr>
              <a:t>=0.002, </a:t>
            </a:r>
            <a:r>
              <a:rPr lang="en-US" sz="1800" dirty="0" err="1">
                <a:solidFill>
                  <a:schemeClr val="bg1"/>
                </a:solidFill>
              </a:rPr>
              <a:t>reg_all</a:t>
            </a:r>
            <a:r>
              <a:rPr lang="en-US" sz="1800" dirty="0">
                <a:solidFill>
                  <a:schemeClr val="bg1"/>
                </a:solidFill>
              </a:rPr>
              <a:t>=0.1)</a:t>
            </a: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precision@3: 0.00522</a:t>
            </a: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SVD </a:t>
            </a:r>
            <a:r>
              <a:rPr lang="ru-RU" sz="1800" dirty="0">
                <a:solidFill>
                  <a:schemeClr val="bg1"/>
                </a:solidFill>
              </a:rPr>
              <a:t>модель использует математический механизм, позволяющий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соединить  пространство пользователей и их оценок с пространством товаров.</a:t>
            </a:r>
          </a:p>
          <a:p>
            <a:pPr>
              <a:lnSpc>
                <a:spcPct val="100000"/>
              </a:lnSpc>
            </a:pP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A07F3C6B-1D69-4B5C-2B6B-F169CAD09079}"/>
              </a:ext>
            </a:extLst>
          </p:cNvPr>
          <p:cNvSpPr txBox="1">
            <a:spLocks/>
          </p:cNvSpPr>
          <p:nvPr/>
        </p:nvSpPr>
        <p:spPr>
          <a:xfrm>
            <a:off x="7950540" y="1366980"/>
            <a:ext cx="3280704" cy="2972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lightfm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LightFM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no_components</a:t>
            </a:r>
            <a:r>
              <a:rPr lang="en-US" sz="1800" dirty="0">
                <a:solidFill>
                  <a:schemeClr val="bg1"/>
                </a:solidFill>
              </a:rPr>
              <a:t>=10, loss='warp', </a:t>
            </a:r>
            <a:r>
              <a:rPr lang="en-US" sz="1800" dirty="0" err="1">
                <a:solidFill>
                  <a:schemeClr val="bg1"/>
                </a:solidFill>
              </a:rPr>
              <a:t>random_state</a:t>
            </a:r>
            <a:r>
              <a:rPr lang="en-US" sz="1800" dirty="0">
                <a:solidFill>
                  <a:schemeClr val="bg1"/>
                </a:solidFill>
              </a:rPr>
              <a:t>=42)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precision_at_3: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0.02697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bg1"/>
                </a:solidFill>
              </a:rPr>
              <a:t>Гибридный подход матричной факторизации, использующий скрытые представления пользователей и товаров.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bg1"/>
                </a:solidFill>
              </a:rPr>
              <a:t>Использование этого подхода требует дальнейшей проработки, как наиболее перспективный.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5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0DD080AE-1CB6-883D-ED3F-25258892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35" y="1661159"/>
            <a:ext cx="10609242" cy="469557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en-US" dirty="0" err="1">
                <a:solidFill>
                  <a:schemeClr val="bg1"/>
                </a:solidFill>
              </a:rPr>
              <a:t>LightFM</a:t>
            </a:r>
            <a:r>
              <a:rPr lang="ru-RU" dirty="0">
                <a:solidFill>
                  <a:schemeClr val="bg1"/>
                </a:solidFill>
              </a:rPr>
              <a:t> модели, использующей алгоритм матричной факторизации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 достигнут более наиболее высокий показатель технической метрики: 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precision@3 – </a:t>
            </a:r>
            <a:r>
              <a:rPr lang="ru-RU" altLang="ru-RU" dirty="0">
                <a:solidFill>
                  <a:schemeClr val="bg1"/>
                </a:solidFill>
              </a:rPr>
              <a:t>0.026970956</a:t>
            </a:r>
            <a:r>
              <a:rPr lang="en-US" altLang="ru-RU" dirty="0">
                <a:solidFill>
                  <a:schemeClr val="bg1"/>
                </a:solidFill>
              </a:rPr>
              <a:t>, </a:t>
            </a:r>
            <a:r>
              <a:rPr lang="ru-RU" altLang="ru-RU" dirty="0">
                <a:solidFill>
                  <a:schemeClr val="bg1"/>
                </a:solidFill>
              </a:rPr>
              <a:t> дальнейшая разработка будет построена на работе с этим подходом.</a:t>
            </a:r>
          </a:p>
          <a:p>
            <a:r>
              <a:rPr lang="ru-RU" altLang="ru-RU" dirty="0">
                <a:solidFill>
                  <a:schemeClr val="bg1"/>
                </a:solidFill>
              </a:rPr>
              <a:t>Текущая рабочая версия выложена на </a:t>
            </a:r>
            <a:r>
              <a:rPr lang="en-US" altLang="ru-RU" dirty="0" err="1">
                <a:solidFill>
                  <a:schemeClr val="bg1"/>
                </a:solidFill>
              </a:rPr>
              <a:t>Github</a:t>
            </a:r>
            <a:r>
              <a:rPr lang="en-US" altLang="ru-RU" dirty="0">
                <a:solidFill>
                  <a:schemeClr val="bg1"/>
                </a:solidFill>
              </a:rPr>
              <a:t>, Docker.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E22FCF-54E2-6C1B-32C4-82ADED61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9" y="612037"/>
            <a:ext cx="10759328" cy="8842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Дальнейшие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55999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1409</TotalTime>
  <Words>404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Biome Light</vt:lpstr>
      <vt:lpstr>Mont</vt:lpstr>
      <vt:lpstr>Tw Cen MT</vt:lpstr>
      <vt:lpstr>Контур</vt:lpstr>
      <vt:lpstr>Дипломный проект</vt:lpstr>
      <vt:lpstr>Цель                       техническая задача</vt:lpstr>
      <vt:lpstr>ВВОДНЫЕ Данные</vt:lpstr>
      <vt:lpstr>Презентация PowerPoint</vt:lpstr>
      <vt:lpstr>Презентация PowerPoint</vt:lpstr>
      <vt:lpstr>Презентация PowerPoint</vt:lpstr>
      <vt:lpstr>События по времени</vt:lpstr>
      <vt:lpstr>Эксперименты с моделями</vt:lpstr>
      <vt:lpstr>Дальнейшие действия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Евгений Полин</dc:creator>
  <cp:lastModifiedBy>Евгений Полин</cp:lastModifiedBy>
  <cp:revision>2</cp:revision>
  <dcterms:created xsi:type="dcterms:W3CDTF">2024-03-11T06:51:17Z</dcterms:created>
  <dcterms:modified xsi:type="dcterms:W3CDTF">2024-03-12T17:36:14Z</dcterms:modified>
</cp:coreProperties>
</file>