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8" r:id="rId2"/>
  </p:sldMasterIdLst>
  <p:sldIdLst>
    <p:sldId id="256" r:id="rId3"/>
    <p:sldId id="257" r:id="rId4"/>
    <p:sldId id="287" r:id="rId5"/>
    <p:sldId id="270" r:id="rId6"/>
    <p:sldId id="288" r:id="rId7"/>
    <p:sldId id="289" r:id="rId8"/>
    <p:sldId id="297" r:id="rId9"/>
    <p:sldId id="298" r:id="rId10"/>
    <p:sldId id="518" r:id="rId11"/>
    <p:sldId id="261" r:id="rId12"/>
    <p:sldId id="422" r:id="rId13"/>
    <p:sldId id="519" r:id="rId14"/>
    <p:sldId id="274" r:id="rId15"/>
    <p:sldId id="301" r:id="rId16"/>
    <p:sldId id="303" r:id="rId17"/>
    <p:sldId id="305" r:id="rId18"/>
    <p:sldId id="394" r:id="rId19"/>
    <p:sldId id="395" r:id="rId20"/>
    <p:sldId id="523" r:id="rId21"/>
    <p:sldId id="399" r:id="rId22"/>
    <p:sldId id="402" r:id="rId23"/>
    <p:sldId id="404" r:id="rId24"/>
    <p:sldId id="407" r:id="rId25"/>
    <p:sldId id="524" r:id="rId26"/>
    <p:sldId id="406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6" r:id="rId46"/>
    <p:sldId id="445" r:id="rId47"/>
    <p:sldId id="442" r:id="rId48"/>
    <p:sldId id="447" r:id="rId49"/>
    <p:sldId id="449" r:id="rId50"/>
    <p:sldId id="448" r:id="rId51"/>
    <p:sldId id="450" r:id="rId52"/>
    <p:sldId id="451" r:id="rId53"/>
    <p:sldId id="452" r:id="rId54"/>
    <p:sldId id="453" r:id="rId55"/>
    <p:sldId id="517" r:id="rId56"/>
    <p:sldId id="455" r:id="rId57"/>
    <p:sldId id="456" r:id="rId58"/>
    <p:sldId id="457" r:id="rId59"/>
    <p:sldId id="468" r:id="rId60"/>
    <p:sldId id="471" r:id="rId61"/>
    <p:sldId id="499" r:id="rId62"/>
    <p:sldId id="500" r:id="rId63"/>
    <p:sldId id="501" r:id="rId64"/>
    <p:sldId id="502" r:id="rId65"/>
    <p:sldId id="472" r:id="rId66"/>
    <p:sldId id="503" r:id="rId67"/>
    <p:sldId id="504" r:id="rId68"/>
    <p:sldId id="458" r:id="rId69"/>
    <p:sldId id="459" r:id="rId70"/>
    <p:sldId id="460" r:id="rId71"/>
    <p:sldId id="464" r:id="rId72"/>
    <p:sldId id="461" r:id="rId73"/>
    <p:sldId id="465" r:id="rId74"/>
    <p:sldId id="462" r:id="rId75"/>
    <p:sldId id="463" r:id="rId76"/>
    <p:sldId id="466" r:id="rId77"/>
    <p:sldId id="467" r:id="rId78"/>
    <p:sldId id="473" r:id="rId79"/>
    <p:sldId id="474" r:id="rId80"/>
    <p:sldId id="475" r:id="rId81"/>
    <p:sldId id="476" r:id="rId82"/>
    <p:sldId id="477" r:id="rId83"/>
    <p:sldId id="478" r:id="rId84"/>
    <p:sldId id="479" r:id="rId85"/>
    <p:sldId id="480" r:id="rId86"/>
    <p:sldId id="481" r:id="rId87"/>
    <p:sldId id="482" r:id="rId88"/>
    <p:sldId id="483" r:id="rId89"/>
    <p:sldId id="484" r:id="rId90"/>
    <p:sldId id="485" r:id="rId91"/>
    <p:sldId id="486" r:id="rId92"/>
    <p:sldId id="487" r:id="rId93"/>
    <p:sldId id="488" r:id="rId94"/>
    <p:sldId id="489" r:id="rId95"/>
    <p:sldId id="490" r:id="rId96"/>
    <p:sldId id="491" r:id="rId97"/>
    <p:sldId id="492" r:id="rId98"/>
    <p:sldId id="493" r:id="rId99"/>
    <p:sldId id="494" r:id="rId100"/>
    <p:sldId id="495" r:id="rId101"/>
    <p:sldId id="496" r:id="rId102"/>
    <p:sldId id="497" r:id="rId103"/>
    <p:sldId id="498" r:id="rId104"/>
    <p:sldId id="505" r:id="rId105"/>
    <p:sldId id="507" r:id="rId106"/>
    <p:sldId id="508" r:id="rId107"/>
    <p:sldId id="509" r:id="rId108"/>
    <p:sldId id="510" r:id="rId109"/>
    <p:sldId id="511" r:id="rId110"/>
    <p:sldId id="512" r:id="rId111"/>
    <p:sldId id="513" r:id="rId112"/>
    <p:sldId id="514" r:id="rId113"/>
    <p:sldId id="515" r:id="rId114"/>
    <p:sldId id="516" r:id="rId1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9900FF"/>
    <a:srgbClr val="FF66FF"/>
    <a:srgbClr val="33CC33"/>
    <a:srgbClr val="FFFF00"/>
    <a:srgbClr val="003399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>
      <p:cViewPr>
        <p:scale>
          <a:sx n="75" d="100"/>
          <a:sy n="75" d="100"/>
        </p:scale>
        <p:origin x="36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5A6903-CE94-4F77-86F6-E0EAB7252490}" type="slidenum">
              <a:rPr lang="ru-RU" altLang="en-US"/>
              <a:pPr/>
              <a:t>‹#›</a:t>
            </a:fld>
            <a:endParaRPr lang="ru-RU" altLang="en-US"/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8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1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1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23D35-6AD6-4E27-A622-2B9CCFF3A90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980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D333E-BB35-406A-9DCA-9F35BCE2206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3132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824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3824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13824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3824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824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824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824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825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825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825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825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825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825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3825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825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825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A8A9280-6134-49EB-95F5-37BDA1250199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138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138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59597B-1371-40BE-9279-17146DEE2D46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9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FE50CF-58E7-4DB7-8033-0ECDD0B1013C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7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584AA9-CCF2-4D99-BAF4-CC865ACECB3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13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F6288-8705-4350-B47F-33348A7BA19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955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D1FBEF-E54A-4BE7-8E1C-D3B6D0C75FAB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35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7E4CA-6A03-48E0-BA86-1E1A33868B98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2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7F4C1C-9DA5-4D86-A563-F7BBF75EFBC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8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60F76-60C3-42C9-809D-BF52595DA0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80508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ECBE54-0DEC-4B6A-BDE2-BFEBCC2464D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96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022352-302E-4C06-966B-9B34DD9389A9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9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911D52-5AE2-41BE-9409-15A07D353DF5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941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C903BE4-BCAE-4002-AD4E-F8824A45BED9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A489E-60EB-4864-ACF8-465B5D4BECE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1092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D0894-1642-4319-B134-74C51897484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336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3513-E998-4BD6-B00F-F9E7B9A1B3D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0569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2617E-1DAF-4A5A-8E97-AC628A240D6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921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0517-702B-4A73-96E9-6C26364D1B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4556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96AFC-A343-47D2-B9D0-F7573333770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6580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2947D-DEF4-465A-B318-304C6F51145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77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ru-RU" alt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ru-RU" alt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BA1308F-B9CC-4742-9161-03C5329ABA18}" type="slidenum">
              <a:rPr lang="ru-RU" altLang="en-US"/>
              <a:pPr/>
              <a:t>‹#›</a:t>
            </a:fld>
            <a:endParaRPr lang="ru-RU" altLang="en-US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7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8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8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8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8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8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8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ru-RU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047B89FC-FDB1-440C-AD1A-795D41238CAF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13722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72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3722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3722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>
                <a:solidFill>
                  <a:schemeClr val="hlink"/>
                </a:solidFill>
              </a:endParaRPr>
            </a:p>
          </p:txBody>
        </p:sp>
        <p:sp>
          <p:nvSpPr>
            <p:cNvPr id="13722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>
                <a:solidFill>
                  <a:schemeClr val="hlink"/>
                </a:solidFill>
              </a:endParaRPr>
            </a:p>
          </p:txBody>
        </p:sp>
        <p:sp>
          <p:nvSpPr>
            <p:cNvPr id="13722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>
                <a:solidFill>
                  <a:schemeClr val="accent2"/>
                </a:solidFill>
              </a:endParaRPr>
            </a:p>
          </p:txBody>
        </p:sp>
        <p:sp>
          <p:nvSpPr>
            <p:cNvPr id="13722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>
                <a:solidFill>
                  <a:schemeClr val="hlink"/>
                </a:solidFill>
              </a:endParaRPr>
            </a:p>
          </p:txBody>
        </p:sp>
        <p:sp>
          <p:nvSpPr>
            <p:cNvPr id="13722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3722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>
                <a:solidFill>
                  <a:schemeClr val="accent2"/>
                </a:solidFill>
              </a:endParaRPr>
            </a:p>
          </p:txBody>
        </p:sp>
        <p:sp>
          <p:nvSpPr>
            <p:cNvPr id="13722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37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37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7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928926" y="1428736"/>
            <a:ext cx="6035686" cy="2286016"/>
          </a:xfrm>
        </p:spPr>
        <p:txBody>
          <a:bodyPr/>
          <a:lstStyle/>
          <a:p>
            <a:br>
              <a:rPr lang="ru-RU" sz="4000" dirty="0"/>
            </a:br>
            <a:r>
              <a:rPr lang="ru-RU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ТЕМА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5</a:t>
            </a:r>
            <a:r>
              <a:rPr lang="ru-RU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ru-RU" sz="4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Основы поведения субъектов рыночной экономики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3886200"/>
            <a:ext cx="7232650" cy="2971800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45125"/>
            <a:ext cx="8893175" cy="979488"/>
          </a:xfrm>
        </p:spPr>
        <p:txBody>
          <a:bodyPr/>
          <a:lstStyle/>
          <a:p>
            <a:pPr algn="ctr"/>
            <a:r>
              <a:rPr lang="ru-RU" sz="2800">
                <a:solidFill>
                  <a:srgbClr val="000099"/>
                </a:solidFill>
              </a:rPr>
              <a:t>Взаимосвязь общей и предельной полезности</a:t>
            </a:r>
          </a:p>
        </p:txBody>
      </p:sp>
      <p:grpSp>
        <p:nvGrpSpPr>
          <p:cNvPr id="44060" name="Group 28"/>
          <p:cNvGrpSpPr>
            <a:grpSpLocks/>
          </p:cNvGrpSpPr>
          <p:nvPr/>
        </p:nvGrpSpPr>
        <p:grpSpPr bwMode="auto">
          <a:xfrm>
            <a:off x="1331913" y="765175"/>
            <a:ext cx="6192837" cy="4824413"/>
            <a:chOff x="3321" y="2034"/>
            <a:chExt cx="5400" cy="5636"/>
          </a:xfrm>
        </p:grpSpPr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 flipV="1">
              <a:off x="4081" y="2064"/>
              <a:ext cx="0" cy="24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 flipV="1">
              <a:off x="4081" y="4554"/>
              <a:ext cx="44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 flipV="1">
              <a:off x="4081" y="4734"/>
              <a:ext cx="0" cy="25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>
              <a:off x="4081" y="7254"/>
              <a:ext cx="44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5" name="Freeform 33"/>
            <p:cNvSpPr>
              <a:spLocks/>
            </p:cNvSpPr>
            <p:nvPr/>
          </p:nvSpPr>
          <p:spPr bwMode="auto">
            <a:xfrm>
              <a:off x="4221" y="2574"/>
              <a:ext cx="3575" cy="2612"/>
            </a:xfrm>
            <a:custGeom>
              <a:avLst/>
              <a:gdLst>
                <a:gd name="T0" fmla="*/ 0 w 3508"/>
                <a:gd name="T1" fmla="*/ 0 h 2792"/>
                <a:gd name="T2" fmla="*/ 3508 w 3508"/>
                <a:gd name="T3" fmla="*/ 2792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08" h="2792">
                  <a:moveTo>
                    <a:pt x="0" y="0"/>
                  </a:moveTo>
                  <a:lnTo>
                    <a:pt x="3508" y="2792"/>
                  </a:lnTo>
                </a:path>
              </a:pathLst>
            </a:custGeom>
            <a:noFill/>
            <a:ln w="28575" cmpd="sng">
              <a:solidFill>
                <a:srgbClr val="990033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6" name="Line 34"/>
            <p:cNvSpPr>
              <a:spLocks noChangeShapeType="1"/>
            </p:cNvSpPr>
            <p:nvPr/>
          </p:nvSpPr>
          <p:spPr bwMode="auto">
            <a:xfrm>
              <a:off x="6921" y="4554"/>
              <a:ext cx="0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7" name="Freeform 35"/>
            <p:cNvSpPr>
              <a:spLocks/>
            </p:cNvSpPr>
            <p:nvPr/>
          </p:nvSpPr>
          <p:spPr bwMode="auto">
            <a:xfrm>
              <a:off x="4081" y="5440"/>
              <a:ext cx="3782" cy="1814"/>
            </a:xfrm>
            <a:custGeom>
              <a:avLst/>
              <a:gdLst>
                <a:gd name="T0" fmla="*/ 0 w 3521"/>
                <a:gd name="T1" fmla="*/ 1814 h 1814"/>
                <a:gd name="T2" fmla="*/ 441 w 3521"/>
                <a:gd name="T3" fmla="*/ 1236 h 1814"/>
                <a:gd name="T4" fmla="*/ 1104 w 3521"/>
                <a:gd name="T5" fmla="*/ 672 h 1814"/>
                <a:gd name="T6" fmla="*/ 1455 w 3521"/>
                <a:gd name="T7" fmla="*/ 434 h 1814"/>
                <a:gd name="T8" fmla="*/ 1893 w 3521"/>
                <a:gd name="T9" fmla="*/ 184 h 1814"/>
                <a:gd name="T10" fmla="*/ 2269 w 3521"/>
                <a:gd name="T11" fmla="*/ 59 h 1814"/>
                <a:gd name="T12" fmla="*/ 2682 w 3521"/>
                <a:gd name="T13" fmla="*/ 21 h 1814"/>
                <a:gd name="T14" fmla="*/ 3020 w 3521"/>
                <a:gd name="T15" fmla="*/ 184 h 1814"/>
                <a:gd name="T16" fmla="*/ 3308 w 3521"/>
                <a:gd name="T17" fmla="*/ 472 h 1814"/>
                <a:gd name="T18" fmla="*/ 3521 w 3521"/>
                <a:gd name="T19" fmla="*/ 747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1" h="1814">
                  <a:moveTo>
                    <a:pt x="0" y="1814"/>
                  </a:moveTo>
                  <a:cubicBezTo>
                    <a:pt x="74" y="1718"/>
                    <a:pt x="257" y="1426"/>
                    <a:pt x="441" y="1236"/>
                  </a:cubicBezTo>
                  <a:cubicBezTo>
                    <a:pt x="625" y="1046"/>
                    <a:pt x="935" y="806"/>
                    <a:pt x="1104" y="672"/>
                  </a:cubicBezTo>
                  <a:cubicBezTo>
                    <a:pt x="1273" y="538"/>
                    <a:pt x="1324" y="515"/>
                    <a:pt x="1455" y="434"/>
                  </a:cubicBezTo>
                  <a:cubicBezTo>
                    <a:pt x="1586" y="353"/>
                    <a:pt x="1757" y="246"/>
                    <a:pt x="1893" y="184"/>
                  </a:cubicBezTo>
                  <a:cubicBezTo>
                    <a:pt x="2029" y="122"/>
                    <a:pt x="2138" y="86"/>
                    <a:pt x="2269" y="59"/>
                  </a:cubicBezTo>
                  <a:cubicBezTo>
                    <a:pt x="2400" y="32"/>
                    <a:pt x="2557" y="0"/>
                    <a:pt x="2682" y="21"/>
                  </a:cubicBezTo>
                  <a:cubicBezTo>
                    <a:pt x="2807" y="42"/>
                    <a:pt x="2916" y="109"/>
                    <a:pt x="3020" y="184"/>
                  </a:cubicBezTo>
                  <a:cubicBezTo>
                    <a:pt x="3124" y="259"/>
                    <a:pt x="3224" y="378"/>
                    <a:pt x="3308" y="472"/>
                  </a:cubicBezTo>
                  <a:cubicBezTo>
                    <a:pt x="3392" y="566"/>
                    <a:pt x="3477" y="690"/>
                    <a:pt x="3521" y="747"/>
                  </a:cubicBezTo>
                </a:path>
              </a:pathLst>
            </a:custGeom>
            <a:noFill/>
            <a:ln w="28575" cmpd="sng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3501" y="2034"/>
              <a:ext cx="56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en-US" sz="2000" b="1" i="1"/>
                <a:t>МU</a:t>
              </a:r>
              <a:endParaRPr lang="ru-RU" sz="2000" i="1"/>
            </a:p>
          </p:txBody>
        </p:sp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3501" y="4734"/>
              <a:ext cx="5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ru-RU" sz="2000" b="1" i="1"/>
                <a:t>Т</a:t>
              </a:r>
              <a:r>
                <a:rPr lang="en-US" sz="2000" b="1" i="1"/>
                <a:t>U</a:t>
              </a:r>
              <a:endParaRPr lang="ru-RU" sz="2000" i="1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8334" y="4610"/>
              <a:ext cx="38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en-US" sz="2000" b="1" i="1"/>
                <a:t>Q</a:t>
              </a:r>
              <a:endParaRPr lang="ru-RU" sz="2000" i="1"/>
            </a:p>
          </p:txBody>
        </p: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8334" y="7310"/>
              <a:ext cx="38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en-US" sz="2000" b="1" i="1"/>
                <a:t>Q</a:t>
              </a:r>
              <a:endParaRPr lang="ru-RU" sz="2000" i="1"/>
            </a:p>
          </p:txBody>
        </p:sp>
        <p:sp>
          <p:nvSpPr>
            <p:cNvPr id="44072" name="Text Box 40"/>
            <p:cNvSpPr txBox="1">
              <a:spLocks noChangeArrowheads="1"/>
            </p:cNvSpPr>
            <p:nvPr/>
          </p:nvSpPr>
          <p:spPr bwMode="auto">
            <a:xfrm>
              <a:off x="6788" y="4610"/>
              <a:ext cx="38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en-US" sz="2000" b="1" i="1"/>
                <a:t>Q</a:t>
              </a:r>
              <a:r>
                <a:rPr lang="en-US" sz="2000" b="1" i="1" baseline="-25000"/>
                <a:t>M</a:t>
              </a:r>
              <a:endParaRPr lang="ru-RU" sz="2000" i="1"/>
            </a:p>
          </p:txBody>
        </p:sp>
        <p:sp>
          <p:nvSpPr>
            <p:cNvPr id="44073" name="Text Box 41"/>
            <p:cNvSpPr txBox="1">
              <a:spLocks noChangeArrowheads="1"/>
            </p:cNvSpPr>
            <p:nvPr/>
          </p:nvSpPr>
          <p:spPr bwMode="auto">
            <a:xfrm>
              <a:off x="6788" y="7310"/>
              <a:ext cx="38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en-US" sz="2000" b="1" i="1"/>
                <a:t>Q</a:t>
              </a:r>
              <a:r>
                <a:rPr lang="en-US" sz="2000" b="1" i="1" baseline="-25000"/>
                <a:t>M</a:t>
              </a:r>
              <a:endParaRPr lang="ru-RU" sz="2000" i="1"/>
            </a:p>
          </p:txBody>
        </p:sp>
        <p:sp>
          <p:nvSpPr>
            <p:cNvPr id="44074" name="Line 42"/>
            <p:cNvSpPr>
              <a:spLocks noChangeShapeType="1"/>
            </p:cNvSpPr>
            <p:nvPr/>
          </p:nvSpPr>
          <p:spPr bwMode="auto">
            <a:xfrm flipH="1">
              <a:off x="4041" y="5454"/>
              <a:ext cx="28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75" name="Text Box 43"/>
            <p:cNvSpPr txBox="1">
              <a:spLocks noChangeArrowheads="1"/>
            </p:cNvSpPr>
            <p:nvPr/>
          </p:nvSpPr>
          <p:spPr bwMode="auto">
            <a:xfrm>
              <a:off x="3321" y="5274"/>
              <a:ext cx="8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ru-RU" sz="2000" b="1" i="1"/>
                <a:t>Т</a:t>
              </a:r>
              <a:r>
                <a:rPr lang="en-US" sz="2000" b="1" i="1"/>
                <a:t>U</a:t>
              </a:r>
              <a:r>
                <a:rPr lang="en-US" sz="2000" b="1" i="1" baseline="-25000"/>
                <a:t>max</a:t>
              </a:r>
              <a:endParaRPr lang="ru-RU" sz="2000" i="1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684213" y="981075"/>
            <a:ext cx="7488237" cy="5040313"/>
            <a:chOff x="1341" y="11882"/>
            <a:chExt cx="9900" cy="3652"/>
          </a:xfrm>
        </p:grpSpPr>
        <p:sp>
          <p:nvSpPr>
            <p:cNvPr id="212997" name="Line 5"/>
            <p:cNvSpPr>
              <a:spLocks noChangeShapeType="1"/>
            </p:cNvSpPr>
            <p:nvPr/>
          </p:nvSpPr>
          <p:spPr bwMode="auto">
            <a:xfrm>
              <a:off x="2421" y="11882"/>
              <a:ext cx="0" cy="3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2421" y="14994"/>
              <a:ext cx="84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2999" name="Freeform 7"/>
            <p:cNvSpPr>
              <a:spLocks/>
            </p:cNvSpPr>
            <p:nvPr/>
          </p:nvSpPr>
          <p:spPr bwMode="auto">
            <a:xfrm>
              <a:off x="2601" y="12782"/>
              <a:ext cx="2160" cy="930"/>
            </a:xfrm>
            <a:custGeom>
              <a:avLst/>
              <a:gdLst>
                <a:gd name="T0" fmla="*/ 0 w 2160"/>
                <a:gd name="T1" fmla="*/ 0 h 930"/>
                <a:gd name="T2" fmla="*/ 360 w 2160"/>
                <a:gd name="T3" fmla="*/ 540 h 930"/>
                <a:gd name="T4" fmla="*/ 900 w 2160"/>
                <a:gd name="T5" fmla="*/ 900 h 930"/>
                <a:gd name="T6" fmla="*/ 1620 w 2160"/>
                <a:gd name="T7" fmla="*/ 720 h 930"/>
                <a:gd name="T8" fmla="*/ 2160 w 2160"/>
                <a:gd name="T9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" h="930">
                  <a:moveTo>
                    <a:pt x="0" y="0"/>
                  </a:moveTo>
                  <a:cubicBezTo>
                    <a:pt x="105" y="195"/>
                    <a:pt x="210" y="390"/>
                    <a:pt x="360" y="540"/>
                  </a:cubicBezTo>
                  <a:cubicBezTo>
                    <a:pt x="510" y="690"/>
                    <a:pt x="690" y="870"/>
                    <a:pt x="900" y="900"/>
                  </a:cubicBezTo>
                  <a:cubicBezTo>
                    <a:pt x="1110" y="930"/>
                    <a:pt x="1410" y="870"/>
                    <a:pt x="1620" y="720"/>
                  </a:cubicBezTo>
                  <a:cubicBezTo>
                    <a:pt x="1830" y="570"/>
                    <a:pt x="1995" y="285"/>
                    <a:pt x="216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0" name="Freeform 8"/>
            <p:cNvSpPr>
              <a:spLocks/>
            </p:cNvSpPr>
            <p:nvPr/>
          </p:nvSpPr>
          <p:spPr bwMode="auto">
            <a:xfrm>
              <a:off x="4041" y="13142"/>
              <a:ext cx="2160" cy="930"/>
            </a:xfrm>
            <a:custGeom>
              <a:avLst/>
              <a:gdLst>
                <a:gd name="T0" fmla="*/ 0 w 2160"/>
                <a:gd name="T1" fmla="*/ 0 h 930"/>
                <a:gd name="T2" fmla="*/ 360 w 2160"/>
                <a:gd name="T3" fmla="*/ 540 h 930"/>
                <a:gd name="T4" fmla="*/ 900 w 2160"/>
                <a:gd name="T5" fmla="*/ 900 h 930"/>
                <a:gd name="T6" fmla="*/ 1620 w 2160"/>
                <a:gd name="T7" fmla="*/ 720 h 930"/>
                <a:gd name="T8" fmla="*/ 2160 w 2160"/>
                <a:gd name="T9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" h="930">
                  <a:moveTo>
                    <a:pt x="0" y="0"/>
                  </a:moveTo>
                  <a:cubicBezTo>
                    <a:pt x="105" y="195"/>
                    <a:pt x="210" y="390"/>
                    <a:pt x="360" y="540"/>
                  </a:cubicBezTo>
                  <a:cubicBezTo>
                    <a:pt x="510" y="690"/>
                    <a:pt x="690" y="870"/>
                    <a:pt x="900" y="900"/>
                  </a:cubicBezTo>
                  <a:cubicBezTo>
                    <a:pt x="1110" y="930"/>
                    <a:pt x="1410" y="870"/>
                    <a:pt x="1620" y="720"/>
                  </a:cubicBezTo>
                  <a:cubicBezTo>
                    <a:pt x="1830" y="570"/>
                    <a:pt x="1995" y="285"/>
                    <a:pt x="216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1" name="Freeform 9"/>
            <p:cNvSpPr>
              <a:spLocks/>
            </p:cNvSpPr>
            <p:nvPr/>
          </p:nvSpPr>
          <p:spPr bwMode="auto">
            <a:xfrm>
              <a:off x="5481" y="12962"/>
              <a:ext cx="2340" cy="1290"/>
            </a:xfrm>
            <a:custGeom>
              <a:avLst/>
              <a:gdLst>
                <a:gd name="T0" fmla="*/ 0 w 2160"/>
                <a:gd name="T1" fmla="*/ 0 h 930"/>
                <a:gd name="T2" fmla="*/ 360 w 2160"/>
                <a:gd name="T3" fmla="*/ 540 h 930"/>
                <a:gd name="T4" fmla="*/ 900 w 2160"/>
                <a:gd name="T5" fmla="*/ 900 h 930"/>
                <a:gd name="T6" fmla="*/ 1620 w 2160"/>
                <a:gd name="T7" fmla="*/ 720 h 930"/>
                <a:gd name="T8" fmla="*/ 2160 w 2160"/>
                <a:gd name="T9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" h="930">
                  <a:moveTo>
                    <a:pt x="0" y="0"/>
                  </a:moveTo>
                  <a:cubicBezTo>
                    <a:pt x="105" y="195"/>
                    <a:pt x="210" y="390"/>
                    <a:pt x="360" y="540"/>
                  </a:cubicBezTo>
                  <a:cubicBezTo>
                    <a:pt x="510" y="690"/>
                    <a:pt x="690" y="870"/>
                    <a:pt x="900" y="900"/>
                  </a:cubicBezTo>
                  <a:cubicBezTo>
                    <a:pt x="1110" y="930"/>
                    <a:pt x="1410" y="870"/>
                    <a:pt x="1620" y="720"/>
                  </a:cubicBezTo>
                  <a:cubicBezTo>
                    <a:pt x="1830" y="570"/>
                    <a:pt x="1995" y="285"/>
                    <a:pt x="216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2" name="Freeform 10"/>
            <p:cNvSpPr>
              <a:spLocks/>
            </p:cNvSpPr>
            <p:nvPr/>
          </p:nvSpPr>
          <p:spPr bwMode="auto">
            <a:xfrm>
              <a:off x="7281" y="12782"/>
              <a:ext cx="2160" cy="930"/>
            </a:xfrm>
            <a:custGeom>
              <a:avLst/>
              <a:gdLst>
                <a:gd name="T0" fmla="*/ 0 w 2160"/>
                <a:gd name="T1" fmla="*/ 0 h 930"/>
                <a:gd name="T2" fmla="*/ 360 w 2160"/>
                <a:gd name="T3" fmla="*/ 540 h 930"/>
                <a:gd name="T4" fmla="*/ 900 w 2160"/>
                <a:gd name="T5" fmla="*/ 900 h 930"/>
                <a:gd name="T6" fmla="*/ 1620 w 2160"/>
                <a:gd name="T7" fmla="*/ 720 h 930"/>
                <a:gd name="T8" fmla="*/ 2160 w 2160"/>
                <a:gd name="T9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" h="930">
                  <a:moveTo>
                    <a:pt x="0" y="0"/>
                  </a:moveTo>
                  <a:cubicBezTo>
                    <a:pt x="105" y="195"/>
                    <a:pt x="210" y="390"/>
                    <a:pt x="360" y="540"/>
                  </a:cubicBezTo>
                  <a:cubicBezTo>
                    <a:pt x="510" y="690"/>
                    <a:pt x="690" y="870"/>
                    <a:pt x="900" y="900"/>
                  </a:cubicBezTo>
                  <a:cubicBezTo>
                    <a:pt x="1110" y="930"/>
                    <a:pt x="1410" y="870"/>
                    <a:pt x="1620" y="720"/>
                  </a:cubicBezTo>
                  <a:cubicBezTo>
                    <a:pt x="1830" y="570"/>
                    <a:pt x="1995" y="285"/>
                    <a:pt x="216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3" name="Line 11"/>
            <p:cNvSpPr>
              <a:spLocks noChangeShapeType="1"/>
            </p:cNvSpPr>
            <p:nvPr/>
          </p:nvSpPr>
          <p:spPr bwMode="auto">
            <a:xfrm>
              <a:off x="4221" y="13502"/>
              <a:ext cx="0" cy="1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4" name="Line 12"/>
            <p:cNvSpPr>
              <a:spLocks noChangeShapeType="1"/>
            </p:cNvSpPr>
            <p:nvPr/>
          </p:nvSpPr>
          <p:spPr bwMode="auto">
            <a:xfrm>
              <a:off x="5841" y="13682"/>
              <a:ext cx="0" cy="1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5" name="Line 13"/>
            <p:cNvSpPr>
              <a:spLocks noChangeShapeType="1"/>
            </p:cNvSpPr>
            <p:nvPr/>
          </p:nvSpPr>
          <p:spPr bwMode="auto">
            <a:xfrm>
              <a:off x="7641" y="13322"/>
              <a:ext cx="0" cy="1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6" name="Line 14"/>
            <p:cNvSpPr>
              <a:spLocks noChangeShapeType="1"/>
            </p:cNvSpPr>
            <p:nvPr/>
          </p:nvSpPr>
          <p:spPr bwMode="auto">
            <a:xfrm>
              <a:off x="9261" y="13142"/>
              <a:ext cx="0" cy="18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7" name="Freeform 15"/>
            <p:cNvSpPr>
              <a:spLocks/>
            </p:cNvSpPr>
            <p:nvPr/>
          </p:nvSpPr>
          <p:spPr bwMode="auto">
            <a:xfrm>
              <a:off x="2601" y="12782"/>
              <a:ext cx="1620" cy="930"/>
            </a:xfrm>
            <a:custGeom>
              <a:avLst/>
              <a:gdLst>
                <a:gd name="T0" fmla="*/ 0 w 1620"/>
                <a:gd name="T1" fmla="*/ 0 h 930"/>
                <a:gd name="T2" fmla="*/ 360 w 1620"/>
                <a:gd name="T3" fmla="*/ 540 h 930"/>
                <a:gd name="T4" fmla="*/ 540 w 1620"/>
                <a:gd name="T5" fmla="*/ 720 h 930"/>
                <a:gd name="T6" fmla="*/ 900 w 1620"/>
                <a:gd name="T7" fmla="*/ 900 h 930"/>
                <a:gd name="T8" fmla="*/ 1080 w 1620"/>
                <a:gd name="T9" fmla="*/ 900 h 930"/>
                <a:gd name="T10" fmla="*/ 1260 w 1620"/>
                <a:gd name="T11" fmla="*/ 900 h 930"/>
                <a:gd name="T12" fmla="*/ 1620 w 1620"/>
                <a:gd name="T13" fmla="*/ 72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0" h="930">
                  <a:moveTo>
                    <a:pt x="0" y="0"/>
                  </a:moveTo>
                  <a:cubicBezTo>
                    <a:pt x="135" y="210"/>
                    <a:pt x="270" y="420"/>
                    <a:pt x="360" y="540"/>
                  </a:cubicBezTo>
                  <a:cubicBezTo>
                    <a:pt x="450" y="660"/>
                    <a:pt x="450" y="660"/>
                    <a:pt x="540" y="720"/>
                  </a:cubicBezTo>
                  <a:cubicBezTo>
                    <a:pt x="630" y="780"/>
                    <a:pt x="810" y="870"/>
                    <a:pt x="900" y="900"/>
                  </a:cubicBezTo>
                  <a:cubicBezTo>
                    <a:pt x="990" y="930"/>
                    <a:pt x="1020" y="900"/>
                    <a:pt x="1080" y="900"/>
                  </a:cubicBezTo>
                  <a:cubicBezTo>
                    <a:pt x="1140" y="900"/>
                    <a:pt x="1170" y="930"/>
                    <a:pt x="1260" y="900"/>
                  </a:cubicBezTo>
                  <a:cubicBezTo>
                    <a:pt x="1350" y="870"/>
                    <a:pt x="1485" y="795"/>
                    <a:pt x="1620" y="72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8" name="Freeform 16"/>
            <p:cNvSpPr>
              <a:spLocks/>
            </p:cNvSpPr>
            <p:nvPr/>
          </p:nvSpPr>
          <p:spPr bwMode="auto">
            <a:xfrm>
              <a:off x="4221" y="13502"/>
              <a:ext cx="1620" cy="570"/>
            </a:xfrm>
            <a:custGeom>
              <a:avLst/>
              <a:gdLst>
                <a:gd name="T0" fmla="*/ 0 w 1620"/>
                <a:gd name="T1" fmla="*/ 0 h 570"/>
                <a:gd name="T2" fmla="*/ 360 w 1620"/>
                <a:gd name="T3" fmla="*/ 360 h 570"/>
                <a:gd name="T4" fmla="*/ 720 w 1620"/>
                <a:gd name="T5" fmla="*/ 540 h 570"/>
                <a:gd name="T6" fmla="*/ 900 w 1620"/>
                <a:gd name="T7" fmla="*/ 540 h 570"/>
                <a:gd name="T8" fmla="*/ 1080 w 1620"/>
                <a:gd name="T9" fmla="*/ 540 h 570"/>
                <a:gd name="T10" fmla="*/ 1440 w 1620"/>
                <a:gd name="T11" fmla="*/ 360 h 570"/>
                <a:gd name="T12" fmla="*/ 1620 w 1620"/>
                <a:gd name="T13" fmla="*/ 18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0" h="570">
                  <a:moveTo>
                    <a:pt x="0" y="0"/>
                  </a:moveTo>
                  <a:cubicBezTo>
                    <a:pt x="120" y="135"/>
                    <a:pt x="240" y="270"/>
                    <a:pt x="360" y="360"/>
                  </a:cubicBezTo>
                  <a:cubicBezTo>
                    <a:pt x="480" y="450"/>
                    <a:pt x="630" y="510"/>
                    <a:pt x="720" y="540"/>
                  </a:cubicBezTo>
                  <a:cubicBezTo>
                    <a:pt x="810" y="570"/>
                    <a:pt x="840" y="540"/>
                    <a:pt x="900" y="540"/>
                  </a:cubicBezTo>
                  <a:cubicBezTo>
                    <a:pt x="960" y="540"/>
                    <a:pt x="990" y="570"/>
                    <a:pt x="1080" y="540"/>
                  </a:cubicBezTo>
                  <a:cubicBezTo>
                    <a:pt x="1170" y="510"/>
                    <a:pt x="1350" y="420"/>
                    <a:pt x="1440" y="360"/>
                  </a:cubicBezTo>
                  <a:cubicBezTo>
                    <a:pt x="1530" y="300"/>
                    <a:pt x="1575" y="240"/>
                    <a:pt x="1620" y="18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09" name="Freeform 17"/>
            <p:cNvSpPr>
              <a:spLocks/>
            </p:cNvSpPr>
            <p:nvPr/>
          </p:nvSpPr>
          <p:spPr bwMode="auto">
            <a:xfrm>
              <a:off x="5841" y="13322"/>
              <a:ext cx="1800" cy="930"/>
            </a:xfrm>
            <a:custGeom>
              <a:avLst/>
              <a:gdLst>
                <a:gd name="T0" fmla="*/ 0 w 1800"/>
                <a:gd name="T1" fmla="*/ 360 h 930"/>
                <a:gd name="T2" fmla="*/ 360 w 1800"/>
                <a:gd name="T3" fmla="*/ 720 h 930"/>
                <a:gd name="T4" fmla="*/ 720 w 1800"/>
                <a:gd name="T5" fmla="*/ 900 h 930"/>
                <a:gd name="T6" fmla="*/ 900 w 1800"/>
                <a:gd name="T7" fmla="*/ 900 h 930"/>
                <a:gd name="T8" fmla="*/ 1260 w 1800"/>
                <a:gd name="T9" fmla="*/ 720 h 930"/>
                <a:gd name="T10" fmla="*/ 1620 w 1800"/>
                <a:gd name="T11" fmla="*/ 360 h 930"/>
                <a:gd name="T12" fmla="*/ 1800 w 1800"/>
                <a:gd name="T13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930">
                  <a:moveTo>
                    <a:pt x="0" y="360"/>
                  </a:moveTo>
                  <a:cubicBezTo>
                    <a:pt x="120" y="495"/>
                    <a:pt x="240" y="630"/>
                    <a:pt x="360" y="720"/>
                  </a:cubicBezTo>
                  <a:cubicBezTo>
                    <a:pt x="480" y="810"/>
                    <a:pt x="630" y="870"/>
                    <a:pt x="720" y="900"/>
                  </a:cubicBezTo>
                  <a:cubicBezTo>
                    <a:pt x="810" y="930"/>
                    <a:pt x="810" y="930"/>
                    <a:pt x="900" y="900"/>
                  </a:cubicBezTo>
                  <a:cubicBezTo>
                    <a:pt x="990" y="870"/>
                    <a:pt x="1140" y="810"/>
                    <a:pt x="1260" y="720"/>
                  </a:cubicBezTo>
                  <a:cubicBezTo>
                    <a:pt x="1380" y="630"/>
                    <a:pt x="1530" y="480"/>
                    <a:pt x="1620" y="360"/>
                  </a:cubicBezTo>
                  <a:cubicBezTo>
                    <a:pt x="1710" y="240"/>
                    <a:pt x="1755" y="120"/>
                    <a:pt x="180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10" name="Freeform 18"/>
            <p:cNvSpPr>
              <a:spLocks/>
            </p:cNvSpPr>
            <p:nvPr/>
          </p:nvSpPr>
          <p:spPr bwMode="auto">
            <a:xfrm>
              <a:off x="7641" y="13142"/>
              <a:ext cx="1620" cy="570"/>
            </a:xfrm>
            <a:custGeom>
              <a:avLst/>
              <a:gdLst>
                <a:gd name="T0" fmla="*/ 0 w 1620"/>
                <a:gd name="T1" fmla="*/ 180 h 570"/>
                <a:gd name="T2" fmla="*/ 180 w 1620"/>
                <a:gd name="T3" fmla="*/ 360 h 570"/>
                <a:gd name="T4" fmla="*/ 540 w 1620"/>
                <a:gd name="T5" fmla="*/ 540 h 570"/>
                <a:gd name="T6" fmla="*/ 720 w 1620"/>
                <a:gd name="T7" fmla="*/ 540 h 570"/>
                <a:gd name="T8" fmla="*/ 900 w 1620"/>
                <a:gd name="T9" fmla="*/ 540 h 570"/>
                <a:gd name="T10" fmla="*/ 1260 w 1620"/>
                <a:gd name="T11" fmla="*/ 360 h 570"/>
                <a:gd name="T12" fmla="*/ 1440 w 1620"/>
                <a:gd name="T13" fmla="*/ 180 h 570"/>
                <a:gd name="T14" fmla="*/ 1620 w 1620"/>
                <a:gd name="T15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0" h="570">
                  <a:moveTo>
                    <a:pt x="0" y="180"/>
                  </a:moveTo>
                  <a:cubicBezTo>
                    <a:pt x="45" y="240"/>
                    <a:pt x="90" y="300"/>
                    <a:pt x="180" y="360"/>
                  </a:cubicBezTo>
                  <a:cubicBezTo>
                    <a:pt x="270" y="420"/>
                    <a:pt x="450" y="510"/>
                    <a:pt x="540" y="540"/>
                  </a:cubicBezTo>
                  <a:cubicBezTo>
                    <a:pt x="630" y="570"/>
                    <a:pt x="660" y="540"/>
                    <a:pt x="720" y="540"/>
                  </a:cubicBezTo>
                  <a:cubicBezTo>
                    <a:pt x="780" y="540"/>
                    <a:pt x="810" y="570"/>
                    <a:pt x="900" y="540"/>
                  </a:cubicBezTo>
                  <a:cubicBezTo>
                    <a:pt x="990" y="510"/>
                    <a:pt x="1170" y="420"/>
                    <a:pt x="1260" y="360"/>
                  </a:cubicBezTo>
                  <a:cubicBezTo>
                    <a:pt x="1350" y="300"/>
                    <a:pt x="1380" y="240"/>
                    <a:pt x="1440" y="180"/>
                  </a:cubicBezTo>
                  <a:cubicBezTo>
                    <a:pt x="1500" y="120"/>
                    <a:pt x="1560" y="60"/>
                    <a:pt x="162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11" name="Freeform 19"/>
            <p:cNvSpPr>
              <a:spLocks/>
            </p:cNvSpPr>
            <p:nvPr/>
          </p:nvSpPr>
          <p:spPr bwMode="auto">
            <a:xfrm>
              <a:off x="9261" y="12602"/>
              <a:ext cx="1620" cy="750"/>
            </a:xfrm>
            <a:custGeom>
              <a:avLst/>
              <a:gdLst>
                <a:gd name="T0" fmla="*/ 0 w 1620"/>
                <a:gd name="T1" fmla="*/ 540 h 750"/>
                <a:gd name="T2" fmla="*/ 360 w 1620"/>
                <a:gd name="T3" fmla="*/ 720 h 750"/>
                <a:gd name="T4" fmla="*/ 720 w 1620"/>
                <a:gd name="T5" fmla="*/ 720 h 750"/>
                <a:gd name="T6" fmla="*/ 1080 w 1620"/>
                <a:gd name="T7" fmla="*/ 540 h 750"/>
                <a:gd name="T8" fmla="*/ 1620 w 1620"/>
                <a:gd name="T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750">
                  <a:moveTo>
                    <a:pt x="0" y="540"/>
                  </a:moveTo>
                  <a:cubicBezTo>
                    <a:pt x="120" y="615"/>
                    <a:pt x="240" y="690"/>
                    <a:pt x="360" y="720"/>
                  </a:cubicBezTo>
                  <a:cubicBezTo>
                    <a:pt x="480" y="750"/>
                    <a:pt x="600" y="750"/>
                    <a:pt x="720" y="720"/>
                  </a:cubicBezTo>
                  <a:cubicBezTo>
                    <a:pt x="840" y="690"/>
                    <a:pt x="930" y="660"/>
                    <a:pt x="1080" y="540"/>
                  </a:cubicBezTo>
                  <a:cubicBezTo>
                    <a:pt x="1230" y="420"/>
                    <a:pt x="1425" y="210"/>
                    <a:pt x="162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12" name="Freeform 20"/>
            <p:cNvSpPr>
              <a:spLocks/>
            </p:cNvSpPr>
            <p:nvPr/>
          </p:nvSpPr>
          <p:spPr bwMode="auto">
            <a:xfrm>
              <a:off x="8901" y="12782"/>
              <a:ext cx="360" cy="360"/>
            </a:xfrm>
            <a:custGeom>
              <a:avLst/>
              <a:gdLst>
                <a:gd name="T0" fmla="*/ 360 w 360"/>
                <a:gd name="T1" fmla="*/ 360 h 360"/>
                <a:gd name="T2" fmla="*/ 0 w 360"/>
                <a:gd name="T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360">
                  <a:moveTo>
                    <a:pt x="360" y="360"/>
                  </a:moveTo>
                  <a:cubicBezTo>
                    <a:pt x="210" y="210"/>
                    <a:pt x="60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3013" name="Text Box 21"/>
            <p:cNvSpPr txBox="1">
              <a:spLocks noChangeArrowheads="1"/>
            </p:cNvSpPr>
            <p:nvPr/>
          </p:nvSpPr>
          <p:spPr bwMode="auto">
            <a:xfrm>
              <a:off x="10341" y="14994"/>
              <a:ext cx="90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Q</a:t>
              </a:r>
              <a:endParaRPr lang="ru-RU" sz="1800" i="1"/>
            </a:p>
          </p:txBody>
        </p:sp>
        <p:sp>
          <p:nvSpPr>
            <p:cNvPr id="213014" name="Text Box 22"/>
            <p:cNvSpPr txBox="1">
              <a:spLocks noChangeArrowheads="1"/>
            </p:cNvSpPr>
            <p:nvPr/>
          </p:nvSpPr>
          <p:spPr bwMode="auto">
            <a:xfrm>
              <a:off x="1341" y="11882"/>
              <a:ext cx="1440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LRAC</a:t>
              </a:r>
            </a:p>
            <a:p>
              <a:r>
                <a:rPr lang="en-US" sz="1800" b="1" i="1"/>
                <a:t>SRATC</a:t>
              </a:r>
              <a:endParaRPr lang="ru-RU" sz="1800" i="1"/>
            </a:p>
          </p:txBody>
        </p:sp>
        <p:sp>
          <p:nvSpPr>
            <p:cNvPr id="213015" name="Text Box 23"/>
            <p:cNvSpPr txBox="1">
              <a:spLocks noChangeArrowheads="1"/>
            </p:cNvSpPr>
            <p:nvPr/>
          </p:nvSpPr>
          <p:spPr bwMode="auto">
            <a:xfrm>
              <a:off x="4041" y="12422"/>
              <a:ext cx="144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SRATC</a:t>
              </a:r>
              <a:r>
                <a:rPr lang="en-US" sz="1800" b="1" i="1" baseline="-25000"/>
                <a:t>1</a:t>
              </a:r>
              <a:endParaRPr lang="ru-RU" sz="1800" i="1"/>
            </a:p>
          </p:txBody>
        </p:sp>
        <p:sp>
          <p:nvSpPr>
            <p:cNvPr id="213016" name="Text Box 24"/>
            <p:cNvSpPr txBox="1">
              <a:spLocks noChangeArrowheads="1"/>
            </p:cNvSpPr>
            <p:nvPr/>
          </p:nvSpPr>
          <p:spPr bwMode="auto">
            <a:xfrm>
              <a:off x="5661" y="12962"/>
              <a:ext cx="144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SRATC</a:t>
              </a:r>
              <a:r>
                <a:rPr lang="en-US" sz="1800" b="1" i="1" baseline="-25000"/>
                <a:t>2</a:t>
              </a:r>
              <a:endParaRPr lang="ru-RU" sz="1800" i="1"/>
            </a:p>
          </p:txBody>
        </p:sp>
        <p:sp>
          <p:nvSpPr>
            <p:cNvPr id="213017" name="Text Box 25"/>
            <p:cNvSpPr txBox="1">
              <a:spLocks noChangeArrowheads="1"/>
            </p:cNvSpPr>
            <p:nvPr/>
          </p:nvSpPr>
          <p:spPr bwMode="auto">
            <a:xfrm>
              <a:off x="7461" y="12782"/>
              <a:ext cx="144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SRATC</a:t>
              </a:r>
              <a:r>
                <a:rPr lang="en-US" sz="1800" b="1" i="1" baseline="-25000"/>
                <a:t>3</a:t>
              </a:r>
              <a:endParaRPr lang="ru-RU" sz="1800" i="1"/>
            </a:p>
          </p:txBody>
        </p:sp>
        <p:sp>
          <p:nvSpPr>
            <p:cNvPr id="213018" name="Text Box 26"/>
            <p:cNvSpPr txBox="1">
              <a:spLocks noChangeArrowheads="1"/>
            </p:cNvSpPr>
            <p:nvPr/>
          </p:nvSpPr>
          <p:spPr bwMode="auto">
            <a:xfrm>
              <a:off x="8721" y="12422"/>
              <a:ext cx="144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SRATC</a:t>
              </a:r>
              <a:r>
                <a:rPr lang="en-US" sz="1800" b="1" i="1" baseline="-25000"/>
                <a:t>4</a:t>
              </a:r>
              <a:endParaRPr lang="ru-RU" sz="1800" i="1"/>
            </a:p>
          </p:txBody>
        </p:sp>
        <p:sp>
          <p:nvSpPr>
            <p:cNvPr id="213019" name="Text Box 27"/>
            <p:cNvSpPr txBox="1">
              <a:spLocks noChangeArrowheads="1"/>
            </p:cNvSpPr>
            <p:nvPr/>
          </p:nvSpPr>
          <p:spPr bwMode="auto">
            <a:xfrm>
              <a:off x="3861" y="14994"/>
              <a:ext cx="90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Q</a:t>
              </a:r>
              <a:r>
                <a:rPr lang="en-US" sz="1800" b="1" i="1" baseline="-25000"/>
                <a:t>1</a:t>
              </a:r>
              <a:endParaRPr lang="ru-RU" sz="1800" i="1"/>
            </a:p>
          </p:txBody>
        </p:sp>
        <p:sp>
          <p:nvSpPr>
            <p:cNvPr id="213020" name="Text Box 28"/>
            <p:cNvSpPr txBox="1">
              <a:spLocks noChangeArrowheads="1"/>
            </p:cNvSpPr>
            <p:nvPr/>
          </p:nvSpPr>
          <p:spPr bwMode="auto">
            <a:xfrm>
              <a:off x="5481" y="14994"/>
              <a:ext cx="90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Q</a:t>
              </a:r>
              <a:r>
                <a:rPr lang="en-US" sz="1800" b="1" i="1" baseline="-25000"/>
                <a:t>2</a:t>
              </a:r>
              <a:endParaRPr lang="ru-RU" sz="1800" i="1"/>
            </a:p>
          </p:txBody>
        </p:sp>
        <p:sp>
          <p:nvSpPr>
            <p:cNvPr id="213021" name="Text Box 29"/>
            <p:cNvSpPr txBox="1">
              <a:spLocks noChangeArrowheads="1"/>
            </p:cNvSpPr>
            <p:nvPr/>
          </p:nvSpPr>
          <p:spPr bwMode="auto">
            <a:xfrm>
              <a:off x="7281" y="14994"/>
              <a:ext cx="90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Q</a:t>
              </a:r>
              <a:r>
                <a:rPr lang="en-US" sz="1800" b="1" i="1" baseline="-25000"/>
                <a:t>3</a:t>
              </a:r>
              <a:endParaRPr lang="ru-RU" sz="1800" i="1"/>
            </a:p>
          </p:txBody>
        </p:sp>
        <p:sp>
          <p:nvSpPr>
            <p:cNvPr id="213022" name="Text Box 30"/>
            <p:cNvSpPr txBox="1">
              <a:spLocks noChangeArrowheads="1"/>
            </p:cNvSpPr>
            <p:nvPr/>
          </p:nvSpPr>
          <p:spPr bwMode="auto">
            <a:xfrm>
              <a:off x="8901" y="14994"/>
              <a:ext cx="90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 i="1"/>
                <a:t>Q</a:t>
              </a:r>
              <a:r>
                <a:rPr lang="en-US" sz="1800" b="1" i="1" baseline="-25000"/>
                <a:t>4</a:t>
              </a:r>
              <a:endParaRPr lang="ru-RU" sz="1800" i="1"/>
            </a:p>
          </p:txBody>
        </p:sp>
      </p:grpSp>
      <p:sp>
        <p:nvSpPr>
          <p:cNvPr id="213023" name="Rectangle 31"/>
          <p:cNvSpPr>
            <a:spLocks noChangeArrowheads="1"/>
          </p:cNvSpPr>
          <p:nvPr/>
        </p:nvSpPr>
        <p:spPr bwMode="auto">
          <a:xfrm>
            <a:off x="1387475" y="6135688"/>
            <a:ext cx="643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z="2400" b="1">
                <a:solidFill>
                  <a:srgbClr val="003399"/>
                </a:solidFill>
              </a:rPr>
              <a:t>Кривая долгосрочных средних издержек</a:t>
            </a:r>
          </a:p>
        </p:txBody>
      </p:sp>
    </p:spTree>
    <p:extLst>
      <p:ext uri="{BB962C8B-B14F-4D97-AF65-F5344CB8AC3E}">
        <p14:creationId xmlns:p14="http://schemas.microsoft.com/office/powerpoint/2010/main" val="35622771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6212160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Минимальным эффективным размером фирмы </a:t>
            </a:r>
            <a:r>
              <a:rPr lang="ru-RU" sz="3200" b="1" dirty="0"/>
              <a:t>считается тот наименьший объём производства, при котором достигаются минимальные долгосрочные средние издержки производства.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Предприятие, которое не соответствует такому размеру, будет неэффективным по издержкам. 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935389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4" name="Group 4"/>
          <p:cNvGrpSpPr>
            <a:grpSpLocks/>
          </p:cNvGrpSpPr>
          <p:nvPr/>
        </p:nvGrpSpPr>
        <p:grpSpPr bwMode="auto">
          <a:xfrm>
            <a:off x="971550" y="620713"/>
            <a:ext cx="7488238" cy="4752975"/>
            <a:chOff x="1341" y="8694"/>
            <a:chExt cx="9540" cy="3420"/>
          </a:xfrm>
        </p:grpSpPr>
        <p:sp>
          <p:nvSpPr>
            <p:cNvPr id="215045" name="Line 5"/>
            <p:cNvSpPr>
              <a:spLocks noChangeShapeType="1"/>
            </p:cNvSpPr>
            <p:nvPr/>
          </p:nvSpPr>
          <p:spPr bwMode="auto">
            <a:xfrm>
              <a:off x="1701" y="9054"/>
              <a:ext cx="0" cy="2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46" name="Line 6"/>
            <p:cNvSpPr>
              <a:spLocks noChangeShapeType="1"/>
            </p:cNvSpPr>
            <p:nvPr/>
          </p:nvSpPr>
          <p:spPr bwMode="auto">
            <a:xfrm>
              <a:off x="4221" y="9054"/>
              <a:ext cx="0" cy="2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47" name="Line 7"/>
            <p:cNvSpPr>
              <a:spLocks noChangeShapeType="1"/>
            </p:cNvSpPr>
            <p:nvPr/>
          </p:nvSpPr>
          <p:spPr bwMode="auto">
            <a:xfrm>
              <a:off x="4221" y="11574"/>
              <a:ext cx="30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48" name="Line 8"/>
            <p:cNvSpPr>
              <a:spLocks noChangeShapeType="1"/>
            </p:cNvSpPr>
            <p:nvPr/>
          </p:nvSpPr>
          <p:spPr bwMode="auto">
            <a:xfrm>
              <a:off x="7461" y="11577"/>
              <a:ext cx="3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49" name="Line 9"/>
            <p:cNvSpPr>
              <a:spLocks noChangeShapeType="1"/>
            </p:cNvSpPr>
            <p:nvPr/>
          </p:nvSpPr>
          <p:spPr bwMode="auto">
            <a:xfrm>
              <a:off x="7461" y="9054"/>
              <a:ext cx="0" cy="2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0" name="Freeform 10"/>
            <p:cNvSpPr>
              <a:spLocks/>
            </p:cNvSpPr>
            <p:nvPr/>
          </p:nvSpPr>
          <p:spPr bwMode="auto">
            <a:xfrm>
              <a:off x="1881" y="9594"/>
              <a:ext cx="1440" cy="1290"/>
            </a:xfrm>
            <a:custGeom>
              <a:avLst/>
              <a:gdLst>
                <a:gd name="T0" fmla="*/ 0 w 1440"/>
                <a:gd name="T1" fmla="*/ 0 h 1290"/>
                <a:gd name="T2" fmla="*/ 180 w 1440"/>
                <a:gd name="T3" fmla="*/ 900 h 1290"/>
                <a:gd name="T4" fmla="*/ 540 w 1440"/>
                <a:gd name="T5" fmla="*/ 1260 h 1290"/>
                <a:gd name="T6" fmla="*/ 900 w 1440"/>
                <a:gd name="T7" fmla="*/ 1080 h 1290"/>
                <a:gd name="T8" fmla="*/ 1440 w 1440"/>
                <a:gd name="T9" fmla="*/ 18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1290">
                  <a:moveTo>
                    <a:pt x="0" y="0"/>
                  </a:moveTo>
                  <a:cubicBezTo>
                    <a:pt x="45" y="345"/>
                    <a:pt x="90" y="690"/>
                    <a:pt x="180" y="900"/>
                  </a:cubicBezTo>
                  <a:cubicBezTo>
                    <a:pt x="270" y="1110"/>
                    <a:pt x="420" y="1230"/>
                    <a:pt x="540" y="1260"/>
                  </a:cubicBezTo>
                  <a:cubicBezTo>
                    <a:pt x="660" y="1290"/>
                    <a:pt x="750" y="1260"/>
                    <a:pt x="900" y="1080"/>
                  </a:cubicBezTo>
                  <a:cubicBezTo>
                    <a:pt x="1050" y="900"/>
                    <a:pt x="1245" y="540"/>
                    <a:pt x="1440" y="18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1" name="Freeform 11"/>
            <p:cNvSpPr>
              <a:spLocks/>
            </p:cNvSpPr>
            <p:nvPr/>
          </p:nvSpPr>
          <p:spPr bwMode="auto">
            <a:xfrm>
              <a:off x="4401" y="9594"/>
              <a:ext cx="2880" cy="1470"/>
            </a:xfrm>
            <a:custGeom>
              <a:avLst/>
              <a:gdLst>
                <a:gd name="T0" fmla="*/ 0 w 2880"/>
                <a:gd name="T1" fmla="*/ 0 h 1470"/>
                <a:gd name="T2" fmla="*/ 540 w 2880"/>
                <a:gd name="T3" fmla="*/ 900 h 1470"/>
                <a:gd name="T4" fmla="*/ 1260 w 2880"/>
                <a:gd name="T5" fmla="*/ 1260 h 1470"/>
                <a:gd name="T6" fmla="*/ 1980 w 2880"/>
                <a:gd name="T7" fmla="*/ 1440 h 1470"/>
                <a:gd name="T8" fmla="*/ 2700 w 2880"/>
                <a:gd name="T9" fmla="*/ 1440 h 1470"/>
                <a:gd name="T10" fmla="*/ 2880 w 2880"/>
                <a:gd name="T11" fmla="*/ 126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1470">
                  <a:moveTo>
                    <a:pt x="0" y="0"/>
                  </a:moveTo>
                  <a:cubicBezTo>
                    <a:pt x="165" y="345"/>
                    <a:pt x="330" y="690"/>
                    <a:pt x="540" y="900"/>
                  </a:cubicBezTo>
                  <a:cubicBezTo>
                    <a:pt x="750" y="1110"/>
                    <a:pt x="1020" y="1170"/>
                    <a:pt x="1260" y="1260"/>
                  </a:cubicBezTo>
                  <a:cubicBezTo>
                    <a:pt x="1500" y="1350"/>
                    <a:pt x="1740" y="1410"/>
                    <a:pt x="1980" y="1440"/>
                  </a:cubicBezTo>
                  <a:cubicBezTo>
                    <a:pt x="2220" y="1470"/>
                    <a:pt x="2550" y="1470"/>
                    <a:pt x="2700" y="1440"/>
                  </a:cubicBezTo>
                  <a:cubicBezTo>
                    <a:pt x="2850" y="1410"/>
                    <a:pt x="2865" y="1335"/>
                    <a:pt x="2880" y="126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2" name="Line 12"/>
            <p:cNvSpPr>
              <a:spLocks noChangeShapeType="1"/>
            </p:cNvSpPr>
            <p:nvPr/>
          </p:nvSpPr>
          <p:spPr bwMode="auto">
            <a:xfrm>
              <a:off x="1701" y="11574"/>
              <a:ext cx="2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3" name="Freeform 13"/>
            <p:cNvSpPr>
              <a:spLocks/>
            </p:cNvSpPr>
            <p:nvPr/>
          </p:nvSpPr>
          <p:spPr bwMode="auto">
            <a:xfrm>
              <a:off x="7641" y="9954"/>
              <a:ext cx="540" cy="900"/>
            </a:xfrm>
            <a:custGeom>
              <a:avLst/>
              <a:gdLst>
                <a:gd name="T0" fmla="*/ 0 w 540"/>
                <a:gd name="T1" fmla="*/ 0 h 900"/>
                <a:gd name="T2" fmla="*/ 180 w 540"/>
                <a:gd name="T3" fmla="*/ 540 h 900"/>
                <a:gd name="T4" fmla="*/ 540 w 540"/>
                <a:gd name="T5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900">
                  <a:moveTo>
                    <a:pt x="0" y="0"/>
                  </a:moveTo>
                  <a:cubicBezTo>
                    <a:pt x="45" y="195"/>
                    <a:pt x="90" y="390"/>
                    <a:pt x="180" y="540"/>
                  </a:cubicBezTo>
                  <a:cubicBezTo>
                    <a:pt x="270" y="690"/>
                    <a:pt x="405" y="795"/>
                    <a:pt x="540" y="90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4" name="Line 14"/>
            <p:cNvSpPr>
              <a:spLocks noChangeShapeType="1"/>
            </p:cNvSpPr>
            <p:nvPr/>
          </p:nvSpPr>
          <p:spPr bwMode="auto">
            <a:xfrm>
              <a:off x="8181" y="10854"/>
              <a:ext cx="16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5" name="Freeform 15"/>
            <p:cNvSpPr>
              <a:spLocks/>
            </p:cNvSpPr>
            <p:nvPr/>
          </p:nvSpPr>
          <p:spPr bwMode="auto">
            <a:xfrm>
              <a:off x="9801" y="10134"/>
              <a:ext cx="540" cy="720"/>
            </a:xfrm>
            <a:custGeom>
              <a:avLst/>
              <a:gdLst>
                <a:gd name="T0" fmla="*/ 0 w 540"/>
                <a:gd name="T1" fmla="*/ 720 h 720"/>
                <a:gd name="T2" fmla="*/ 360 w 540"/>
                <a:gd name="T3" fmla="*/ 360 h 720"/>
                <a:gd name="T4" fmla="*/ 540 w 540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0" h="720">
                  <a:moveTo>
                    <a:pt x="0" y="720"/>
                  </a:moveTo>
                  <a:cubicBezTo>
                    <a:pt x="135" y="600"/>
                    <a:pt x="270" y="480"/>
                    <a:pt x="360" y="360"/>
                  </a:cubicBezTo>
                  <a:cubicBezTo>
                    <a:pt x="450" y="240"/>
                    <a:pt x="495" y="120"/>
                    <a:pt x="54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6" name="Line 16"/>
            <p:cNvSpPr>
              <a:spLocks noChangeShapeType="1"/>
            </p:cNvSpPr>
            <p:nvPr/>
          </p:nvSpPr>
          <p:spPr bwMode="auto">
            <a:xfrm>
              <a:off x="2421" y="1085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7" name="Line 17"/>
            <p:cNvSpPr>
              <a:spLocks noChangeShapeType="1"/>
            </p:cNvSpPr>
            <p:nvPr/>
          </p:nvSpPr>
          <p:spPr bwMode="auto">
            <a:xfrm>
              <a:off x="6741" y="1103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8" name="Line 18"/>
            <p:cNvSpPr>
              <a:spLocks noChangeShapeType="1"/>
            </p:cNvSpPr>
            <p:nvPr/>
          </p:nvSpPr>
          <p:spPr bwMode="auto">
            <a:xfrm>
              <a:off x="8181" y="1085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059" name="Text Box 19"/>
            <p:cNvSpPr txBox="1">
              <a:spLocks noChangeArrowheads="1"/>
            </p:cNvSpPr>
            <p:nvPr/>
          </p:nvSpPr>
          <p:spPr bwMode="auto">
            <a:xfrm>
              <a:off x="2241" y="9234"/>
              <a:ext cx="5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sz="2000" b="1" i="1"/>
                <a:t>а</a:t>
              </a:r>
            </a:p>
          </p:txBody>
        </p:sp>
        <p:sp>
          <p:nvSpPr>
            <p:cNvPr id="215060" name="Text Box 20"/>
            <p:cNvSpPr txBox="1">
              <a:spLocks noChangeArrowheads="1"/>
            </p:cNvSpPr>
            <p:nvPr/>
          </p:nvSpPr>
          <p:spPr bwMode="auto">
            <a:xfrm>
              <a:off x="5481" y="9234"/>
              <a:ext cx="5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sz="2000" b="1" i="1"/>
                <a:t>б</a:t>
              </a:r>
            </a:p>
          </p:txBody>
        </p:sp>
        <p:sp>
          <p:nvSpPr>
            <p:cNvPr id="215061" name="Text Box 21"/>
            <p:cNvSpPr txBox="1">
              <a:spLocks noChangeArrowheads="1"/>
            </p:cNvSpPr>
            <p:nvPr/>
          </p:nvSpPr>
          <p:spPr bwMode="auto">
            <a:xfrm>
              <a:off x="8901" y="9234"/>
              <a:ext cx="5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sz="2000" b="1" i="1"/>
                <a:t>с</a:t>
              </a:r>
            </a:p>
          </p:txBody>
        </p:sp>
        <p:sp>
          <p:nvSpPr>
            <p:cNvPr id="215062" name="Text Box 22"/>
            <p:cNvSpPr txBox="1">
              <a:spLocks noChangeArrowheads="1"/>
            </p:cNvSpPr>
            <p:nvPr/>
          </p:nvSpPr>
          <p:spPr bwMode="auto">
            <a:xfrm>
              <a:off x="2241" y="11574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Q</a:t>
              </a:r>
              <a:r>
                <a:rPr lang="ru-RU" sz="2000" b="1" i="1" baseline="30000"/>
                <a:t>*</a:t>
              </a:r>
              <a:endParaRPr lang="ru-RU" sz="2000" b="1" i="1"/>
            </a:p>
          </p:txBody>
        </p:sp>
        <p:sp>
          <p:nvSpPr>
            <p:cNvPr id="215063" name="Text Box 23"/>
            <p:cNvSpPr txBox="1">
              <a:spLocks noChangeArrowheads="1"/>
            </p:cNvSpPr>
            <p:nvPr/>
          </p:nvSpPr>
          <p:spPr bwMode="auto">
            <a:xfrm>
              <a:off x="6381" y="11574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Q</a:t>
              </a:r>
              <a:r>
                <a:rPr lang="ru-RU" sz="2000" b="1" i="1" baseline="30000"/>
                <a:t>*</a:t>
              </a:r>
              <a:endParaRPr lang="ru-RU" sz="2000" b="1" i="1"/>
            </a:p>
          </p:txBody>
        </p:sp>
        <p:sp>
          <p:nvSpPr>
            <p:cNvPr id="215064" name="Text Box 24"/>
            <p:cNvSpPr txBox="1">
              <a:spLocks noChangeArrowheads="1"/>
            </p:cNvSpPr>
            <p:nvPr/>
          </p:nvSpPr>
          <p:spPr bwMode="auto">
            <a:xfrm>
              <a:off x="8001" y="11574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Q</a:t>
              </a:r>
              <a:r>
                <a:rPr lang="ru-RU" sz="2000" b="1" i="1" baseline="30000"/>
                <a:t>*</a:t>
              </a:r>
              <a:endParaRPr lang="ru-RU" sz="2000" b="1" i="1"/>
            </a:p>
          </p:txBody>
        </p:sp>
        <p:sp>
          <p:nvSpPr>
            <p:cNvPr id="215065" name="Text Box 25"/>
            <p:cNvSpPr txBox="1">
              <a:spLocks noChangeArrowheads="1"/>
            </p:cNvSpPr>
            <p:nvPr/>
          </p:nvSpPr>
          <p:spPr bwMode="auto">
            <a:xfrm>
              <a:off x="3321" y="11574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Q</a:t>
              </a:r>
              <a:endParaRPr lang="ru-RU" sz="2000" b="1" i="1"/>
            </a:p>
          </p:txBody>
        </p:sp>
        <p:sp>
          <p:nvSpPr>
            <p:cNvPr id="215066" name="Text Box 26"/>
            <p:cNvSpPr txBox="1">
              <a:spLocks noChangeArrowheads="1"/>
            </p:cNvSpPr>
            <p:nvPr/>
          </p:nvSpPr>
          <p:spPr bwMode="auto">
            <a:xfrm>
              <a:off x="6921" y="11574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Q</a:t>
              </a:r>
              <a:endParaRPr lang="ru-RU" sz="2000" b="1" i="1"/>
            </a:p>
          </p:txBody>
        </p:sp>
        <p:sp>
          <p:nvSpPr>
            <p:cNvPr id="215067" name="Text Box 27"/>
            <p:cNvSpPr txBox="1">
              <a:spLocks noChangeArrowheads="1"/>
            </p:cNvSpPr>
            <p:nvPr/>
          </p:nvSpPr>
          <p:spPr bwMode="auto">
            <a:xfrm>
              <a:off x="10161" y="11574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Q</a:t>
              </a:r>
              <a:endParaRPr lang="ru-RU" sz="2000" b="1" i="1"/>
            </a:p>
          </p:txBody>
        </p:sp>
        <p:sp>
          <p:nvSpPr>
            <p:cNvPr id="215068" name="Text Box 28"/>
            <p:cNvSpPr txBox="1">
              <a:spLocks noChangeArrowheads="1"/>
            </p:cNvSpPr>
            <p:nvPr/>
          </p:nvSpPr>
          <p:spPr bwMode="auto">
            <a:xfrm>
              <a:off x="1341" y="8694"/>
              <a:ext cx="14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LRAC</a:t>
              </a:r>
              <a:endParaRPr lang="ru-RU" sz="2000" b="1" i="1"/>
            </a:p>
          </p:txBody>
        </p:sp>
        <p:sp>
          <p:nvSpPr>
            <p:cNvPr id="215069" name="Text Box 29"/>
            <p:cNvSpPr txBox="1">
              <a:spLocks noChangeArrowheads="1"/>
            </p:cNvSpPr>
            <p:nvPr/>
          </p:nvSpPr>
          <p:spPr bwMode="auto">
            <a:xfrm>
              <a:off x="3681" y="8694"/>
              <a:ext cx="14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LRAC</a:t>
              </a:r>
              <a:endParaRPr lang="ru-RU" sz="2000" b="1" i="1"/>
            </a:p>
          </p:txBody>
        </p:sp>
        <p:sp>
          <p:nvSpPr>
            <p:cNvPr id="215070" name="Text Box 30"/>
            <p:cNvSpPr txBox="1">
              <a:spLocks noChangeArrowheads="1"/>
            </p:cNvSpPr>
            <p:nvPr/>
          </p:nvSpPr>
          <p:spPr bwMode="auto">
            <a:xfrm>
              <a:off x="6741" y="8694"/>
              <a:ext cx="14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LRAC</a:t>
              </a:r>
              <a:endParaRPr lang="ru-RU" sz="2000" b="1" i="1"/>
            </a:p>
          </p:txBody>
        </p:sp>
      </p:grpSp>
      <p:sp>
        <p:nvSpPr>
          <p:cNvPr id="215071" name="Rectangle 31"/>
          <p:cNvSpPr>
            <a:spLocks noChangeArrowheads="1"/>
          </p:cNvSpPr>
          <p:nvPr/>
        </p:nvSpPr>
        <p:spPr bwMode="auto">
          <a:xfrm>
            <a:off x="788988" y="5313363"/>
            <a:ext cx="7602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z="2400" b="1">
                <a:solidFill>
                  <a:srgbClr val="003399"/>
                </a:solidFill>
              </a:rPr>
              <a:t>Долгосрочные средние издержки производства </a:t>
            </a:r>
          </a:p>
          <a:p>
            <a:pPr algn="ctr"/>
            <a:r>
              <a:rPr lang="ru-RU" sz="2400" b="1">
                <a:solidFill>
                  <a:srgbClr val="003399"/>
                </a:solidFill>
              </a:rPr>
              <a:t>и минимальный эффективный выпуск</a:t>
            </a:r>
          </a:p>
        </p:txBody>
      </p:sp>
    </p:spTree>
    <p:extLst>
      <p:ext uri="{BB962C8B-B14F-4D97-AF65-F5344CB8AC3E}">
        <p14:creationId xmlns:p14="http://schemas.microsoft.com/office/powerpoint/2010/main" val="29706980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седьмой: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/>
              <a:t>Доход и прибыль. Правило максимизации прибыли.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2571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697"/>
            <a:ext cx="8713788" cy="517470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Денежный доход, получаемый фирмой в результате продажи определённого количества произведённой продукции, называется </a:t>
            </a:r>
            <a:r>
              <a:rPr lang="ru-RU" sz="3600" b="1" dirty="0">
                <a:solidFill>
                  <a:srgbClr val="FF0000"/>
                </a:solidFill>
              </a:rPr>
              <a:t>общим (валовым, совокупным) доходом (</a:t>
            </a:r>
            <a:r>
              <a:rPr lang="en-US" sz="3600" b="1" i="1" dirty="0">
                <a:solidFill>
                  <a:srgbClr val="FF0000"/>
                </a:solidFill>
              </a:rPr>
              <a:t>TR</a:t>
            </a:r>
            <a:r>
              <a:rPr lang="ru-RU" sz="3600" b="1" dirty="0">
                <a:solidFill>
                  <a:srgbClr val="FF0000"/>
                </a:solidFill>
              </a:rPr>
              <a:t>). 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Он зависит от количества реализованной продукции (</a:t>
            </a:r>
            <a:r>
              <a:rPr lang="en-US" b="1" i="1" dirty="0"/>
              <a:t>Q</a:t>
            </a:r>
            <a:r>
              <a:rPr lang="ru-RU" b="1" dirty="0"/>
              <a:t>), её рыночной цены (</a:t>
            </a:r>
            <a:r>
              <a:rPr lang="en-US" b="1" i="1" dirty="0"/>
              <a:t>P</a:t>
            </a:r>
            <a:r>
              <a:rPr lang="ru-RU" b="1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412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686800" cy="4814664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Средний доход фирмы (</a:t>
            </a:r>
            <a:r>
              <a:rPr lang="en-US" sz="3600" b="1" i="1" dirty="0">
                <a:solidFill>
                  <a:srgbClr val="FF0000"/>
                </a:solidFill>
              </a:rPr>
              <a:t>AR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b="1" dirty="0"/>
              <a:t>— это общий доход, приходящийся на единицу реализованной продукции: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                  AR = TR / Q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591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676456" cy="5174034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Предельный доход (</a:t>
            </a:r>
            <a:r>
              <a:rPr lang="en-US" sz="3600" b="1" i="1" dirty="0">
                <a:solidFill>
                  <a:srgbClr val="FF0000"/>
                </a:solidFill>
              </a:rPr>
              <a:t>MR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b="1" dirty="0"/>
              <a:t>— прирост общего дохода, полученный в результате реализации дополнительной единицы продукции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               MR = ∆TR / ∆Q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251010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0" y="2227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/>
          </a:p>
        </p:txBody>
      </p:sp>
      <p:grpSp>
        <p:nvGrpSpPr>
          <p:cNvPr id="230416" name="Group 16"/>
          <p:cNvGrpSpPr>
            <a:grpSpLocks/>
          </p:cNvGrpSpPr>
          <p:nvPr/>
        </p:nvGrpSpPr>
        <p:grpSpPr bwMode="auto">
          <a:xfrm>
            <a:off x="1547813" y="404813"/>
            <a:ext cx="4968875" cy="4824412"/>
            <a:chOff x="975" y="255"/>
            <a:chExt cx="3130" cy="3039"/>
          </a:xfrm>
        </p:grpSpPr>
        <p:sp>
          <p:nvSpPr>
            <p:cNvPr id="230410" name="Text Box 10"/>
            <p:cNvSpPr txBox="1">
              <a:spLocks noChangeArrowheads="1"/>
            </p:cNvSpPr>
            <p:nvPr/>
          </p:nvSpPr>
          <p:spPr bwMode="auto">
            <a:xfrm>
              <a:off x="3155" y="404"/>
              <a:ext cx="380" cy="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>
                  <a:cs typeface="Times New Roman" pitchFamily="18" charset="0"/>
                </a:rPr>
                <a:t>TR</a:t>
              </a:r>
              <a:endParaRPr lang="en-US" sz="2000"/>
            </a:p>
          </p:txBody>
        </p:sp>
        <p:sp>
          <p:nvSpPr>
            <p:cNvPr id="230409" name="Text Box 9"/>
            <p:cNvSpPr txBox="1">
              <a:spLocks noChangeArrowheads="1"/>
            </p:cNvSpPr>
            <p:nvPr/>
          </p:nvSpPr>
          <p:spPr bwMode="auto">
            <a:xfrm>
              <a:off x="3820" y="2937"/>
              <a:ext cx="267" cy="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>
                  <a:cs typeface="Times New Roman" pitchFamily="18" charset="0"/>
                </a:rPr>
                <a:t>Q</a:t>
              </a:r>
              <a:endParaRPr lang="en-US" sz="2000"/>
            </a:p>
          </p:txBody>
        </p:sp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975" y="255"/>
              <a:ext cx="562" cy="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>
                  <a:cs typeface="Times New Roman" pitchFamily="18" charset="0"/>
                </a:rPr>
                <a:t>TR</a:t>
              </a:r>
            </a:p>
          </p:txBody>
        </p:sp>
        <p:sp>
          <p:nvSpPr>
            <p:cNvPr id="230407" name="Line 7"/>
            <p:cNvSpPr>
              <a:spLocks noChangeShapeType="1"/>
            </p:cNvSpPr>
            <p:nvPr/>
          </p:nvSpPr>
          <p:spPr bwMode="auto">
            <a:xfrm>
              <a:off x="1351" y="255"/>
              <a:ext cx="0" cy="26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0406" name="Line 6"/>
            <p:cNvSpPr>
              <a:spLocks noChangeShapeType="1"/>
            </p:cNvSpPr>
            <p:nvPr/>
          </p:nvSpPr>
          <p:spPr bwMode="auto">
            <a:xfrm flipV="1">
              <a:off x="1351" y="702"/>
              <a:ext cx="1899" cy="2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0405" name="Line 5"/>
            <p:cNvSpPr>
              <a:spLocks noChangeShapeType="1"/>
            </p:cNvSpPr>
            <p:nvPr/>
          </p:nvSpPr>
          <p:spPr bwMode="auto">
            <a:xfrm>
              <a:off x="1351" y="2937"/>
              <a:ext cx="27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30415" name="Rectangle 15"/>
          <p:cNvSpPr>
            <a:spLocks noChangeArrowheads="1"/>
          </p:cNvSpPr>
          <p:nvPr/>
        </p:nvSpPr>
        <p:spPr bwMode="auto">
          <a:xfrm>
            <a:off x="323850" y="4581525"/>
            <a:ext cx="8351838" cy="126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br>
              <a:rPr lang="ru-RU" sz="1100"/>
            </a:br>
            <a:endParaRPr lang="ru-RU" sz="1800"/>
          </a:p>
          <a:p>
            <a:pPr algn="ctr" eaLnBrk="0" hangingPunct="0"/>
            <a:r>
              <a:rPr lang="ru-RU" sz="2400" b="1">
                <a:solidFill>
                  <a:srgbClr val="003399"/>
                </a:solidFill>
                <a:cs typeface="Times New Roman" pitchFamily="18" charset="0"/>
              </a:rPr>
              <a:t>Динамика общего дохода фирмы </a:t>
            </a:r>
            <a:endParaRPr lang="ru-RU" sz="2400" b="1">
              <a:solidFill>
                <a:srgbClr val="003399"/>
              </a:solidFill>
            </a:endParaRPr>
          </a:p>
          <a:p>
            <a:pPr algn="ctr" eaLnBrk="0" hangingPunct="0"/>
            <a:r>
              <a:rPr lang="ru-RU" sz="2400" b="1">
                <a:solidFill>
                  <a:srgbClr val="003399"/>
                </a:solidFill>
              </a:rPr>
              <a:t>в</a:t>
            </a:r>
            <a:r>
              <a:rPr lang="ru-RU" sz="2400" b="1">
                <a:solidFill>
                  <a:srgbClr val="003399"/>
                </a:solidFill>
                <a:cs typeface="Times New Roman" pitchFamily="18" charset="0"/>
              </a:rPr>
              <a:t> условиях совершенной конкуренции</a:t>
            </a:r>
            <a:endParaRPr lang="ru-RU" sz="2000" b="1"/>
          </a:p>
        </p:txBody>
      </p:sp>
    </p:spTree>
    <p:extLst>
      <p:ext uri="{BB962C8B-B14F-4D97-AF65-F5344CB8AC3E}">
        <p14:creationId xmlns:p14="http://schemas.microsoft.com/office/powerpoint/2010/main" val="8540627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6608763" y="5149850"/>
            <a:ext cx="473075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b="1" i="1">
                <a:cs typeface="Times New Roman" pitchFamily="18" charset="0"/>
              </a:rPr>
              <a:t>Q</a:t>
            </a:r>
            <a:endParaRPr lang="en-US" sz="2000" i="1"/>
          </a:p>
        </p:txBody>
      </p:sp>
      <p:grpSp>
        <p:nvGrpSpPr>
          <p:cNvPr id="231441" name="Group 17"/>
          <p:cNvGrpSpPr>
            <a:grpSpLocks/>
          </p:cNvGrpSpPr>
          <p:nvPr/>
        </p:nvGrpSpPr>
        <p:grpSpPr bwMode="auto">
          <a:xfrm>
            <a:off x="1476375" y="836613"/>
            <a:ext cx="5975350" cy="4330700"/>
            <a:chOff x="930" y="527"/>
            <a:chExt cx="3764" cy="2728"/>
          </a:xfrm>
        </p:grpSpPr>
        <p:sp>
          <p:nvSpPr>
            <p:cNvPr id="231434" name="Text Box 10"/>
            <p:cNvSpPr txBox="1">
              <a:spLocks noChangeArrowheads="1"/>
            </p:cNvSpPr>
            <p:nvPr/>
          </p:nvSpPr>
          <p:spPr bwMode="auto">
            <a:xfrm>
              <a:off x="3351" y="1710"/>
              <a:ext cx="1343" cy="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P = AR = MR</a:t>
              </a:r>
              <a:endParaRPr lang="en-US" sz="2000" i="1"/>
            </a:p>
          </p:txBody>
        </p:sp>
        <p:sp>
          <p:nvSpPr>
            <p:cNvPr id="231432" name="Text Box 8"/>
            <p:cNvSpPr txBox="1">
              <a:spLocks noChangeArrowheads="1"/>
            </p:cNvSpPr>
            <p:nvPr/>
          </p:nvSpPr>
          <p:spPr bwMode="auto">
            <a:xfrm>
              <a:off x="930" y="572"/>
              <a:ext cx="511" cy="3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latin typeface="Times New Roman" pitchFamily="18" charset="0"/>
                  <a:cs typeface="Times New Roman" pitchFamily="18" charset="0"/>
                </a:rPr>
                <a:t>М</a:t>
              </a: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2000" i="1">
                <a:latin typeface="Times New Roman" pitchFamily="18" charset="0"/>
              </a:endParaRPr>
            </a:p>
          </p:txBody>
        </p:sp>
        <p:sp>
          <p:nvSpPr>
            <p:cNvPr id="231431" name="Line 7"/>
            <p:cNvSpPr>
              <a:spLocks noChangeShapeType="1"/>
            </p:cNvSpPr>
            <p:nvPr/>
          </p:nvSpPr>
          <p:spPr bwMode="auto">
            <a:xfrm>
              <a:off x="1383" y="527"/>
              <a:ext cx="0" cy="27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1430" name="Line 6"/>
            <p:cNvSpPr>
              <a:spLocks noChangeShapeType="1"/>
            </p:cNvSpPr>
            <p:nvPr/>
          </p:nvSpPr>
          <p:spPr bwMode="auto">
            <a:xfrm>
              <a:off x="1411" y="1954"/>
              <a:ext cx="19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1429" name="Line 5"/>
            <p:cNvSpPr>
              <a:spLocks noChangeShapeType="1"/>
            </p:cNvSpPr>
            <p:nvPr/>
          </p:nvSpPr>
          <p:spPr bwMode="auto">
            <a:xfrm>
              <a:off x="1400" y="3244"/>
              <a:ext cx="30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0" y="229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/>
          </a:p>
        </p:txBody>
      </p:sp>
      <p:sp>
        <p:nvSpPr>
          <p:cNvPr id="231439" name="Rectangle 15"/>
          <p:cNvSpPr>
            <a:spLocks noChangeArrowheads="1"/>
          </p:cNvSpPr>
          <p:nvPr/>
        </p:nvSpPr>
        <p:spPr bwMode="auto">
          <a:xfrm>
            <a:off x="755650" y="4941888"/>
            <a:ext cx="7534275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br>
              <a:rPr lang="ru-RU" sz="1100"/>
            </a:br>
            <a:endParaRPr lang="ru-RU" sz="1800"/>
          </a:p>
          <a:p>
            <a:pPr algn="ctr" eaLnBrk="0" hangingPunct="0"/>
            <a:r>
              <a:rPr lang="ru-RU" sz="2400" b="1">
                <a:solidFill>
                  <a:srgbClr val="003399"/>
                </a:solidFill>
                <a:cs typeface="Times New Roman" pitchFamily="18" charset="0"/>
              </a:rPr>
              <a:t>Динамика предельного дохода фирмы </a:t>
            </a:r>
            <a:endParaRPr lang="ru-RU" sz="2400" b="1">
              <a:solidFill>
                <a:srgbClr val="003399"/>
              </a:solidFill>
            </a:endParaRPr>
          </a:p>
          <a:p>
            <a:pPr algn="ctr" eaLnBrk="0" hangingPunct="0"/>
            <a:r>
              <a:rPr lang="ru-RU" sz="2400" b="1">
                <a:solidFill>
                  <a:srgbClr val="003399"/>
                </a:solidFill>
                <a:cs typeface="Times New Roman" pitchFamily="18" charset="0"/>
              </a:rPr>
              <a:t>в условиях совершенной конкуренции</a:t>
            </a:r>
            <a:endParaRPr lang="ru-RU" sz="2000" b="1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753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07288" cy="4814664"/>
          </a:xfrm>
        </p:spPr>
        <p:txBody>
          <a:bodyPr/>
          <a:lstStyle/>
          <a:p>
            <a:pPr marL="0" indent="0">
              <a:buNone/>
            </a:pPr>
            <a:r>
              <a:rPr lang="ru-RU" sz="4000" b="1" dirty="0">
                <a:solidFill>
                  <a:srgbClr val="FF0000"/>
                </a:solidFill>
              </a:rPr>
              <a:t>Прибыль фирмы </a:t>
            </a:r>
            <a:r>
              <a:rPr lang="ru-RU" b="1" dirty="0"/>
              <a:t>определяется как разность между её доходом и издержками производства для данного объёма выпуска.</a:t>
            </a:r>
          </a:p>
        </p:txBody>
      </p:sp>
    </p:spTree>
    <p:extLst>
      <p:ext uri="{BB962C8B-B14F-4D97-AF65-F5344CB8AC3E}">
        <p14:creationId xmlns:p14="http://schemas.microsoft.com/office/powerpoint/2010/main" val="134114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При величине потребления </a:t>
            </a:r>
            <a:r>
              <a:rPr lang="en-US" b="1" i="1" dirty="0">
                <a:solidFill>
                  <a:srgbClr val="000099"/>
                </a:solidFill>
              </a:rPr>
              <a:t>Q</a:t>
            </a:r>
            <a:r>
              <a:rPr lang="en-US" b="1" i="1" baseline="-25000" dirty="0">
                <a:solidFill>
                  <a:srgbClr val="000099"/>
                </a:solidFill>
              </a:rPr>
              <a:t>M</a:t>
            </a:r>
            <a:r>
              <a:rPr lang="ru-RU" b="1" dirty="0">
                <a:solidFill>
                  <a:srgbClr val="000099"/>
                </a:solidFill>
              </a:rPr>
              <a:t> </a:t>
            </a:r>
            <a:r>
              <a:rPr lang="ru-RU" b="1" dirty="0"/>
              <a:t>общая полезность имеет максимальное значение (</a:t>
            </a:r>
            <a:r>
              <a:rPr lang="en-US" b="1" i="1" dirty="0" err="1">
                <a:solidFill>
                  <a:srgbClr val="000099"/>
                </a:solidFill>
              </a:rPr>
              <a:t>TU</a:t>
            </a:r>
            <a:r>
              <a:rPr lang="en-US" b="1" i="1" baseline="-25000" dirty="0" err="1">
                <a:solidFill>
                  <a:srgbClr val="000099"/>
                </a:solidFill>
              </a:rPr>
              <a:t>max</a:t>
            </a:r>
            <a:r>
              <a:rPr lang="ru-RU" b="1" dirty="0"/>
              <a:t>), а предельная полезность становится нулевой.</a:t>
            </a:r>
          </a:p>
          <a:p>
            <a:pPr marL="0" indent="0">
              <a:buNone/>
            </a:pPr>
            <a:r>
              <a:rPr lang="ru-RU" b="1" dirty="0"/>
              <a:t>При увеличении объёма потребления сверх </a:t>
            </a:r>
            <a:r>
              <a:rPr lang="en-US" b="1" i="1" dirty="0">
                <a:solidFill>
                  <a:srgbClr val="000099"/>
                </a:solidFill>
              </a:rPr>
              <a:t>Q</a:t>
            </a:r>
            <a:r>
              <a:rPr lang="en-US" b="1" i="1" baseline="-25000" dirty="0">
                <a:solidFill>
                  <a:srgbClr val="000099"/>
                </a:solidFill>
              </a:rPr>
              <a:t>M</a:t>
            </a:r>
            <a:r>
              <a:rPr lang="en-US" b="1" dirty="0"/>
              <a:t> </a:t>
            </a:r>
            <a:r>
              <a:rPr lang="ru-RU" b="1" dirty="0"/>
              <a:t>предельная полезность становится отрицательной, а общая — снижается.</a:t>
            </a: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686800" cy="583274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2800" b="1" dirty="0"/>
              <a:t>Различают бухгалтерскую и экономическую прибыль. </a:t>
            </a:r>
          </a:p>
          <a:p>
            <a:pPr>
              <a:lnSpc>
                <a:spcPct val="80000"/>
              </a:lnSpc>
            </a:pPr>
            <a:r>
              <a:rPr lang="ru-RU" b="1" dirty="0">
                <a:solidFill>
                  <a:srgbClr val="FF0000"/>
                </a:solidFill>
              </a:rPr>
              <a:t>Бухгалтерская прибыль </a:t>
            </a:r>
            <a:r>
              <a:rPr lang="ru-RU" sz="2800" b="1" dirty="0"/>
              <a:t>рассчитывается как разность между общим доходом фирмы и бухгалтерскими (внешними) издержками, которые представляют собой фактически осуществлённые фирмой выплаты за приобретённые ею ресурсы. </a:t>
            </a:r>
          </a:p>
          <a:p>
            <a:pPr>
              <a:lnSpc>
                <a:spcPct val="80000"/>
              </a:lnSpc>
            </a:pPr>
            <a:r>
              <a:rPr lang="ru-RU" b="1" dirty="0">
                <a:solidFill>
                  <a:srgbClr val="FF0000"/>
                </a:solidFill>
              </a:rPr>
              <a:t>Экономическая прибыль </a:t>
            </a:r>
            <a:r>
              <a:rPr lang="ru-RU" sz="2800" b="1" dirty="0"/>
              <a:t>рассматривается как разность между общим доходом и экономическими издержками, состоящими из внешних и внутренних издержек предприятия.</a:t>
            </a:r>
          </a:p>
        </p:txBody>
      </p:sp>
    </p:spTree>
    <p:extLst>
      <p:ext uri="{BB962C8B-B14F-4D97-AF65-F5344CB8AC3E}">
        <p14:creationId xmlns:p14="http://schemas.microsoft.com/office/powerpoint/2010/main" val="23930176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8680"/>
            <a:ext cx="8686800" cy="531872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Средняя прибыль </a:t>
            </a:r>
            <a:r>
              <a:rPr lang="ru-RU" b="1" dirty="0"/>
              <a:t>— это прибыль </a:t>
            </a:r>
            <a:r>
              <a:rPr lang="ru-RU" b="1"/>
              <a:t>в расчёте </a:t>
            </a:r>
            <a:r>
              <a:rPr lang="ru-RU" b="1" dirty="0"/>
              <a:t>на единицу продукции, которая рассчитывается как величина, на которую средний доход превышает средние издержки.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b="1" dirty="0"/>
              <a:t>Путём умножения средней прибыли на объём реализованной продукции можно определить </a:t>
            </a:r>
            <a:r>
              <a:rPr lang="ru-RU" sz="3600" b="1" dirty="0">
                <a:solidFill>
                  <a:srgbClr val="FF0000"/>
                </a:solidFill>
              </a:rPr>
              <a:t>общую прибыль </a:t>
            </a:r>
            <a:r>
              <a:rPr lang="ru-RU" b="1" dirty="0"/>
              <a:t>фирмы.</a:t>
            </a:r>
          </a:p>
          <a:p>
            <a:pPr>
              <a:buFont typeface="Wingdings" pitchFamily="2" charset="2"/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34579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856662" cy="4741862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Предельная прибыль </a:t>
            </a:r>
            <a:r>
              <a:rPr lang="ru-RU" b="1" dirty="0"/>
              <a:t>— прибыль, получаемая от реализации дополнительной единицы продукции, 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которая представляет собой разность между предельным доходом и предельными издержками фирмы. </a:t>
            </a:r>
          </a:p>
          <a:p>
            <a:pPr>
              <a:buFont typeface="Wingdings" pitchFamily="2" charset="2"/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301507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5445125"/>
            <a:ext cx="8964612" cy="908050"/>
          </a:xfrm>
        </p:spPr>
        <p:txBody>
          <a:bodyPr/>
          <a:lstStyle/>
          <a:p>
            <a:r>
              <a:rPr lang="ru-RU" sz="2400" b="1">
                <a:solidFill>
                  <a:srgbClr val="003399"/>
                </a:solidFill>
                <a:latin typeface="Times New Roman" pitchFamily="18" charset="0"/>
              </a:rPr>
              <a:t>Краткосрочное равновесие фирмы–совершенного конкурента</a:t>
            </a:r>
            <a:r>
              <a:rPr lang="ru-RU"/>
              <a:t> </a:t>
            </a:r>
          </a:p>
        </p:txBody>
      </p:sp>
      <p:grpSp>
        <p:nvGrpSpPr>
          <p:cNvPr id="273426" name="Group 18"/>
          <p:cNvGrpSpPr>
            <a:grpSpLocks/>
          </p:cNvGrpSpPr>
          <p:nvPr/>
        </p:nvGrpSpPr>
        <p:grpSpPr bwMode="auto">
          <a:xfrm>
            <a:off x="468313" y="692150"/>
            <a:ext cx="7775575" cy="4968875"/>
            <a:chOff x="295" y="436"/>
            <a:chExt cx="4898" cy="3130"/>
          </a:xfrm>
        </p:grpSpPr>
        <p:sp>
          <p:nvSpPr>
            <p:cNvPr id="273413" name="Text Box 5"/>
            <p:cNvSpPr txBox="1">
              <a:spLocks noChangeArrowheads="1"/>
            </p:cNvSpPr>
            <p:nvPr/>
          </p:nvSpPr>
          <p:spPr bwMode="auto">
            <a:xfrm>
              <a:off x="3444" y="1741"/>
              <a:ext cx="1749" cy="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 i="1"/>
                <a:t>P = AR = MR</a:t>
              </a:r>
              <a:endParaRPr lang="ru-RU" sz="1800" b="1" i="1"/>
            </a:p>
          </p:txBody>
        </p:sp>
        <p:sp>
          <p:nvSpPr>
            <p:cNvPr id="273414" name="Text Box 6"/>
            <p:cNvSpPr txBox="1">
              <a:spLocks noChangeArrowheads="1"/>
            </p:cNvSpPr>
            <p:nvPr/>
          </p:nvSpPr>
          <p:spPr bwMode="auto">
            <a:xfrm>
              <a:off x="4623" y="3229"/>
              <a:ext cx="388" cy="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 i="1"/>
                <a:t>Q</a:t>
              </a:r>
              <a:endParaRPr lang="ru-RU" sz="1800" b="1" i="1"/>
            </a:p>
          </p:txBody>
        </p:sp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295" y="436"/>
              <a:ext cx="666" cy="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800" b="1" i="1"/>
                <a:t>М</a:t>
              </a:r>
              <a:r>
                <a:rPr lang="en-US" sz="1800" b="1" i="1"/>
                <a:t>R</a:t>
              </a:r>
              <a:r>
                <a:rPr lang="ru-RU" sz="1800" b="1" i="1"/>
                <a:t>,</a:t>
              </a:r>
            </a:p>
            <a:p>
              <a:r>
                <a:rPr lang="en-US" sz="1800" b="1" i="1"/>
                <a:t>MC,</a:t>
              </a:r>
            </a:p>
            <a:p>
              <a:r>
                <a:rPr lang="en-US" sz="1800" b="1" i="1"/>
                <a:t>ATC</a:t>
              </a:r>
              <a:endParaRPr lang="ru-RU" sz="1800" b="1" i="1"/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>
              <a:off x="916" y="1965"/>
              <a:ext cx="2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417" name="Line 9"/>
            <p:cNvSpPr>
              <a:spLocks noChangeShapeType="1"/>
            </p:cNvSpPr>
            <p:nvPr/>
          </p:nvSpPr>
          <p:spPr bwMode="auto">
            <a:xfrm>
              <a:off x="903" y="3146"/>
              <a:ext cx="40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418" name="Freeform 10"/>
            <p:cNvSpPr>
              <a:spLocks/>
            </p:cNvSpPr>
            <p:nvPr/>
          </p:nvSpPr>
          <p:spPr bwMode="auto">
            <a:xfrm>
              <a:off x="1264" y="1073"/>
              <a:ext cx="1291" cy="1645"/>
            </a:xfrm>
            <a:custGeom>
              <a:avLst/>
              <a:gdLst>
                <a:gd name="T0" fmla="*/ 0 w 1260"/>
                <a:gd name="T1" fmla="*/ 540 h 1140"/>
                <a:gd name="T2" fmla="*/ 360 w 1260"/>
                <a:gd name="T3" fmla="*/ 1080 h 1140"/>
                <a:gd name="T4" fmla="*/ 900 w 1260"/>
                <a:gd name="T5" fmla="*/ 900 h 1140"/>
                <a:gd name="T6" fmla="*/ 1260 w 1260"/>
                <a:gd name="T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1140">
                  <a:moveTo>
                    <a:pt x="0" y="540"/>
                  </a:moveTo>
                  <a:cubicBezTo>
                    <a:pt x="105" y="780"/>
                    <a:pt x="210" y="1020"/>
                    <a:pt x="360" y="1080"/>
                  </a:cubicBezTo>
                  <a:cubicBezTo>
                    <a:pt x="510" y="1140"/>
                    <a:pt x="750" y="1080"/>
                    <a:pt x="900" y="900"/>
                  </a:cubicBezTo>
                  <a:cubicBezTo>
                    <a:pt x="1050" y="720"/>
                    <a:pt x="1200" y="150"/>
                    <a:pt x="126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419" name="Freeform 11"/>
            <p:cNvSpPr>
              <a:spLocks/>
            </p:cNvSpPr>
            <p:nvPr/>
          </p:nvSpPr>
          <p:spPr bwMode="auto">
            <a:xfrm>
              <a:off x="1264" y="1232"/>
              <a:ext cx="2099" cy="1168"/>
            </a:xfrm>
            <a:custGeom>
              <a:avLst/>
              <a:gdLst>
                <a:gd name="T0" fmla="*/ 0 w 2340"/>
                <a:gd name="T1" fmla="*/ 360 h 1320"/>
                <a:gd name="T2" fmla="*/ 900 w 2340"/>
                <a:gd name="T3" fmla="*/ 1260 h 1320"/>
                <a:gd name="T4" fmla="*/ 1980 w 2340"/>
                <a:gd name="T5" fmla="*/ 720 h 1320"/>
                <a:gd name="T6" fmla="*/ 2340 w 2340"/>
                <a:gd name="T7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0" h="1320">
                  <a:moveTo>
                    <a:pt x="0" y="360"/>
                  </a:moveTo>
                  <a:cubicBezTo>
                    <a:pt x="285" y="780"/>
                    <a:pt x="570" y="1200"/>
                    <a:pt x="900" y="1260"/>
                  </a:cubicBezTo>
                  <a:cubicBezTo>
                    <a:pt x="1230" y="1320"/>
                    <a:pt x="1740" y="930"/>
                    <a:pt x="1980" y="720"/>
                  </a:cubicBezTo>
                  <a:cubicBezTo>
                    <a:pt x="2220" y="510"/>
                    <a:pt x="2280" y="255"/>
                    <a:pt x="234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420" name="Line 12"/>
            <p:cNvSpPr>
              <a:spLocks noChangeShapeType="1"/>
            </p:cNvSpPr>
            <p:nvPr/>
          </p:nvSpPr>
          <p:spPr bwMode="auto">
            <a:xfrm flipV="1">
              <a:off x="941" y="436"/>
              <a:ext cx="0" cy="27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2394" y="755"/>
              <a:ext cx="666" cy="3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800" b="1" i="1"/>
                <a:t>МС</a:t>
              </a:r>
            </a:p>
          </p:txBody>
        </p:sp>
        <p:sp>
          <p:nvSpPr>
            <p:cNvPr id="273422" name="Text Box 14"/>
            <p:cNvSpPr txBox="1">
              <a:spLocks noChangeArrowheads="1"/>
            </p:cNvSpPr>
            <p:nvPr/>
          </p:nvSpPr>
          <p:spPr bwMode="auto">
            <a:xfrm>
              <a:off x="3363" y="913"/>
              <a:ext cx="807" cy="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1800" b="1" i="1"/>
                <a:t>АТС</a:t>
              </a:r>
            </a:p>
          </p:txBody>
        </p:sp>
        <p:sp>
          <p:nvSpPr>
            <p:cNvPr id="273423" name="Line 15"/>
            <p:cNvSpPr>
              <a:spLocks noChangeShapeType="1"/>
            </p:cNvSpPr>
            <p:nvPr/>
          </p:nvSpPr>
          <p:spPr bwMode="auto">
            <a:xfrm>
              <a:off x="2345" y="1959"/>
              <a:ext cx="0" cy="11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424" name="Line 16"/>
            <p:cNvSpPr>
              <a:spLocks noChangeShapeType="1"/>
            </p:cNvSpPr>
            <p:nvPr/>
          </p:nvSpPr>
          <p:spPr bwMode="auto">
            <a:xfrm flipH="1">
              <a:off x="978" y="2340"/>
              <a:ext cx="13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3425" name="Text Box 17"/>
            <p:cNvSpPr txBox="1">
              <a:spLocks noChangeArrowheads="1"/>
            </p:cNvSpPr>
            <p:nvPr/>
          </p:nvSpPr>
          <p:spPr bwMode="auto">
            <a:xfrm>
              <a:off x="2231" y="3229"/>
              <a:ext cx="388" cy="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 i="1"/>
                <a:t>Q</a:t>
              </a:r>
              <a:r>
                <a:rPr lang="ru-RU" sz="1800" b="1" i="1" baseline="-25000"/>
                <a:t>0</a:t>
              </a:r>
              <a:endParaRPr lang="ru-RU" sz="18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687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Ð ÐÐÐÐ : 1 ÑÑÐ±. = 2 ÑÑÐ¸Ð»Ñ">
            <a:extLst>
              <a:ext uri="{FF2B5EF4-FFF2-40B4-BE49-F238E27FC236}">
                <a16:creationId xmlns:a16="http://schemas.microsoft.com/office/drawing/2014/main" id="{147201B9-50F4-4556-AC5A-8D7BD454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Ð ÐÐÐÐ : 1 ÑÑÐ±. = 2 ÑÑÐ¸Ð»Ñ">
            <a:extLst>
              <a:ext uri="{FF2B5EF4-FFF2-40B4-BE49-F238E27FC236}">
                <a16:creationId xmlns:a16="http://schemas.microsoft.com/office/drawing/2014/main" id="{693FDC3E-C225-4036-B298-AEE4CEDDA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9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Снижение дополнительного удовлетворения от потребления очередной единицы товара получило название </a:t>
            </a:r>
            <a:r>
              <a:rPr lang="ru-RU" sz="3600" b="1" dirty="0">
                <a:solidFill>
                  <a:srgbClr val="FF0000"/>
                </a:solidFill>
              </a:rPr>
              <a:t>закона убывающей предельной полезности</a:t>
            </a:r>
            <a:r>
              <a:rPr lang="ru-RU" b="1"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Взвешенная предельная полезность  </a:t>
            </a:r>
            <a:r>
              <a:rPr lang="ru-RU" sz="4000" b="1" dirty="0"/>
              <a:t>(</a:t>
            </a:r>
            <a:r>
              <a:rPr lang="en-US" sz="4000" b="1" i="1" dirty="0"/>
              <a:t>MU</a:t>
            </a:r>
            <a:r>
              <a:rPr lang="ru-RU" sz="4000" b="1" i="1" dirty="0"/>
              <a:t> </a:t>
            </a:r>
            <a:r>
              <a:rPr lang="ru-RU" sz="4000" b="1" dirty="0"/>
              <a:t>/ </a:t>
            </a:r>
            <a:r>
              <a:rPr lang="en-US" sz="4000" b="1" i="1" dirty="0"/>
              <a:t>P</a:t>
            </a:r>
            <a:r>
              <a:rPr lang="ru-RU" sz="4000" b="1" dirty="0"/>
              <a:t>) </a:t>
            </a:r>
            <a:r>
              <a:rPr lang="ru-RU" b="1" dirty="0"/>
              <a:t>— </a:t>
            </a:r>
          </a:p>
          <a:p>
            <a:pPr marL="0" indent="0">
              <a:buNone/>
            </a:pPr>
            <a:r>
              <a:rPr lang="ru-RU" b="1" dirty="0"/>
              <a:t>величина предельной полезности в расчёте на одну денежную единицу.</a:t>
            </a: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>
            <a:extLst>
              <a:ext uri="{FF2B5EF4-FFF2-40B4-BE49-F238E27FC236}">
                <a16:creationId xmlns:a16="http://schemas.microsoft.com/office/drawing/2014/main" id="{7256D5EE-09C9-4679-8A43-D33AAEBB8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6337300"/>
          </a:xfrm>
        </p:spPr>
        <p:txBody>
          <a:bodyPr/>
          <a:lstStyle/>
          <a:p>
            <a:pPr eaLnBrk="1" hangingPunct="1">
              <a:defRPr/>
            </a:pPr>
            <a:endParaRPr lang="ru-RU" b="1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b="1" dirty="0"/>
              <a:t>Задача анализа </a:t>
            </a:r>
            <a:r>
              <a:rPr lang="ru-RU" sz="3600" b="1" dirty="0">
                <a:solidFill>
                  <a:srgbClr val="000099"/>
                </a:solidFill>
              </a:rPr>
              <a:t>потребительского выбора</a:t>
            </a:r>
            <a:r>
              <a:rPr lang="ru-RU" b="1" dirty="0"/>
              <a:t> - ответ на вопрос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b="1" dirty="0"/>
              <a:t>«Какой потребительский набор благ из числа доступных принесёт потребителю максимальную общую полезность?».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964612" cy="5102225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Правило максимизации общей полезности</a:t>
            </a:r>
            <a:r>
              <a:rPr lang="ru-RU" b="1" dirty="0"/>
              <a:t>: потребитель распределяет свой доход таким образом, чтобы последняя денежная единица, затраченная на приобретение любого блага, приносила бы одинаковую предельную полезность:</a:t>
            </a:r>
          </a:p>
          <a:p>
            <a:pPr>
              <a:buFont typeface="Wingdings" pitchFamily="2" charset="2"/>
              <a:buNone/>
            </a:pPr>
            <a:endParaRPr lang="en-US" b="1" i="1" dirty="0"/>
          </a:p>
          <a:p>
            <a:pPr algn="ctr">
              <a:buFont typeface="Wingdings" pitchFamily="2" charset="2"/>
              <a:buNone/>
            </a:pPr>
            <a:r>
              <a:rPr lang="en-US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</a:t>
            </a:r>
            <a:r>
              <a:rPr lang="en-US" sz="40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ru-RU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40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</a:t>
            </a:r>
            <a:r>
              <a:rPr lang="en-US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</a:t>
            </a:r>
            <a:r>
              <a:rPr lang="en-US" sz="40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ru-RU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40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 </a:t>
            </a:r>
            <a:r>
              <a:rPr lang="ru-RU" sz="40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… = </a:t>
            </a:r>
            <a:r>
              <a:rPr lang="en-US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</a:t>
            </a:r>
            <a:r>
              <a:rPr lang="en-US" sz="40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</a:t>
            </a:r>
            <a:r>
              <a:rPr lang="ru-RU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4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40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</a:t>
            </a:r>
            <a:r>
              <a:rPr lang="ru-RU" b="1" i="1" dirty="0"/>
              <a:t>.</a:t>
            </a:r>
            <a:r>
              <a:rPr lang="ru-RU" b="1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7B591C8B-779B-4732-85F0-CF57BAFAE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3911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ru-RU" altLang="ru-RU" sz="3600" b="1">
                <a:solidFill>
                  <a:srgbClr val="C00000"/>
                </a:solidFill>
              </a:rPr>
              <a:t>Кривая безразличия </a:t>
            </a:r>
            <a:r>
              <a:rPr lang="ru-RU" altLang="ru-RU" b="1"/>
              <a:t>– совокупность наборов двух благ, которые обеспечивают потребителю одинаковую общую полезность.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B790135-E13A-4DEA-87A3-615358EF7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941888"/>
            <a:ext cx="8229600" cy="1371600"/>
          </a:xfrm>
        </p:spPr>
        <p:txBody>
          <a:bodyPr/>
          <a:lstStyle/>
          <a:p>
            <a:pPr algn="ctr"/>
            <a: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  <a:t>Кривая безразличия с общей полезностью </a:t>
            </a:r>
            <a:r>
              <a:rPr lang="en-US" altLang="ru-RU" sz="2800" i="1">
                <a:solidFill>
                  <a:srgbClr val="000099"/>
                </a:solidFill>
                <a:latin typeface="Times New Roman" panose="02020603050405020304" pitchFamily="18" charset="0"/>
              </a:rPr>
              <a:t>U</a:t>
            </a:r>
            <a:r>
              <a:rPr lang="ru-RU" altLang="ru-RU" sz="2800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34819" name="Group 4">
            <a:extLst>
              <a:ext uri="{FF2B5EF4-FFF2-40B4-BE49-F238E27FC236}">
                <a16:creationId xmlns:a16="http://schemas.microsoft.com/office/drawing/2014/main" id="{EC2B329C-739B-4F45-8E27-271EC212CDC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49275"/>
            <a:ext cx="7632700" cy="4895850"/>
            <a:chOff x="2241" y="1134"/>
            <a:chExt cx="6387" cy="3979"/>
          </a:xfrm>
        </p:grpSpPr>
        <p:sp>
          <p:nvSpPr>
            <p:cNvPr id="34820" name="Line 5">
              <a:extLst>
                <a:ext uri="{FF2B5EF4-FFF2-40B4-BE49-F238E27FC236}">
                  <a16:creationId xmlns:a16="http://schemas.microsoft.com/office/drawing/2014/main" id="{95FAB82C-DEEE-4ACB-8E5D-936479185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1" y="1253"/>
              <a:ext cx="0" cy="34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21" name="Line 6">
              <a:extLst>
                <a:ext uri="{FF2B5EF4-FFF2-40B4-BE49-F238E27FC236}">
                  <a16:creationId xmlns:a16="http://schemas.microsoft.com/office/drawing/2014/main" id="{664B154B-0663-4882-A64D-95BC54A7B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4734"/>
              <a:ext cx="57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22" name="Freeform 7">
              <a:extLst>
                <a:ext uri="{FF2B5EF4-FFF2-40B4-BE49-F238E27FC236}">
                  <a16:creationId xmlns:a16="http://schemas.microsoft.com/office/drawing/2014/main" id="{7262CB95-22AA-41C4-8D61-5C6C38130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2034"/>
              <a:ext cx="2778" cy="1622"/>
            </a:xfrm>
            <a:custGeom>
              <a:avLst/>
              <a:gdLst>
                <a:gd name="T0" fmla="*/ 0 w 2179"/>
                <a:gd name="T1" fmla="*/ 0 h 1428"/>
                <a:gd name="T2" fmla="*/ 702 w 2179"/>
                <a:gd name="T3" fmla="*/ 825 h 1428"/>
                <a:gd name="T4" fmla="*/ 1405 w 2179"/>
                <a:gd name="T5" fmla="*/ 1210 h 1428"/>
                <a:gd name="T6" fmla="*/ 2778 w 2179"/>
                <a:gd name="T7" fmla="*/ 1622 h 14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79" h="1428">
                  <a:moveTo>
                    <a:pt x="0" y="0"/>
                  </a:moveTo>
                  <a:cubicBezTo>
                    <a:pt x="92" y="121"/>
                    <a:pt x="367" y="548"/>
                    <a:pt x="551" y="726"/>
                  </a:cubicBezTo>
                  <a:cubicBezTo>
                    <a:pt x="735" y="904"/>
                    <a:pt x="831" y="948"/>
                    <a:pt x="1102" y="1065"/>
                  </a:cubicBezTo>
                  <a:cubicBezTo>
                    <a:pt x="1373" y="1182"/>
                    <a:pt x="1955" y="1352"/>
                    <a:pt x="2179" y="1428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23" name="Line 8">
              <a:extLst>
                <a:ext uri="{FF2B5EF4-FFF2-40B4-BE49-F238E27FC236}">
                  <a16:creationId xmlns:a16="http://schemas.microsoft.com/office/drawing/2014/main" id="{87956B89-0303-4DA5-9A94-5DF7F9366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3474"/>
              <a:ext cx="342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24" name="Line 9">
              <a:extLst>
                <a:ext uri="{FF2B5EF4-FFF2-40B4-BE49-F238E27FC236}">
                  <a16:creationId xmlns:a16="http://schemas.microsoft.com/office/drawing/2014/main" id="{6D48F187-6373-426E-8B2A-51B511DE0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2693"/>
              <a:ext cx="17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25" name="Text Box 10">
              <a:extLst>
                <a:ext uri="{FF2B5EF4-FFF2-40B4-BE49-F238E27FC236}">
                  <a16:creationId xmlns:a16="http://schemas.microsoft.com/office/drawing/2014/main" id="{C229F0F8-09F8-42FA-BEB5-95E9A6216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1134"/>
              <a:ext cx="44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 b="1" i="1"/>
                <a:t>Q</a:t>
              </a:r>
              <a:r>
                <a:rPr lang="en-US" altLang="ru-RU" sz="2000" b="1" i="1" baseline="-25000"/>
                <a:t>A</a:t>
              </a:r>
              <a:endParaRPr lang="ru-RU" altLang="ru-RU" sz="2000"/>
            </a:p>
          </p:txBody>
        </p:sp>
        <p:sp>
          <p:nvSpPr>
            <p:cNvPr id="34826" name="Text Box 11">
              <a:extLst>
                <a:ext uri="{FF2B5EF4-FFF2-40B4-BE49-F238E27FC236}">
                  <a16:creationId xmlns:a16="http://schemas.microsoft.com/office/drawing/2014/main" id="{528C6DBD-FE86-4FF5-B21C-5BB276350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1" y="4734"/>
              <a:ext cx="44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 b="1" i="1"/>
                <a:t>Q</a:t>
              </a:r>
              <a:r>
                <a:rPr lang="en-US" altLang="ru-RU" sz="2000" b="1" i="1" baseline="-25000"/>
                <a:t>B</a:t>
              </a:r>
              <a:endParaRPr lang="ru-RU" altLang="ru-RU" sz="2000"/>
            </a:p>
          </p:txBody>
        </p:sp>
        <p:sp>
          <p:nvSpPr>
            <p:cNvPr id="34827" name="Text Box 12">
              <a:extLst>
                <a:ext uri="{FF2B5EF4-FFF2-40B4-BE49-F238E27FC236}">
                  <a16:creationId xmlns:a16="http://schemas.microsoft.com/office/drawing/2014/main" id="{621FAE01-3884-42D2-92D6-3FD5B70D6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233"/>
              <a:ext cx="44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4</a:t>
              </a:r>
              <a:endParaRPr lang="ru-RU" altLang="ru-RU" sz="2000"/>
            </a:p>
          </p:txBody>
        </p:sp>
        <p:sp>
          <p:nvSpPr>
            <p:cNvPr id="34828" name="Line 13">
              <a:extLst>
                <a:ext uri="{FF2B5EF4-FFF2-40B4-BE49-F238E27FC236}">
                  <a16:creationId xmlns:a16="http://schemas.microsoft.com/office/drawing/2014/main" id="{91C01FCC-1FCB-466A-8945-9C6373C27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1973"/>
              <a:ext cx="0" cy="27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29" name="Line 14">
              <a:extLst>
                <a:ext uri="{FF2B5EF4-FFF2-40B4-BE49-F238E27FC236}">
                  <a16:creationId xmlns:a16="http://schemas.microsoft.com/office/drawing/2014/main" id="{BDF68097-7F9E-40CB-B608-0E32186F8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693"/>
              <a:ext cx="0" cy="20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30" name="Line 15">
              <a:extLst>
                <a:ext uri="{FF2B5EF4-FFF2-40B4-BE49-F238E27FC236}">
                  <a16:creationId xmlns:a16="http://schemas.microsoft.com/office/drawing/2014/main" id="{B9DB148E-3656-4BCB-A000-63C82E8FB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1" y="3114"/>
              <a:ext cx="0" cy="16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31" name="Line 16">
              <a:extLst>
                <a:ext uri="{FF2B5EF4-FFF2-40B4-BE49-F238E27FC236}">
                  <a16:creationId xmlns:a16="http://schemas.microsoft.com/office/drawing/2014/main" id="{D3E77660-833D-4051-B8B3-272EBD992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1" y="3413"/>
              <a:ext cx="0" cy="13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32" name="Text Box 17">
              <a:extLst>
                <a:ext uri="{FF2B5EF4-FFF2-40B4-BE49-F238E27FC236}">
                  <a16:creationId xmlns:a16="http://schemas.microsoft.com/office/drawing/2014/main" id="{73FC2840-ED84-46C7-AC20-DA59BEDAD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1793"/>
              <a:ext cx="44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8</a:t>
              </a:r>
              <a:endParaRPr lang="ru-RU" altLang="ru-RU" sz="2000"/>
            </a:p>
          </p:txBody>
        </p:sp>
        <p:sp>
          <p:nvSpPr>
            <p:cNvPr id="34833" name="Text Box 18">
              <a:extLst>
                <a:ext uri="{FF2B5EF4-FFF2-40B4-BE49-F238E27FC236}">
                  <a16:creationId xmlns:a16="http://schemas.microsoft.com/office/drawing/2014/main" id="{5C90BC08-62AC-4AB8-987C-EED6ADFFE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2873"/>
              <a:ext cx="44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5</a:t>
              </a:r>
              <a:endParaRPr lang="ru-RU" altLang="ru-RU" sz="2000"/>
            </a:p>
          </p:txBody>
        </p:sp>
        <p:sp>
          <p:nvSpPr>
            <p:cNvPr id="34834" name="Text Box 19">
              <a:extLst>
                <a:ext uri="{FF2B5EF4-FFF2-40B4-BE49-F238E27FC236}">
                  <a16:creationId xmlns:a16="http://schemas.microsoft.com/office/drawing/2014/main" id="{20AA2015-EF0A-4E61-B4F7-36BDDF936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2513"/>
              <a:ext cx="44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6</a:t>
              </a:r>
              <a:endParaRPr lang="ru-RU" altLang="ru-RU" sz="2000"/>
            </a:p>
          </p:txBody>
        </p:sp>
        <p:sp>
          <p:nvSpPr>
            <p:cNvPr id="34835" name="Text Box 20">
              <a:extLst>
                <a:ext uri="{FF2B5EF4-FFF2-40B4-BE49-F238E27FC236}">
                  <a16:creationId xmlns:a16="http://schemas.microsoft.com/office/drawing/2014/main" id="{5583A79D-4D8D-416B-B1AF-38E00FEA7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4734"/>
              <a:ext cx="44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3</a:t>
              </a:r>
              <a:endParaRPr lang="ru-RU" altLang="ru-RU" sz="2000"/>
            </a:p>
          </p:txBody>
        </p:sp>
        <p:sp>
          <p:nvSpPr>
            <p:cNvPr id="34836" name="Text Box 21">
              <a:extLst>
                <a:ext uri="{FF2B5EF4-FFF2-40B4-BE49-F238E27FC236}">
                  <a16:creationId xmlns:a16="http://schemas.microsoft.com/office/drawing/2014/main" id="{729C8D2A-DBDA-4189-BC45-08320E97F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4734"/>
              <a:ext cx="44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000"/>
                <a:t>   </a:t>
              </a:r>
              <a:r>
                <a:rPr lang="en-US" altLang="ru-RU" sz="2000"/>
                <a:t>4</a:t>
              </a:r>
              <a:endParaRPr lang="ru-RU" altLang="ru-RU" sz="2000"/>
            </a:p>
          </p:txBody>
        </p:sp>
        <p:sp>
          <p:nvSpPr>
            <p:cNvPr id="34837" name="Text Box 22">
              <a:extLst>
                <a:ext uri="{FF2B5EF4-FFF2-40B4-BE49-F238E27FC236}">
                  <a16:creationId xmlns:a16="http://schemas.microsoft.com/office/drawing/2014/main" id="{7241FB83-2D02-4E5E-A8A3-4B0C4CF31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" y="4734"/>
              <a:ext cx="44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5</a:t>
              </a:r>
              <a:endParaRPr lang="ru-RU" altLang="ru-RU" sz="2000"/>
            </a:p>
          </p:txBody>
        </p:sp>
        <p:sp>
          <p:nvSpPr>
            <p:cNvPr id="34838" name="Text Box 23">
              <a:extLst>
                <a:ext uri="{FF2B5EF4-FFF2-40B4-BE49-F238E27FC236}">
                  <a16:creationId xmlns:a16="http://schemas.microsoft.com/office/drawing/2014/main" id="{56D497D8-D98D-40EE-85AA-1CAA23694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" y="4734"/>
              <a:ext cx="44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7</a:t>
              </a:r>
              <a:endParaRPr lang="ru-RU" altLang="ru-RU" sz="2000"/>
            </a:p>
          </p:txBody>
        </p:sp>
        <p:sp>
          <p:nvSpPr>
            <p:cNvPr id="34839" name="Text Box 24">
              <a:extLst>
                <a:ext uri="{FF2B5EF4-FFF2-40B4-BE49-F238E27FC236}">
                  <a16:creationId xmlns:a16="http://schemas.microsoft.com/office/drawing/2014/main" id="{DECDE684-D927-46ED-8216-9C1E7831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1613"/>
              <a:ext cx="44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 i="1"/>
                <a:t>C</a:t>
              </a:r>
              <a:endParaRPr lang="ru-RU" altLang="ru-RU" sz="2000"/>
            </a:p>
          </p:txBody>
        </p:sp>
        <p:sp>
          <p:nvSpPr>
            <p:cNvPr id="34840" name="Text Box 25">
              <a:extLst>
                <a:ext uri="{FF2B5EF4-FFF2-40B4-BE49-F238E27FC236}">
                  <a16:creationId xmlns:a16="http://schemas.microsoft.com/office/drawing/2014/main" id="{BAEF5507-196F-4710-828E-B84CAAA0B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2333"/>
              <a:ext cx="44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 i="1"/>
                <a:t>D</a:t>
              </a:r>
              <a:endParaRPr lang="ru-RU" altLang="ru-RU" sz="2000"/>
            </a:p>
          </p:txBody>
        </p:sp>
        <p:sp>
          <p:nvSpPr>
            <p:cNvPr id="34841" name="Text Box 26">
              <a:extLst>
                <a:ext uri="{FF2B5EF4-FFF2-40B4-BE49-F238E27FC236}">
                  <a16:creationId xmlns:a16="http://schemas.microsoft.com/office/drawing/2014/main" id="{0663477D-D399-44AE-9AFF-02C34921C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" y="2754"/>
              <a:ext cx="44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 i="1"/>
                <a:t>E</a:t>
              </a:r>
              <a:endParaRPr lang="ru-RU" altLang="ru-RU" sz="2000"/>
            </a:p>
          </p:txBody>
        </p:sp>
        <p:sp>
          <p:nvSpPr>
            <p:cNvPr id="34842" name="Text Box 27">
              <a:extLst>
                <a:ext uri="{FF2B5EF4-FFF2-40B4-BE49-F238E27FC236}">
                  <a16:creationId xmlns:a16="http://schemas.microsoft.com/office/drawing/2014/main" id="{9F3D8FCF-EFA4-4F6B-AF10-4062C4714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" y="3114"/>
              <a:ext cx="44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 i="1"/>
                <a:t>F</a:t>
              </a:r>
              <a:endParaRPr lang="ru-RU" altLang="ru-RU" sz="2000"/>
            </a:p>
          </p:txBody>
        </p:sp>
        <p:sp>
          <p:nvSpPr>
            <p:cNvPr id="34843" name="Text Box 28">
              <a:extLst>
                <a:ext uri="{FF2B5EF4-FFF2-40B4-BE49-F238E27FC236}">
                  <a16:creationId xmlns:a16="http://schemas.microsoft.com/office/drawing/2014/main" id="{F2FE7112-E42B-4F01-8321-207BBF035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" y="3294"/>
              <a:ext cx="44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 b="1" i="1"/>
                <a:t>U</a:t>
              </a:r>
              <a:r>
                <a:rPr lang="ru-RU" altLang="ru-RU" sz="2000" b="1" i="1" baseline="-25000"/>
                <a:t>1</a:t>
              </a:r>
              <a:endParaRPr lang="ru-RU" altLang="ru-RU" sz="2000"/>
            </a:p>
          </p:txBody>
        </p:sp>
        <p:sp>
          <p:nvSpPr>
            <p:cNvPr id="34844" name="Line 29">
              <a:extLst>
                <a:ext uri="{FF2B5EF4-FFF2-40B4-BE49-F238E27FC236}">
                  <a16:creationId xmlns:a16="http://schemas.microsoft.com/office/drawing/2014/main" id="{AB316389-423B-4DEB-94C0-BD4E82802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1" y="1973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45" name="Line 30">
              <a:extLst>
                <a:ext uri="{FF2B5EF4-FFF2-40B4-BE49-F238E27FC236}">
                  <a16:creationId xmlns:a16="http://schemas.microsoft.com/office/drawing/2014/main" id="{B59564AB-932D-4E8A-A8E5-E17350F4A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1" y="3114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>
            <a:extLst>
              <a:ext uri="{FF2B5EF4-FFF2-40B4-BE49-F238E27FC236}">
                <a16:creationId xmlns:a16="http://schemas.microsoft.com/office/drawing/2014/main" id="{9AA5B2B1-3293-4EC9-904B-2A8603D7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4288"/>
            <a:ext cx="7942263" cy="1641475"/>
          </a:xfrm>
        </p:spPr>
        <p:txBody>
          <a:bodyPr/>
          <a:lstStyle/>
          <a:p>
            <a:pPr eaLnBrk="1" hangingPunct="1"/>
            <a:r>
              <a:rPr lang="ru-RU" altLang="ru-RU" sz="3600" b="1">
                <a:solidFill>
                  <a:srgbClr val="C00000"/>
                </a:solidFill>
              </a:rPr>
              <a:t>Бюджетная линия </a:t>
            </a:r>
          </a:p>
        </p:txBody>
      </p:sp>
      <p:sp>
        <p:nvSpPr>
          <p:cNvPr id="46083" name="Объект 2">
            <a:extLst>
              <a:ext uri="{FF2B5EF4-FFF2-40B4-BE49-F238E27FC236}">
                <a16:creationId xmlns:a16="http://schemas.microsoft.com/office/drawing/2014/main" id="{783D8E8C-C2D6-4D9A-83BE-CFE3F363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3100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b="1"/>
              <a:t>показывает все комбинации двух товаров, которые может купить потребитель при данной величине его денежного дохода и данном уровне цен на товары.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План лекции: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916113"/>
            <a:ext cx="8065590" cy="4941887"/>
          </a:xfrm>
        </p:spPr>
        <p:txBody>
          <a:bodyPr/>
          <a:lstStyle/>
          <a:p>
            <a:pPr lvl="4">
              <a:buFont typeface="Wingdings" pitchFamily="2" charset="2"/>
              <a:buNone/>
            </a:pPr>
            <a:endParaRPr lang="ru-RU" b="1" dirty="0"/>
          </a:p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Понятие рационального потребителя. Полезность.</a:t>
            </a:r>
          </a:p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Фирма как хозяйствующий субъект.</a:t>
            </a:r>
          </a:p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Производственная функция. Изокванты. Изокосты.</a:t>
            </a:r>
          </a:p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Продукт фирмы.</a:t>
            </a:r>
          </a:p>
          <a:p>
            <a:pPr lvl="4">
              <a:buFont typeface="Wingdings" pitchFamily="2" charset="2"/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14922E5-AB0B-4FC9-81D2-4553E6AA2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229225"/>
            <a:ext cx="8229600" cy="1371600"/>
          </a:xfrm>
        </p:spPr>
        <p:txBody>
          <a:bodyPr/>
          <a:lstStyle/>
          <a:p>
            <a:pPr algn="ctr"/>
            <a:r>
              <a:rPr lang="ru-RU" altLang="ru-RU" sz="2400">
                <a:solidFill>
                  <a:srgbClr val="000099"/>
                </a:solidFill>
                <a:latin typeface="Times New Roman" panose="02020603050405020304" pitchFamily="18" charset="0"/>
              </a:rPr>
              <a:t>Бюджетное ограничение (бюджетная линия)</a:t>
            </a:r>
            <a:r>
              <a:rPr lang="ru-RU" altLang="ru-RU"/>
              <a:t> </a:t>
            </a:r>
          </a:p>
        </p:txBody>
      </p:sp>
      <p:grpSp>
        <p:nvGrpSpPr>
          <p:cNvPr id="45059" name="Group 23">
            <a:extLst>
              <a:ext uri="{FF2B5EF4-FFF2-40B4-BE49-F238E27FC236}">
                <a16:creationId xmlns:a16="http://schemas.microsoft.com/office/drawing/2014/main" id="{C83098EC-BD4C-4258-962B-D7520D9486E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49275"/>
            <a:ext cx="7127875" cy="5184775"/>
            <a:chOff x="340" y="346"/>
            <a:chExt cx="4490" cy="3266"/>
          </a:xfrm>
        </p:grpSpPr>
        <p:sp>
          <p:nvSpPr>
            <p:cNvPr id="45060" name="Text Box 5">
              <a:extLst>
                <a:ext uri="{FF2B5EF4-FFF2-40B4-BE49-F238E27FC236}">
                  <a16:creationId xmlns:a16="http://schemas.microsoft.com/office/drawing/2014/main" id="{D20D23DF-CB08-49A1-ABEF-FFF67CF76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6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Q</a:t>
              </a:r>
              <a:r>
                <a:rPr lang="ru-RU" altLang="ru-RU" sz="2400" b="1" i="1" baseline="-25000"/>
                <a:t>А</a:t>
              </a:r>
              <a:endParaRPr lang="ru-RU" altLang="ru-RU" sz="2400"/>
            </a:p>
          </p:txBody>
        </p:sp>
        <p:sp>
          <p:nvSpPr>
            <p:cNvPr id="45061" name="Text Box 6">
              <a:extLst>
                <a:ext uri="{FF2B5EF4-FFF2-40B4-BE49-F238E27FC236}">
                  <a16:creationId xmlns:a16="http://schemas.microsoft.com/office/drawing/2014/main" id="{069B0E66-6B69-4128-8994-9ED248ED1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3355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Q</a:t>
              </a:r>
              <a:r>
                <a:rPr lang="ru-RU" altLang="ru-RU" sz="2400" b="1" i="1" baseline="-25000"/>
                <a:t>В</a:t>
              </a:r>
              <a:endParaRPr lang="ru-RU" altLang="ru-RU" sz="2400"/>
            </a:p>
          </p:txBody>
        </p:sp>
        <p:sp>
          <p:nvSpPr>
            <p:cNvPr id="45062" name="Text Box 7">
              <a:extLst>
                <a:ext uri="{FF2B5EF4-FFF2-40B4-BE49-F238E27FC236}">
                  <a16:creationId xmlns:a16="http://schemas.microsoft.com/office/drawing/2014/main" id="{C4FB4F84-C8DA-4CA2-9DE3-257CACF0C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522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/>
            </a:p>
          </p:txBody>
        </p:sp>
        <p:sp>
          <p:nvSpPr>
            <p:cNvPr id="45063" name="Text Box 8">
              <a:extLst>
                <a:ext uri="{FF2B5EF4-FFF2-40B4-BE49-F238E27FC236}">
                  <a16:creationId xmlns:a16="http://schemas.microsoft.com/office/drawing/2014/main" id="{2F8DE97A-0021-406D-89D8-BFCBCAD99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388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4</a:t>
              </a:r>
            </a:p>
          </p:txBody>
        </p:sp>
        <p:sp>
          <p:nvSpPr>
            <p:cNvPr id="45064" name="Text Box 9">
              <a:extLst>
                <a:ext uri="{FF2B5EF4-FFF2-40B4-BE49-F238E27FC236}">
                  <a16:creationId xmlns:a16="http://schemas.microsoft.com/office/drawing/2014/main" id="{1BD189A5-1FF4-44C4-85E7-E622AAE20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164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/>
            </a:p>
          </p:txBody>
        </p:sp>
        <p:sp>
          <p:nvSpPr>
            <p:cNvPr id="45065" name="Text Box 10">
              <a:extLst>
                <a:ext uri="{FF2B5EF4-FFF2-40B4-BE49-F238E27FC236}">
                  <a16:creationId xmlns:a16="http://schemas.microsoft.com/office/drawing/2014/main" id="{1B60AB04-EDB1-4929-B8A3-F26420C18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818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2</a:t>
              </a:r>
            </a:p>
          </p:txBody>
        </p:sp>
        <p:sp>
          <p:nvSpPr>
            <p:cNvPr id="45066" name="Text Box 11">
              <a:extLst>
                <a:ext uri="{FF2B5EF4-FFF2-40B4-BE49-F238E27FC236}">
                  <a16:creationId xmlns:a16="http://schemas.microsoft.com/office/drawing/2014/main" id="{861CC169-849F-4A9E-90DB-A2DF96440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925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/>
            </a:p>
          </p:txBody>
        </p:sp>
        <p:sp>
          <p:nvSpPr>
            <p:cNvPr id="45067" name="Text Box 12">
              <a:extLst>
                <a:ext uri="{FF2B5EF4-FFF2-40B4-BE49-F238E27FC236}">
                  <a16:creationId xmlns:a16="http://schemas.microsoft.com/office/drawing/2014/main" id="{1F228B15-27F7-4048-92CA-33F7CAA2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339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1</a:t>
              </a:r>
            </a:p>
          </p:txBody>
        </p:sp>
        <p:sp>
          <p:nvSpPr>
            <p:cNvPr id="45068" name="Text Box 13">
              <a:extLst>
                <a:ext uri="{FF2B5EF4-FFF2-40B4-BE49-F238E27FC236}">
                  <a16:creationId xmlns:a16="http://schemas.microsoft.com/office/drawing/2014/main" id="{8CA30A21-5C64-499F-9F25-63E6C0372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098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10</a:t>
              </a:r>
            </a:p>
          </p:txBody>
        </p:sp>
        <p:sp>
          <p:nvSpPr>
            <p:cNvPr id="45069" name="Text Box 14">
              <a:extLst>
                <a:ext uri="{FF2B5EF4-FFF2-40B4-BE49-F238E27FC236}">
                  <a16:creationId xmlns:a16="http://schemas.microsoft.com/office/drawing/2014/main" id="{83B3A672-6B47-451A-9BD3-3D5BB0241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339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2</a:t>
              </a:r>
            </a:p>
          </p:txBody>
        </p:sp>
        <p:sp>
          <p:nvSpPr>
            <p:cNvPr id="45070" name="Text Box 15">
              <a:extLst>
                <a:ext uri="{FF2B5EF4-FFF2-40B4-BE49-F238E27FC236}">
                  <a16:creationId xmlns:a16="http://schemas.microsoft.com/office/drawing/2014/main" id="{B789D599-446C-41B8-A318-9D7EDD143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3339"/>
              <a:ext cx="48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3</a:t>
              </a:r>
            </a:p>
          </p:txBody>
        </p:sp>
        <p:sp>
          <p:nvSpPr>
            <p:cNvPr id="45071" name="Text Box 16">
              <a:extLst>
                <a:ext uri="{FF2B5EF4-FFF2-40B4-BE49-F238E27FC236}">
                  <a16:creationId xmlns:a16="http://schemas.microsoft.com/office/drawing/2014/main" id="{C7E9EE64-EEDB-4F15-9068-48EA88314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958"/>
              <a:ext cx="48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6</a:t>
              </a:r>
            </a:p>
          </p:txBody>
        </p:sp>
        <p:sp>
          <p:nvSpPr>
            <p:cNvPr id="45072" name="Text Box 17">
              <a:extLst>
                <a:ext uri="{FF2B5EF4-FFF2-40B4-BE49-F238E27FC236}">
                  <a16:creationId xmlns:a16="http://schemas.microsoft.com/office/drawing/2014/main" id="{90AC97CF-B37E-458C-B2D7-56942C391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339"/>
              <a:ext cx="4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4</a:t>
              </a:r>
            </a:p>
          </p:txBody>
        </p:sp>
        <p:sp>
          <p:nvSpPr>
            <p:cNvPr id="45073" name="Text Box 18">
              <a:extLst>
                <a:ext uri="{FF2B5EF4-FFF2-40B4-BE49-F238E27FC236}">
                  <a16:creationId xmlns:a16="http://schemas.microsoft.com/office/drawing/2014/main" id="{A46F4630-513B-414F-9BA1-D4664BA8D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528"/>
              <a:ext cx="48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8</a:t>
              </a:r>
            </a:p>
          </p:txBody>
        </p:sp>
        <p:sp>
          <p:nvSpPr>
            <p:cNvPr id="45074" name="Text Box 19">
              <a:extLst>
                <a:ext uri="{FF2B5EF4-FFF2-40B4-BE49-F238E27FC236}">
                  <a16:creationId xmlns:a16="http://schemas.microsoft.com/office/drawing/2014/main" id="{171ABB55-D6A5-4039-868D-1B75F74F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339"/>
              <a:ext cx="48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/>
                <a:t>5</a:t>
              </a:r>
            </a:p>
          </p:txBody>
        </p:sp>
        <p:sp>
          <p:nvSpPr>
            <p:cNvPr id="45075" name="Line 20">
              <a:extLst>
                <a:ext uri="{FF2B5EF4-FFF2-40B4-BE49-F238E27FC236}">
                  <a16:creationId xmlns:a16="http://schemas.microsoft.com/office/drawing/2014/main" id="{39B3D41E-0603-4964-86FE-28693AE5A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453"/>
              <a:ext cx="0" cy="29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76" name="Line 21">
              <a:extLst>
                <a:ext uri="{FF2B5EF4-FFF2-40B4-BE49-F238E27FC236}">
                  <a16:creationId xmlns:a16="http://schemas.microsoft.com/office/drawing/2014/main" id="{A757F49F-381E-4DE4-AB29-6CE40953E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3355"/>
              <a:ext cx="38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77" name="Line 22">
              <a:extLst>
                <a:ext uri="{FF2B5EF4-FFF2-40B4-BE49-F238E27FC236}">
                  <a16:creationId xmlns:a16="http://schemas.microsoft.com/office/drawing/2014/main" id="{02BD38BA-1188-433B-A8BF-53E141B7F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1206"/>
              <a:ext cx="2172" cy="21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>
            <a:extLst>
              <a:ext uri="{FF2B5EF4-FFF2-40B4-BE49-F238E27FC236}">
                <a16:creationId xmlns:a16="http://schemas.microsoft.com/office/drawing/2014/main" id="{00AA53F6-B64B-424A-86DE-0864440AE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49657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3600" b="1" dirty="0">
                <a:solidFill>
                  <a:schemeClr val="bg2"/>
                </a:solidFill>
              </a:rPr>
              <a:t>Уравнение</a:t>
            </a:r>
            <a:r>
              <a:rPr lang="ru-RU" b="1" dirty="0">
                <a:solidFill>
                  <a:schemeClr val="bg2"/>
                </a:solidFill>
              </a:rPr>
              <a:t> </a:t>
            </a:r>
            <a:r>
              <a:rPr lang="ru-RU" sz="3600" b="1" dirty="0">
                <a:solidFill>
                  <a:schemeClr val="bg2"/>
                </a:solidFill>
              </a:rPr>
              <a:t>бюджетного ограничения</a:t>
            </a:r>
            <a:r>
              <a:rPr lang="ru-RU" sz="3600" b="1" dirty="0"/>
              <a:t> </a:t>
            </a:r>
            <a:r>
              <a:rPr lang="ru-RU" b="1" dirty="0"/>
              <a:t>можно представить в общем виде как: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b="1" dirty="0"/>
              <a:t>             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4000" b="1" i="1" dirty="0">
                <a:solidFill>
                  <a:schemeClr val="bg2"/>
                </a:solidFill>
              </a:rPr>
              <a:t>I</a:t>
            </a:r>
            <a:r>
              <a:rPr lang="en-US" sz="4000" b="1" i="1" dirty="0"/>
              <a:t> </a:t>
            </a:r>
            <a:r>
              <a:rPr lang="ru-RU" sz="4000" b="1" dirty="0"/>
              <a:t>= </a:t>
            </a:r>
            <a:r>
              <a:rPr lang="en-US" sz="4000" b="1" i="1" dirty="0">
                <a:solidFill>
                  <a:schemeClr val="bg2"/>
                </a:solidFill>
              </a:rPr>
              <a:t>Q</a:t>
            </a:r>
            <a:r>
              <a:rPr lang="en-US" sz="4000" b="1" i="1" baseline="-25000" dirty="0">
                <a:solidFill>
                  <a:schemeClr val="bg2"/>
                </a:solidFill>
              </a:rPr>
              <a:t>A</a:t>
            </a:r>
            <a:r>
              <a:rPr lang="en-US" sz="4000" b="1" i="1" dirty="0">
                <a:solidFill>
                  <a:schemeClr val="bg2"/>
                </a:solidFill>
              </a:rPr>
              <a:t>P</a:t>
            </a:r>
            <a:r>
              <a:rPr lang="en-US" sz="4000" b="1" i="1" baseline="-25000" dirty="0">
                <a:solidFill>
                  <a:schemeClr val="bg2"/>
                </a:solidFill>
              </a:rPr>
              <a:t>A</a:t>
            </a:r>
            <a:r>
              <a:rPr lang="en-US" sz="4000" b="1" i="1" dirty="0"/>
              <a:t> </a:t>
            </a:r>
            <a:r>
              <a:rPr lang="ru-RU" sz="4000" b="1" dirty="0"/>
              <a:t>+ </a:t>
            </a:r>
            <a:r>
              <a:rPr lang="en-US" sz="4000" b="1" i="1" dirty="0">
                <a:solidFill>
                  <a:schemeClr val="bg2"/>
                </a:solidFill>
              </a:rPr>
              <a:t>Q</a:t>
            </a:r>
            <a:r>
              <a:rPr lang="ru-RU" sz="4000" b="1" i="1" baseline="-25000" dirty="0">
                <a:solidFill>
                  <a:schemeClr val="bg2"/>
                </a:solidFill>
              </a:rPr>
              <a:t>В</a:t>
            </a:r>
            <a:r>
              <a:rPr lang="en-US" sz="4000" b="1" i="1" dirty="0">
                <a:solidFill>
                  <a:schemeClr val="bg2"/>
                </a:solidFill>
              </a:rPr>
              <a:t>P</a:t>
            </a:r>
            <a:r>
              <a:rPr lang="ru-RU" sz="4000" b="1" i="1" baseline="-25000" dirty="0">
                <a:solidFill>
                  <a:schemeClr val="bg2"/>
                </a:solidFill>
              </a:rPr>
              <a:t>В</a:t>
            </a:r>
            <a:r>
              <a:rPr lang="ru-RU" b="1" dirty="0"/>
              <a:t>,	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b="1" dirty="0"/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b="1" dirty="0"/>
              <a:t>где </a:t>
            </a:r>
            <a:r>
              <a:rPr lang="en-US" b="1" i="1" dirty="0">
                <a:solidFill>
                  <a:schemeClr val="bg2"/>
                </a:solidFill>
              </a:rPr>
              <a:t>I</a:t>
            </a:r>
            <a:r>
              <a:rPr lang="ru-RU" b="1" dirty="0"/>
              <a:t> – доход потребителя;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b="1" i="1" dirty="0">
                <a:solidFill>
                  <a:schemeClr val="bg2"/>
                </a:solidFill>
              </a:rPr>
              <a:t>Q</a:t>
            </a:r>
            <a:r>
              <a:rPr lang="en-US" b="1" i="1" baseline="-25000" dirty="0">
                <a:solidFill>
                  <a:schemeClr val="bg2"/>
                </a:solidFill>
              </a:rPr>
              <a:t>A</a:t>
            </a:r>
            <a:r>
              <a:rPr lang="ru-RU" b="1" dirty="0"/>
              <a:t>, </a:t>
            </a:r>
            <a:r>
              <a:rPr lang="en-US" b="1" i="1" dirty="0">
                <a:solidFill>
                  <a:schemeClr val="bg2"/>
                </a:solidFill>
              </a:rPr>
              <a:t>Q</a:t>
            </a:r>
            <a:r>
              <a:rPr lang="ru-RU" b="1" i="1" baseline="-25000" dirty="0">
                <a:solidFill>
                  <a:schemeClr val="bg2"/>
                </a:solidFill>
              </a:rPr>
              <a:t>В</a:t>
            </a:r>
            <a:r>
              <a:rPr lang="ru-RU" b="1" dirty="0"/>
              <a:t> – количества товаров;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b="1" i="1" dirty="0">
                <a:solidFill>
                  <a:schemeClr val="bg2"/>
                </a:solidFill>
              </a:rPr>
              <a:t>P</a:t>
            </a:r>
            <a:r>
              <a:rPr lang="en-US" b="1" i="1" baseline="-25000" dirty="0">
                <a:solidFill>
                  <a:schemeClr val="bg2"/>
                </a:solidFill>
              </a:rPr>
              <a:t>A</a:t>
            </a:r>
            <a:r>
              <a:rPr lang="ru-RU" b="1" dirty="0"/>
              <a:t>, </a:t>
            </a:r>
            <a:r>
              <a:rPr lang="en-US" b="1" i="1" dirty="0">
                <a:solidFill>
                  <a:schemeClr val="bg2"/>
                </a:solidFill>
              </a:rPr>
              <a:t>P</a:t>
            </a:r>
            <a:r>
              <a:rPr lang="ru-RU" b="1" i="1" baseline="-25000" dirty="0">
                <a:solidFill>
                  <a:schemeClr val="bg2"/>
                </a:solidFill>
              </a:rPr>
              <a:t>В</a:t>
            </a:r>
            <a:r>
              <a:rPr lang="ru-RU" b="1" dirty="0"/>
              <a:t> – цены товаров.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9BDE444-7440-42CE-BAD2-DE07D4B8A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5300663"/>
            <a:ext cx="8229600" cy="1371600"/>
          </a:xfrm>
        </p:spPr>
        <p:txBody>
          <a:bodyPr/>
          <a:lstStyle/>
          <a:p>
            <a:pPr algn="ctr"/>
            <a: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  <a:t>Сдвиг бюджетной линии под воздействием </a:t>
            </a:r>
            <a:b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  <a:t>изменения дохода или цен товаров</a:t>
            </a:r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C691403B-B640-4546-9D9E-4CDC6C6971A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49275"/>
            <a:ext cx="7921625" cy="4895850"/>
            <a:chOff x="2781" y="11221"/>
            <a:chExt cx="6840" cy="3718"/>
          </a:xfrm>
        </p:grpSpPr>
        <p:sp>
          <p:nvSpPr>
            <p:cNvPr id="48132" name="Freeform 5">
              <a:extLst>
                <a:ext uri="{FF2B5EF4-FFF2-40B4-BE49-F238E27FC236}">
                  <a16:creationId xmlns:a16="http://schemas.microsoft.com/office/drawing/2014/main" id="{035D7F0A-E368-45B1-9956-5E9CDE60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1358"/>
              <a:ext cx="6" cy="3124"/>
            </a:xfrm>
            <a:custGeom>
              <a:avLst/>
              <a:gdLst>
                <a:gd name="T0" fmla="*/ 0 w 5"/>
                <a:gd name="T1" fmla="*/ 3124 h 2441"/>
                <a:gd name="T2" fmla="*/ 6 w 5"/>
                <a:gd name="T3" fmla="*/ 0 h 24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441">
                  <a:moveTo>
                    <a:pt x="0" y="2441"/>
                  </a:moveTo>
                  <a:lnTo>
                    <a:pt x="5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133" name="Line 6">
              <a:extLst>
                <a:ext uri="{FF2B5EF4-FFF2-40B4-BE49-F238E27FC236}">
                  <a16:creationId xmlns:a16="http://schemas.microsoft.com/office/drawing/2014/main" id="{4029D7F0-6A99-4103-AA0C-40A2A86FE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" y="14482"/>
              <a:ext cx="41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134" name="Line 7">
              <a:extLst>
                <a:ext uri="{FF2B5EF4-FFF2-40B4-BE49-F238E27FC236}">
                  <a16:creationId xmlns:a16="http://schemas.microsoft.com/office/drawing/2014/main" id="{FE1199DE-F034-478F-A071-638C2EEB4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" y="12409"/>
              <a:ext cx="2085" cy="20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135" name="Line 8">
              <a:extLst>
                <a:ext uri="{FF2B5EF4-FFF2-40B4-BE49-F238E27FC236}">
                  <a16:creationId xmlns:a16="http://schemas.microsoft.com/office/drawing/2014/main" id="{ACB3A568-1FC0-48B8-B5DA-8AAEC6B10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" y="11717"/>
              <a:ext cx="2919" cy="27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136" name="Line 9">
              <a:extLst>
                <a:ext uri="{FF2B5EF4-FFF2-40B4-BE49-F238E27FC236}">
                  <a16:creationId xmlns:a16="http://schemas.microsoft.com/office/drawing/2014/main" id="{46B383CD-888D-4A24-BCC6-7755DA451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" y="13330"/>
              <a:ext cx="1251" cy="1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137" name="Text Box 10">
              <a:extLst>
                <a:ext uri="{FF2B5EF4-FFF2-40B4-BE49-F238E27FC236}">
                  <a16:creationId xmlns:a16="http://schemas.microsoft.com/office/drawing/2014/main" id="{14C04BF0-A99F-4E36-AB14-4236AE2E6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" y="11221"/>
              <a:ext cx="417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Q</a:t>
              </a:r>
              <a:r>
                <a:rPr lang="ru-RU" altLang="ru-RU" sz="2400" b="1" i="1" baseline="-25000"/>
                <a:t>А</a:t>
              </a:r>
              <a:endParaRPr lang="ru-RU" altLang="ru-RU" sz="2400"/>
            </a:p>
          </p:txBody>
        </p:sp>
        <p:sp>
          <p:nvSpPr>
            <p:cNvPr id="48138" name="Text Box 11">
              <a:extLst>
                <a:ext uri="{FF2B5EF4-FFF2-40B4-BE49-F238E27FC236}">
                  <a16:creationId xmlns:a16="http://schemas.microsoft.com/office/drawing/2014/main" id="{55D0F8BE-7499-449B-819D-36D42A9DF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7" y="14478"/>
              <a:ext cx="416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Q</a:t>
              </a:r>
              <a:r>
                <a:rPr lang="ru-RU" altLang="ru-RU" sz="2400" b="1" i="1" baseline="-25000"/>
                <a:t>В</a:t>
              </a:r>
              <a:endParaRPr lang="ru-RU" altLang="ru-RU" sz="2400"/>
            </a:p>
          </p:txBody>
        </p:sp>
        <p:sp>
          <p:nvSpPr>
            <p:cNvPr id="48139" name="Text Box 12">
              <a:extLst>
                <a:ext uri="{FF2B5EF4-FFF2-40B4-BE49-F238E27FC236}">
                  <a16:creationId xmlns:a16="http://schemas.microsoft.com/office/drawing/2014/main" id="{217F515A-D2A9-45D3-AE8E-945D99DC3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0" y="13330"/>
              <a:ext cx="41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/>
                <a:t>1</a:t>
              </a:r>
              <a:endParaRPr lang="ru-RU" altLang="ru-RU" sz="2400"/>
            </a:p>
          </p:txBody>
        </p:sp>
        <p:sp>
          <p:nvSpPr>
            <p:cNvPr id="48140" name="Text Box 13">
              <a:extLst>
                <a:ext uri="{FF2B5EF4-FFF2-40B4-BE49-F238E27FC236}">
                  <a16:creationId xmlns:a16="http://schemas.microsoft.com/office/drawing/2014/main" id="{3498BB61-3287-497A-B09A-6DC77EF1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" y="13330"/>
              <a:ext cx="41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/>
                <a:t>2</a:t>
              </a:r>
              <a:endParaRPr lang="ru-RU" altLang="ru-RU" sz="2400"/>
            </a:p>
          </p:txBody>
        </p:sp>
        <p:sp>
          <p:nvSpPr>
            <p:cNvPr id="48141" name="Text Box 14">
              <a:extLst>
                <a:ext uri="{FF2B5EF4-FFF2-40B4-BE49-F238E27FC236}">
                  <a16:creationId xmlns:a16="http://schemas.microsoft.com/office/drawing/2014/main" id="{469FC2F9-A22F-4A45-AC30-846D2092A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" y="11487"/>
              <a:ext cx="4365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 b="1"/>
                <a:t>1 – Рост дохода или </a:t>
              </a:r>
            </a:p>
            <a:p>
              <a:pPr algn="ctr" eaLnBrk="1" hangingPunct="1"/>
              <a:r>
                <a:rPr lang="ru-RU" altLang="ru-RU" sz="2400" b="1"/>
                <a:t>пропорциональное снижение цен</a:t>
              </a:r>
            </a:p>
          </p:txBody>
        </p:sp>
        <p:sp>
          <p:nvSpPr>
            <p:cNvPr id="48142" name="Text Box 15">
              <a:extLst>
                <a:ext uri="{FF2B5EF4-FFF2-40B4-BE49-F238E27FC236}">
                  <a16:creationId xmlns:a16="http://schemas.microsoft.com/office/drawing/2014/main" id="{18CAB79A-D520-4E99-85F7-B216315D8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2462"/>
              <a:ext cx="4293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 b="1"/>
                <a:t>2 – Снижение дохода или </a:t>
              </a:r>
            </a:p>
            <a:p>
              <a:pPr algn="ctr" eaLnBrk="1" hangingPunct="1"/>
              <a:r>
                <a:rPr lang="ru-RU" altLang="ru-RU" sz="2400" b="1"/>
                <a:t>пропорциональный рост цен</a:t>
              </a:r>
            </a:p>
          </p:txBody>
        </p:sp>
        <p:sp>
          <p:nvSpPr>
            <p:cNvPr id="48143" name="Line 16">
              <a:extLst>
                <a:ext uri="{FF2B5EF4-FFF2-40B4-BE49-F238E27FC236}">
                  <a16:creationId xmlns:a16="http://schemas.microsoft.com/office/drawing/2014/main" id="{76538EFE-E1C9-4677-81D8-7B1D52AA3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6" y="13703"/>
              <a:ext cx="63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144" name="Line 17">
              <a:extLst>
                <a:ext uri="{FF2B5EF4-FFF2-40B4-BE49-F238E27FC236}">
                  <a16:creationId xmlns:a16="http://schemas.microsoft.com/office/drawing/2014/main" id="{9C43461D-4C14-4908-BE77-957A4FECA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13703"/>
              <a:ext cx="63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>
            <a:extLst>
              <a:ext uri="{FF2B5EF4-FFF2-40B4-BE49-F238E27FC236}">
                <a16:creationId xmlns:a16="http://schemas.microsoft.com/office/drawing/2014/main" id="{E1301D61-BEB3-4BF9-86A7-D725026D2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507412" cy="50403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b="1" dirty="0"/>
              <a:t>Потребитель находится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sz="3600" b="1" dirty="0">
                <a:solidFill>
                  <a:srgbClr val="C00000"/>
                </a:solidFill>
              </a:rPr>
              <a:t>в равновесии </a:t>
            </a:r>
            <a:r>
              <a:rPr lang="ru-RU" b="1" dirty="0"/>
              <a:t>при  потреблении такого набора товаров, который приносит ему максимальную общую полезность при заданном бюджетном ограничении. 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>
            <a:extLst>
              <a:ext uri="{FF2B5EF4-FFF2-40B4-BE49-F238E27FC236}">
                <a16:creationId xmlns:a16="http://schemas.microsoft.com/office/drawing/2014/main" id="{ECCB5556-6BB1-4491-947C-95428301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-100013"/>
            <a:ext cx="8447088" cy="4321176"/>
          </a:xfrm>
        </p:spPr>
        <p:txBody>
          <a:bodyPr/>
          <a:lstStyle/>
          <a:p>
            <a:pPr eaLnBrk="1" hangingPunct="1"/>
            <a:r>
              <a:rPr lang="ru-RU" altLang="ru-RU" sz="3200" b="1"/>
              <a:t>В то же время, </a:t>
            </a:r>
            <a:r>
              <a:rPr lang="ru-RU" altLang="ru-RU" sz="3600" b="1">
                <a:solidFill>
                  <a:schemeClr val="bg2"/>
                </a:solidFill>
              </a:rPr>
              <a:t>точка равновесия должна находиться на самой высокой из всех достижимых для потребителя кривых безразличия</a:t>
            </a:r>
            <a:r>
              <a:rPr lang="ru-RU" altLang="ru-RU" sz="3200" b="1"/>
              <a:t>. </a:t>
            </a:r>
            <a:br>
              <a:rPr lang="ru-RU" altLang="ru-RU" b="1"/>
            </a:br>
            <a:endParaRPr lang="ru-RU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8A97C11-5B9D-4A35-9C41-BAFB3A778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229225"/>
            <a:ext cx="8229600" cy="1371600"/>
          </a:xfrm>
        </p:spPr>
        <p:txBody>
          <a:bodyPr/>
          <a:lstStyle/>
          <a:p>
            <a:pPr algn="ctr">
              <a:lnSpc>
                <a:spcPct val="65000"/>
              </a:lnSpc>
            </a:pPr>
            <a: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  <a:t>Графическая интерпретация </a:t>
            </a:r>
            <a:b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  <a:t>равновесия потребителя</a:t>
            </a:r>
            <a:r>
              <a:rPr lang="ru-RU" altLang="ru-RU"/>
              <a:t> </a:t>
            </a:r>
          </a:p>
        </p:txBody>
      </p:sp>
      <p:grpSp>
        <p:nvGrpSpPr>
          <p:cNvPr id="53251" name="Group 4">
            <a:extLst>
              <a:ext uri="{FF2B5EF4-FFF2-40B4-BE49-F238E27FC236}">
                <a16:creationId xmlns:a16="http://schemas.microsoft.com/office/drawing/2014/main" id="{65C59C96-F7C9-49B3-8DD3-BE39F46799D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765175"/>
            <a:ext cx="7632700" cy="4608513"/>
            <a:chOff x="2421" y="2699"/>
            <a:chExt cx="6660" cy="4788"/>
          </a:xfrm>
        </p:grpSpPr>
        <p:sp>
          <p:nvSpPr>
            <p:cNvPr id="53252" name="Line 5">
              <a:extLst>
                <a:ext uri="{FF2B5EF4-FFF2-40B4-BE49-F238E27FC236}">
                  <a16:creationId xmlns:a16="http://schemas.microsoft.com/office/drawing/2014/main" id="{E09E3610-B5AA-4625-8424-D990A0FF1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9" y="2699"/>
              <a:ext cx="0" cy="42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53" name="Line 6">
              <a:extLst>
                <a:ext uri="{FF2B5EF4-FFF2-40B4-BE49-F238E27FC236}">
                  <a16:creationId xmlns:a16="http://schemas.microsoft.com/office/drawing/2014/main" id="{C7A1D8D4-E1C8-48EF-B647-3B5A32DFF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6911"/>
              <a:ext cx="56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54" name="Line 7">
              <a:extLst>
                <a:ext uri="{FF2B5EF4-FFF2-40B4-BE49-F238E27FC236}">
                  <a16:creationId xmlns:a16="http://schemas.microsoft.com/office/drawing/2014/main" id="{F822018C-24FB-42B9-A1F2-D09D67A9A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3635"/>
              <a:ext cx="2306" cy="1872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55" name="Freeform 8">
              <a:extLst>
                <a:ext uri="{FF2B5EF4-FFF2-40B4-BE49-F238E27FC236}">
                  <a16:creationId xmlns:a16="http://schemas.microsoft.com/office/drawing/2014/main" id="{7F19D34A-A38A-4180-A5D2-4CD6BF99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4337"/>
              <a:ext cx="2306" cy="2340"/>
            </a:xfrm>
            <a:custGeom>
              <a:avLst/>
              <a:gdLst>
                <a:gd name="T0" fmla="*/ 0 w 1620"/>
                <a:gd name="T1" fmla="*/ 0 h 1800"/>
                <a:gd name="T2" fmla="*/ 147 w 1620"/>
                <a:gd name="T3" fmla="*/ 919 h 1800"/>
                <a:gd name="T4" fmla="*/ 645 w 1620"/>
                <a:gd name="T5" fmla="*/ 1700 h 1800"/>
                <a:gd name="T6" fmla="*/ 1358 w 1620"/>
                <a:gd name="T7" fmla="*/ 2172 h 1800"/>
                <a:gd name="T8" fmla="*/ 2306 w 1620"/>
                <a:gd name="T9" fmla="*/ 2340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0" h="1800">
                  <a:moveTo>
                    <a:pt x="0" y="0"/>
                  </a:moveTo>
                  <a:cubicBezTo>
                    <a:pt x="17" y="118"/>
                    <a:pt x="28" y="489"/>
                    <a:pt x="103" y="707"/>
                  </a:cubicBezTo>
                  <a:cubicBezTo>
                    <a:pt x="178" y="925"/>
                    <a:pt x="311" y="1147"/>
                    <a:pt x="453" y="1308"/>
                  </a:cubicBezTo>
                  <a:cubicBezTo>
                    <a:pt x="595" y="1469"/>
                    <a:pt x="760" y="1589"/>
                    <a:pt x="954" y="1671"/>
                  </a:cubicBezTo>
                  <a:cubicBezTo>
                    <a:pt x="1148" y="1753"/>
                    <a:pt x="1481" y="1773"/>
                    <a:pt x="1620" y="180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56" name="Freeform 9">
              <a:extLst>
                <a:ext uri="{FF2B5EF4-FFF2-40B4-BE49-F238E27FC236}">
                  <a16:creationId xmlns:a16="http://schemas.microsoft.com/office/drawing/2014/main" id="{33AE5801-43A6-4E4B-A339-3DB62DC2F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4103"/>
              <a:ext cx="3030" cy="2357"/>
            </a:xfrm>
            <a:custGeom>
              <a:avLst/>
              <a:gdLst>
                <a:gd name="T0" fmla="*/ 0 w 2129"/>
                <a:gd name="T1" fmla="*/ 0 h 1813"/>
                <a:gd name="T2" fmla="*/ 147 w 2129"/>
                <a:gd name="T3" fmla="*/ 919 h 1813"/>
                <a:gd name="T4" fmla="*/ 645 w 2129"/>
                <a:gd name="T5" fmla="*/ 1700 h 1813"/>
                <a:gd name="T6" fmla="*/ 1358 w 2129"/>
                <a:gd name="T7" fmla="*/ 2172 h 1813"/>
                <a:gd name="T8" fmla="*/ 3030 w 2129"/>
                <a:gd name="T9" fmla="*/ 2357 h 18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9" h="1813">
                  <a:moveTo>
                    <a:pt x="0" y="0"/>
                  </a:moveTo>
                  <a:cubicBezTo>
                    <a:pt x="17" y="118"/>
                    <a:pt x="28" y="489"/>
                    <a:pt x="103" y="707"/>
                  </a:cubicBezTo>
                  <a:cubicBezTo>
                    <a:pt x="178" y="925"/>
                    <a:pt x="311" y="1147"/>
                    <a:pt x="453" y="1308"/>
                  </a:cubicBezTo>
                  <a:cubicBezTo>
                    <a:pt x="595" y="1469"/>
                    <a:pt x="675" y="1587"/>
                    <a:pt x="954" y="1671"/>
                  </a:cubicBezTo>
                  <a:cubicBezTo>
                    <a:pt x="1233" y="1755"/>
                    <a:pt x="1884" y="1784"/>
                    <a:pt x="2129" y="1813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57" name="Freeform 10">
              <a:extLst>
                <a:ext uri="{FF2B5EF4-FFF2-40B4-BE49-F238E27FC236}">
                  <a16:creationId xmlns:a16="http://schemas.microsoft.com/office/drawing/2014/main" id="{EBDC055F-E9D8-4926-A5A0-434495E09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" y="3635"/>
              <a:ext cx="3017" cy="2353"/>
            </a:xfrm>
            <a:custGeom>
              <a:avLst/>
              <a:gdLst>
                <a:gd name="T0" fmla="*/ 0 w 2120"/>
                <a:gd name="T1" fmla="*/ 0 h 1810"/>
                <a:gd name="T2" fmla="*/ 58 w 2120"/>
                <a:gd name="T3" fmla="*/ 595 h 1810"/>
                <a:gd name="T4" fmla="*/ 290 w 2120"/>
                <a:gd name="T5" fmla="*/ 1262 h 1810"/>
                <a:gd name="T6" fmla="*/ 754 w 2120"/>
                <a:gd name="T7" fmla="*/ 1832 h 1810"/>
                <a:gd name="T8" fmla="*/ 1645 w 2120"/>
                <a:gd name="T9" fmla="*/ 2174 h 1810"/>
                <a:gd name="T10" fmla="*/ 3017 w 2120"/>
                <a:gd name="T11" fmla="*/ 2353 h 18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0" h="1810">
                  <a:moveTo>
                    <a:pt x="0" y="0"/>
                  </a:moveTo>
                  <a:cubicBezTo>
                    <a:pt x="7" y="76"/>
                    <a:pt x="7" y="296"/>
                    <a:pt x="41" y="458"/>
                  </a:cubicBezTo>
                  <a:cubicBezTo>
                    <a:pt x="75" y="620"/>
                    <a:pt x="123" y="813"/>
                    <a:pt x="204" y="971"/>
                  </a:cubicBezTo>
                  <a:cubicBezTo>
                    <a:pt x="285" y="1129"/>
                    <a:pt x="371" y="1292"/>
                    <a:pt x="530" y="1409"/>
                  </a:cubicBezTo>
                  <a:cubicBezTo>
                    <a:pt x="689" y="1526"/>
                    <a:pt x="891" y="1605"/>
                    <a:pt x="1156" y="1672"/>
                  </a:cubicBezTo>
                  <a:cubicBezTo>
                    <a:pt x="1421" y="1739"/>
                    <a:pt x="1919" y="1781"/>
                    <a:pt x="2120" y="1810"/>
                  </a:cubicBezTo>
                </a:path>
              </a:pathLst>
            </a:custGeom>
            <a:noFill/>
            <a:ln w="28575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58" name="Freeform 11">
              <a:extLst>
                <a:ext uri="{FF2B5EF4-FFF2-40B4-BE49-F238E27FC236}">
                  <a16:creationId xmlns:a16="http://schemas.microsoft.com/office/drawing/2014/main" id="{BEB9618D-A5B4-4C5C-B535-FD4A5CB7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" y="3167"/>
              <a:ext cx="2305" cy="2340"/>
            </a:xfrm>
            <a:custGeom>
              <a:avLst/>
              <a:gdLst>
                <a:gd name="T0" fmla="*/ 0 w 1620"/>
                <a:gd name="T1" fmla="*/ 0 h 1800"/>
                <a:gd name="T2" fmla="*/ 147 w 1620"/>
                <a:gd name="T3" fmla="*/ 919 h 1800"/>
                <a:gd name="T4" fmla="*/ 645 w 1620"/>
                <a:gd name="T5" fmla="*/ 1700 h 1800"/>
                <a:gd name="T6" fmla="*/ 1357 w 1620"/>
                <a:gd name="T7" fmla="*/ 2172 h 1800"/>
                <a:gd name="T8" fmla="*/ 2305 w 1620"/>
                <a:gd name="T9" fmla="*/ 2340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0" h="1800">
                  <a:moveTo>
                    <a:pt x="0" y="0"/>
                  </a:moveTo>
                  <a:cubicBezTo>
                    <a:pt x="17" y="118"/>
                    <a:pt x="28" y="489"/>
                    <a:pt x="103" y="707"/>
                  </a:cubicBezTo>
                  <a:cubicBezTo>
                    <a:pt x="178" y="925"/>
                    <a:pt x="311" y="1147"/>
                    <a:pt x="453" y="1308"/>
                  </a:cubicBezTo>
                  <a:cubicBezTo>
                    <a:pt x="595" y="1469"/>
                    <a:pt x="760" y="1589"/>
                    <a:pt x="954" y="1671"/>
                  </a:cubicBezTo>
                  <a:cubicBezTo>
                    <a:pt x="1148" y="1753"/>
                    <a:pt x="1481" y="1773"/>
                    <a:pt x="1620" y="180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59" name="Line 12">
              <a:extLst>
                <a:ext uri="{FF2B5EF4-FFF2-40B4-BE49-F238E27FC236}">
                  <a16:creationId xmlns:a16="http://schemas.microsoft.com/office/drawing/2014/main" id="{A50FFF8C-436E-408E-BFA3-146DBCAF4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5" y="5507"/>
              <a:ext cx="2049" cy="1404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60" name="Line 13">
              <a:extLst>
                <a:ext uri="{FF2B5EF4-FFF2-40B4-BE49-F238E27FC236}">
                  <a16:creationId xmlns:a16="http://schemas.microsoft.com/office/drawing/2014/main" id="{20E4919F-6689-4C30-ACF9-0DD30B003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" y="5507"/>
              <a:ext cx="0" cy="14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61" name="Line 14">
              <a:extLst>
                <a:ext uri="{FF2B5EF4-FFF2-40B4-BE49-F238E27FC236}">
                  <a16:creationId xmlns:a16="http://schemas.microsoft.com/office/drawing/2014/main" id="{67CBFEE8-06C8-4DFB-8E37-15BCDDDA7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9" y="5507"/>
              <a:ext cx="230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62" name="Text Box 15">
              <a:extLst>
                <a:ext uri="{FF2B5EF4-FFF2-40B4-BE49-F238E27FC236}">
                  <a16:creationId xmlns:a16="http://schemas.microsoft.com/office/drawing/2014/main" id="{BB2243FC-54A9-4B26-B4E1-4470C4052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2699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Q</a:t>
              </a:r>
              <a:r>
                <a:rPr lang="ru-RU" altLang="ru-RU" sz="2400" b="1" i="1" baseline="-25000"/>
                <a:t>А</a:t>
              </a:r>
              <a:endParaRPr lang="ru-RU" altLang="ru-RU" sz="2400"/>
            </a:p>
          </p:txBody>
        </p:sp>
        <p:sp>
          <p:nvSpPr>
            <p:cNvPr id="53263" name="Text Box 16">
              <a:extLst>
                <a:ext uri="{FF2B5EF4-FFF2-40B4-BE49-F238E27FC236}">
                  <a16:creationId xmlns:a16="http://schemas.microsoft.com/office/drawing/2014/main" id="{60A5F4C2-4717-4A91-A6EA-2E59DDF19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9" y="6911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Q</a:t>
              </a:r>
              <a:r>
                <a:rPr lang="ru-RU" altLang="ru-RU" sz="2400" b="1" i="1" baseline="-25000"/>
                <a:t>В</a:t>
              </a:r>
              <a:endParaRPr lang="ru-RU" altLang="ru-RU" sz="2400"/>
            </a:p>
          </p:txBody>
        </p:sp>
        <p:sp>
          <p:nvSpPr>
            <p:cNvPr id="53264" name="Text Box 17">
              <a:extLst>
                <a:ext uri="{FF2B5EF4-FFF2-40B4-BE49-F238E27FC236}">
                  <a16:creationId xmlns:a16="http://schemas.microsoft.com/office/drawing/2014/main" id="{F0028004-BFDD-43DF-A05E-9D60F39C5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3959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U</a:t>
              </a:r>
              <a:r>
                <a:rPr lang="en-US" altLang="ru-RU" sz="2400" b="1" i="1" baseline="-25000"/>
                <a:t>1</a:t>
              </a:r>
              <a:endParaRPr lang="ru-RU" altLang="ru-RU" sz="2400"/>
            </a:p>
          </p:txBody>
        </p:sp>
        <p:sp>
          <p:nvSpPr>
            <p:cNvPr id="53265" name="Text Box 18">
              <a:extLst>
                <a:ext uri="{FF2B5EF4-FFF2-40B4-BE49-F238E27FC236}">
                  <a16:creationId xmlns:a16="http://schemas.microsoft.com/office/drawing/2014/main" id="{520A642E-9C75-4030-B809-2CBFA8735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635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U</a:t>
              </a:r>
              <a:r>
                <a:rPr lang="en-US" altLang="ru-RU" sz="2400" b="1" i="1" baseline="-25000"/>
                <a:t>2</a:t>
              </a:r>
              <a:endParaRPr lang="ru-RU" altLang="ru-RU" sz="2400"/>
            </a:p>
          </p:txBody>
        </p:sp>
        <p:sp>
          <p:nvSpPr>
            <p:cNvPr id="53266" name="Text Box 19">
              <a:extLst>
                <a:ext uri="{FF2B5EF4-FFF2-40B4-BE49-F238E27FC236}">
                  <a16:creationId xmlns:a16="http://schemas.microsoft.com/office/drawing/2014/main" id="{1F1540EF-B938-4539-891F-767C4FECA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3401"/>
              <a:ext cx="513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U</a:t>
              </a:r>
              <a:r>
                <a:rPr lang="en-US" altLang="ru-RU" sz="2400" b="1" i="1" baseline="-25000"/>
                <a:t>3</a:t>
              </a:r>
              <a:endParaRPr lang="ru-RU" altLang="ru-RU" sz="2400"/>
            </a:p>
          </p:txBody>
        </p:sp>
        <p:sp>
          <p:nvSpPr>
            <p:cNvPr id="53267" name="Text Box 20">
              <a:extLst>
                <a:ext uri="{FF2B5EF4-FFF2-40B4-BE49-F238E27FC236}">
                  <a16:creationId xmlns:a16="http://schemas.microsoft.com/office/drawing/2014/main" id="{EC1E7A74-FA29-40C4-B754-F11417803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" y="2879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U</a:t>
              </a:r>
              <a:r>
                <a:rPr lang="en-US" altLang="ru-RU" sz="2400" b="1" i="1" baseline="-25000"/>
                <a:t>4</a:t>
              </a:r>
              <a:endParaRPr lang="ru-RU" altLang="ru-RU" sz="2400"/>
            </a:p>
          </p:txBody>
        </p:sp>
        <p:sp>
          <p:nvSpPr>
            <p:cNvPr id="53268" name="Text Box 21">
              <a:extLst>
                <a:ext uri="{FF2B5EF4-FFF2-40B4-BE49-F238E27FC236}">
                  <a16:creationId xmlns:a16="http://schemas.microsoft.com/office/drawing/2014/main" id="{E291A973-3BAE-4F09-837D-103016F7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" y="5219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E</a:t>
              </a:r>
              <a:endParaRPr lang="ru-RU" altLang="ru-RU" sz="2400"/>
            </a:p>
          </p:txBody>
        </p:sp>
        <p:sp>
          <p:nvSpPr>
            <p:cNvPr id="53269" name="Text Box 22">
              <a:extLst>
                <a:ext uri="{FF2B5EF4-FFF2-40B4-BE49-F238E27FC236}">
                  <a16:creationId xmlns:a16="http://schemas.microsoft.com/office/drawing/2014/main" id="{4CD46826-640C-4DDF-ACC8-4BE82DEEC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6911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Q</a:t>
              </a:r>
              <a:r>
                <a:rPr lang="ru-RU" altLang="ru-RU" sz="2400" b="1" i="1" baseline="-25000"/>
                <a:t>В</a:t>
              </a:r>
              <a:r>
                <a:rPr lang="en-US" altLang="ru-RU" sz="2400" b="1" baseline="-25000"/>
                <a:t>1</a:t>
              </a:r>
            </a:p>
            <a:p>
              <a:pPr eaLnBrk="1" hangingPunct="1"/>
              <a:endParaRPr lang="ru-RU" altLang="ru-RU" sz="2400"/>
            </a:p>
          </p:txBody>
        </p:sp>
        <p:sp>
          <p:nvSpPr>
            <p:cNvPr id="53270" name="Text Box 23">
              <a:extLst>
                <a:ext uri="{FF2B5EF4-FFF2-40B4-BE49-F238E27FC236}">
                  <a16:creationId xmlns:a16="http://schemas.microsoft.com/office/drawing/2014/main" id="{85D6A2A0-E62D-42A4-86D8-3D67DBB07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5273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Q</a:t>
              </a:r>
              <a:r>
                <a:rPr lang="ru-RU" altLang="ru-RU" sz="2400" b="1" i="1" baseline="-25000"/>
                <a:t>А</a:t>
              </a:r>
              <a:r>
                <a:rPr lang="en-US" altLang="ru-RU" sz="2400" b="1" baseline="-25000"/>
                <a:t>1</a:t>
              </a:r>
              <a:endParaRPr lang="ru-RU" altLang="ru-RU" sz="2400"/>
            </a:p>
          </p:txBody>
        </p:sp>
        <p:sp>
          <p:nvSpPr>
            <p:cNvPr id="53271" name="Text Box 24">
              <a:extLst>
                <a:ext uri="{FF2B5EF4-FFF2-40B4-BE49-F238E27FC236}">
                  <a16:creationId xmlns:a16="http://schemas.microsoft.com/office/drawing/2014/main" id="{4B54233D-64AF-4F07-96BB-441A8AD6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401"/>
              <a:ext cx="7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I</a:t>
              </a:r>
              <a:r>
                <a:rPr lang="en-US" altLang="ru-RU" sz="2400" b="1"/>
                <a:t>/</a:t>
              </a:r>
              <a:r>
                <a:rPr lang="en-US" altLang="ru-RU" sz="2400" b="1" i="1"/>
                <a:t>P</a:t>
              </a:r>
              <a:r>
                <a:rPr lang="ru-RU" altLang="ru-RU" sz="2400" b="1" i="1" baseline="-25000"/>
                <a:t>А</a:t>
              </a:r>
              <a:endParaRPr lang="ru-RU" altLang="ru-RU" sz="2400"/>
            </a:p>
          </p:txBody>
        </p:sp>
        <p:sp>
          <p:nvSpPr>
            <p:cNvPr id="53272" name="Text Box 25">
              <a:extLst>
                <a:ext uri="{FF2B5EF4-FFF2-40B4-BE49-F238E27FC236}">
                  <a16:creationId xmlns:a16="http://schemas.microsoft.com/office/drawing/2014/main" id="{6FB40EB6-8CCE-4D93-A333-1671E3C3F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" y="7019"/>
              <a:ext cx="7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I</a:t>
              </a:r>
              <a:r>
                <a:rPr lang="en-US" altLang="ru-RU" sz="2400" b="1"/>
                <a:t>/</a:t>
              </a:r>
              <a:r>
                <a:rPr lang="en-US" altLang="ru-RU" sz="2400" b="1" i="1"/>
                <a:t>P</a:t>
              </a:r>
              <a:r>
                <a:rPr lang="ru-RU" altLang="ru-RU" sz="2400" b="1" i="1" baseline="-25000"/>
                <a:t>В</a:t>
              </a:r>
              <a:endParaRPr lang="ru-RU" altLang="ru-RU" sz="2400"/>
            </a:p>
          </p:txBody>
        </p:sp>
        <p:sp>
          <p:nvSpPr>
            <p:cNvPr id="53273" name="Freeform 26">
              <a:extLst>
                <a:ext uri="{FF2B5EF4-FFF2-40B4-BE49-F238E27FC236}">
                  <a16:creationId xmlns:a16="http://schemas.microsoft.com/office/drawing/2014/main" id="{E7C06812-7D59-48C6-A2AC-02CB59A15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" y="4490"/>
              <a:ext cx="17" cy="17"/>
            </a:xfrm>
            <a:custGeom>
              <a:avLst/>
              <a:gdLst>
                <a:gd name="T0" fmla="*/ 17 w 12"/>
                <a:gd name="T1" fmla="*/ 17 h 13"/>
                <a:gd name="T2" fmla="*/ 0 w 12"/>
                <a:gd name="T3" fmla="*/ 0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74" name="Freeform 27">
              <a:extLst>
                <a:ext uri="{FF2B5EF4-FFF2-40B4-BE49-F238E27FC236}">
                  <a16:creationId xmlns:a16="http://schemas.microsoft.com/office/drawing/2014/main" id="{3EB93D46-7AB3-469F-A694-68950B219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" y="6412"/>
              <a:ext cx="35" cy="15"/>
            </a:xfrm>
            <a:custGeom>
              <a:avLst/>
              <a:gdLst>
                <a:gd name="T0" fmla="*/ 0 w 25"/>
                <a:gd name="T1" fmla="*/ 0 h 12"/>
                <a:gd name="T2" fmla="*/ 35 w 25"/>
                <a:gd name="T3" fmla="*/ 15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12">
                  <a:moveTo>
                    <a:pt x="0" y="0"/>
                  </a:moveTo>
                  <a:lnTo>
                    <a:pt x="25" y="1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75" name="Text Box 28">
              <a:extLst>
                <a:ext uri="{FF2B5EF4-FFF2-40B4-BE49-F238E27FC236}">
                  <a16:creationId xmlns:a16="http://schemas.microsoft.com/office/drawing/2014/main" id="{718180E5-354B-4239-842F-6B7EE8000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4139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X</a:t>
              </a:r>
              <a:endParaRPr lang="ru-RU" altLang="ru-RU" sz="2400"/>
            </a:p>
          </p:txBody>
        </p:sp>
        <p:sp>
          <p:nvSpPr>
            <p:cNvPr id="53276" name="Text Box 29">
              <a:extLst>
                <a:ext uri="{FF2B5EF4-FFF2-40B4-BE49-F238E27FC236}">
                  <a16:creationId xmlns:a16="http://schemas.microsoft.com/office/drawing/2014/main" id="{3DD4B756-AFCE-4A5F-B15A-8D47E0919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" y="6119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Y</a:t>
              </a:r>
              <a:endParaRPr lang="ru-RU" altLang="ru-RU" sz="2400"/>
            </a:p>
          </p:txBody>
        </p:sp>
        <p:sp>
          <p:nvSpPr>
            <p:cNvPr id="53277" name="Freeform 30">
              <a:extLst>
                <a:ext uri="{FF2B5EF4-FFF2-40B4-BE49-F238E27FC236}">
                  <a16:creationId xmlns:a16="http://schemas.microsoft.com/office/drawing/2014/main" id="{EF0DB5B7-3181-4838-B6CC-935876D3C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" y="4653"/>
              <a:ext cx="35" cy="17"/>
            </a:xfrm>
            <a:custGeom>
              <a:avLst/>
              <a:gdLst>
                <a:gd name="T0" fmla="*/ 0 w 25"/>
                <a:gd name="T1" fmla="*/ 17 h 13"/>
                <a:gd name="T2" fmla="*/ 35 w 25"/>
                <a:gd name="T3" fmla="*/ 0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lnTo>
                    <a:pt x="2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278" name="Text Box 31">
              <a:extLst>
                <a:ext uri="{FF2B5EF4-FFF2-40B4-BE49-F238E27FC236}">
                  <a16:creationId xmlns:a16="http://schemas.microsoft.com/office/drawing/2014/main" id="{E9131E9A-45C8-448C-8314-19E7C691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" y="4319"/>
              <a:ext cx="51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400" b="1" i="1"/>
                <a:t>Z</a:t>
              </a:r>
              <a:endParaRPr lang="ru-RU" altLang="ru-RU" sz="24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второй: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/>
              <a:t>Фирма как хозяйствующий субъект.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470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24128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Фирмы</a:t>
            </a:r>
            <a:r>
              <a:rPr lang="ru-RU" sz="3200" b="1" dirty="0">
                <a:solidFill>
                  <a:schemeClr val="bg2"/>
                </a:solidFill>
              </a:rPr>
              <a:t> </a:t>
            </a:r>
            <a:r>
              <a:rPr lang="ru-RU" sz="3200" b="1" dirty="0"/>
              <a:t>владеют одним или несколькими  предприятиями (заводами, фабриками, шахтами, фермами и т.д.)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и используют экономические ресурсы для производства товаров и услуг с целью </a:t>
            </a:r>
            <a:r>
              <a:rPr lang="ru-RU" sz="3600" b="1" u="sng" dirty="0"/>
              <a:t>получения прибыли</a:t>
            </a:r>
            <a:r>
              <a:rPr lang="ru-RU" b="1" dirty="0"/>
              <a:t>.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79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48064"/>
          </a:xfrm>
        </p:spPr>
        <p:txBody>
          <a:bodyPr/>
          <a:lstStyle/>
          <a:p>
            <a:r>
              <a:rPr lang="ru-RU" sz="3200" b="1" dirty="0"/>
              <a:t>Структура фирм, под управлением которых находится сразу несколько предприятий, может быть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>
                <a:solidFill>
                  <a:srgbClr val="000099"/>
                </a:solidFill>
              </a:rPr>
              <a:t>-</a:t>
            </a:r>
            <a:r>
              <a:rPr lang="ru-RU" sz="3200" b="1" dirty="0"/>
              <a:t> </a:t>
            </a:r>
            <a:r>
              <a:rPr lang="ru-RU" sz="3600" b="1" dirty="0">
                <a:solidFill>
                  <a:schemeClr val="bg2"/>
                </a:solidFill>
              </a:rPr>
              <a:t>горизонтальной, </a:t>
            </a:r>
            <a:br>
              <a:rPr lang="ru-RU" sz="3600" b="1" dirty="0">
                <a:solidFill>
                  <a:schemeClr val="bg2"/>
                </a:solidFill>
              </a:rPr>
            </a:br>
            <a:r>
              <a:rPr lang="ru-RU" sz="3600" b="1" dirty="0">
                <a:solidFill>
                  <a:schemeClr val="bg2"/>
                </a:solidFill>
              </a:rPr>
              <a:t>- вертикальной,</a:t>
            </a:r>
            <a:br>
              <a:rPr lang="ru-RU" sz="3600" b="1" dirty="0">
                <a:solidFill>
                  <a:schemeClr val="bg2"/>
                </a:solidFill>
              </a:rPr>
            </a:br>
            <a:r>
              <a:rPr lang="ru-RU" sz="3600" b="1" dirty="0">
                <a:solidFill>
                  <a:schemeClr val="bg2"/>
                </a:solidFill>
              </a:rPr>
              <a:t>- конгломератной</a:t>
            </a:r>
            <a:r>
              <a:rPr lang="ru-RU" sz="3200" b="1" dirty="0"/>
              <a:t>.</a:t>
            </a:r>
            <a:br>
              <a:rPr lang="ru-RU" b="1" i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744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48064"/>
          </a:xfrm>
        </p:spPr>
        <p:txBody>
          <a:bodyPr/>
          <a:lstStyle/>
          <a:p>
            <a:r>
              <a:rPr lang="ru-RU" sz="3600" b="1" dirty="0">
                <a:solidFill>
                  <a:schemeClr val="bg2"/>
                </a:solidFill>
              </a:rPr>
              <a:t>Фирмы с горизонтальной структурой</a:t>
            </a:r>
            <a:r>
              <a:rPr lang="ru-RU" sz="3600" b="1" dirty="0"/>
              <a:t> </a:t>
            </a:r>
            <a:r>
              <a:rPr lang="ru-RU" sz="3200" b="1" dirty="0"/>
              <a:t>(горизонтальное объединение)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включают предприятия, которые находятся на одной стадии воспроизводства (например, крупные сети магазинов розничной торговли).</a:t>
            </a: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6028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План лекции: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420938"/>
            <a:ext cx="8065591" cy="4437062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Издержки производства в краткосрочном периоде.</a:t>
            </a:r>
          </a:p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Издержки производства в долгосрочном периоде.</a:t>
            </a:r>
          </a:p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Доход и прибыль. Правило максимизации прибыли.</a:t>
            </a:r>
          </a:p>
          <a:p>
            <a:pPr marL="1828800" lvl="4" indent="0"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564088"/>
          </a:xfrm>
        </p:spPr>
        <p:txBody>
          <a:bodyPr/>
          <a:lstStyle/>
          <a:p>
            <a:r>
              <a:rPr lang="ru-RU" sz="3600" b="1" dirty="0">
                <a:solidFill>
                  <a:schemeClr val="bg2"/>
                </a:solidFill>
              </a:rPr>
              <a:t>Фирмы  с вертикальной структурой</a:t>
            </a:r>
            <a:r>
              <a:rPr lang="ru-RU" sz="3600" b="1" dirty="0"/>
              <a:t> </a:t>
            </a:r>
            <a:r>
              <a:rPr lang="ru-RU" sz="3200" b="1" dirty="0"/>
              <a:t>(вертикальные объединения)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владеют предприятиями, находящимися на различных стадиях воспроизводственного процесса (например, крупные сталелитейные компании). 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58655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07288" cy="5708104"/>
          </a:xfrm>
        </p:spPr>
        <p:txBody>
          <a:bodyPr/>
          <a:lstStyle/>
          <a:p>
            <a:r>
              <a:rPr lang="ru-RU" sz="3200" b="1" dirty="0"/>
              <a:t>Некоторые фирмы являются </a:t>
            </a:r>
            <a:r>
              <a:rPr lang="ru-RU" sz="3600" b="1" dirty="0">
                <a:solidFill>
                  <a:schemeClr val="bg2"/>
                </a:solidFill>
              </a:rPr>
              <a:t>конгломератами</a:t>
            </a:r>
            <a:r>
              <a:rPr lang="ru-RU" sz="3200" b="1" dirty="0">
                <a:solidFill>
                  <a:schemeClr val="bg2"/>
                </a:solidFill>
              </a:rPr>
              <a:t>,</a:t>
            </a:r>
            <a:r>
              <a:rPr lang="ru-RU" sz="3200" b="1" dirty="0"/>
              <a:t>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так как состоят из предприятий, производящих продукцию, технологически не связанную друг с другом.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Группы фирм, производящих однородную продукцию, образуют </a:t>
            </a:r>
            <a:r>
              <a:rPr lang="ru-RU" sz="3600" b="1" dirty="0">
                <a:solidFill>
                  <a:srgbClr val="FF0000"/>
                </a:solidFill>
              </a:rPr>
              <a:t>отрасль</a:t>
            </a:r>
            <a:r>
              <a:rPr lang="ru-RU" sz="3200" b="1" dirty="0"/>
              <a:t>. 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604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r>
              <a:rPr lang="ru-RU" sz="3600" b="1" dirty="0">
                <a:solidFill>
                  <a:schemeClr val="bg2"/>
                </a:solidFill>
              </a:rPr>
              <a:t>Классификации фирм: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ru-RU" b="1" dirty="0"/>
              <a:t>В зависимости от поставленной цели функционирования можно выделить фирмы:</a:t>
            </a:r>
          </a:p>
          <a:p>
            <a:pPr marL="0" indent="0">
              <a:lnSpc>
                <a:spcPct val="90000"/>
              </a:lnSpc>
              <a:buNone/>
            </a:pPr>
            <a:endParaRPr lang="ru-RU" b="1" dirty="0"/>
          </a:p>
          <a:p>
            <a:pPr>
              <a:lnSpc>
                <a:spcPct val="90000"/>
              </a:lnSpc>
            </a:pPr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коммерческие </a:t>
            </a:r>
          </a:p>
          <a:p>
            <a:pPr marL="0" indent="0">
              <a:lnSpc>
                <a:spcPct val="90000"/>
              </a:lnSpc>
              <a:buNone/>
            </a:pPr>
            <a:endParaRPr lang="ru-RU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некоммерческие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b="1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32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61401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Коммерческие </a:t>
            </a:r>
            <a:r>
              <a:rPr lang="ru-RU" sz="3200" b="1" dirty="0">
                <a:solidFill>
                  <a:schemeClr val="tx2"/>
                </a:solidFill>
              </a:rPr>
              <a:t>фирмы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/>
              <a:t>стремятся максимизировать прибыль или, если это невозможно из-за сложившейся рыночной ситуации, минимизировать убыток. </a:t>
            </a:r>
            <a:br>
              <a:rPr lang="ru-RU" sz="2800" b="1" dirty="0"/>
            </a:br>
            <a:br>
              <a:rPr lang="ru-RU" sz="2800" b="1" dirty="0"/>
            </a:b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Некоммерческие (или бесприбыльные)</a:t>
            </a:r>
            <a:r>
              <a:rPr lang="ru-RU" sz="32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/>
              <a:t>фирмы создаются с целью повышения уровня занятости, оказания различного рода социальных услуг </a:t>
            </a:r>
            <a:br>
              <a:rPr lang="ru-RU" sz="2800" b="1" dirty="0"/>
            </a:br>
            <a:br>
              <a:rPr lang="ru-RU" sz="2800" b="1" dirty="0"/>
            </a:br>
            <a:r>
              <a:rPr lang="ru-RU" sz="2800" b="1" dirty="0"/>
              <a:t>(учреждения здравоохранения, образования, музеи, научно-исследовательские центры фундаментального профиля и т.д.).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38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solidFill>
                  <a:schemeClr val="bg2"/>
                </a:solidFill>
              </a:rPr>
              <a:t>Классификации фирм:</a:t>
            </a:r>
            <a:r>
              <a:rPr lang="ru-RU" sz="360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507288" cy="388620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 учётом форм собственности фирмы бывают </a:t>
            </a:r>
          </a:p>
          <a:p>
            <a:pPr marL="0" indent="0"/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государственными, </a:t>
            </a:r>
          </a:p>
          <a:p>
            <a:pPr marL="0" indent="0"/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частными,</a:t>
            </a:r>
          </a:p>
          <a:p>
            <a:pPr marL="0" indent="0"/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смешанными.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958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5348064"/>
          </a:xfrm>
        </p:spPr>
        <p:txBody>
          <a:bodyPr/>
          <a:lstStyle/>
          <a:p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Смешанные предприятия </a:t>
            </a:r>
            <a:b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ru-RU" sz="3600" b="1" dirty="0"/>
              <a:t>одновременно являются собственностью государства, с одной стороны, и физических и юридических лиц, с другой.</a:t>
            </a:r>
            <a:r>
              <a:rPr lang="ru-RU" sz="3600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672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/>
                </a:solidFill>
              </a:rPr>
              <a:t>Классификации фирм: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32812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b="1" dirty="0"/>
              <a:t>По принадлежности капитала выделяют </a:t>
            </a:r>
            <a:r>
              <a:rPr lang="ru-RU" b="1" dirty="0">
                <a:solidFill>
                  <a:schemeClr val="tx2"/>
                </a:solidFill>
              </a:rPr>
              <a:t>предприятия:</a:t>
            </a:r>
            <a:r>
              <a:rPr lang="ru-RU" b="1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ru-RU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национальные, </a:t>
            </a:r>
          </a:p>
          <a:p>
            <a:pPr>
              <a:lnSpc>
                <a:spcPct val="80000"/>
              </a:lnSpc>
            </a:pPr>
            <a:endParaRPr lang="ru-RU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иностранные,</a:t>
            </a:r>
          </a:p>
          <a:p>
            <a:pPr>
              <a:lnSpc>
                <a:spcPct val="80000"/>
              </a:lnSpc>
            </a:pPr>
            <a:endParaRPr lang="ru-RU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совместные</a:t>
            </a:r>
            <a:r>
              <a:rPr lang="ru-RU" b="1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431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01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b="1" dirty="0"/>
              <a:t>Капитал </a:t>
            </a:r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национальных фир</a:t>
            </a:r>
            <a:r>
              <a:rPr lang="ru-RU" sz="3200" b="1" dirty="0">
                <a:solidFill>
                  <a:schemeClr val="bg2"/>
                </a:solidFill>
              </a:rPr>
              <a:t>м</a:t>
            </a:r>
            <a:r>
              <a:rPr lang="ru-RU" sz="3200" b="1" dirty="0"/>
              <a:t> принадлежит предпринимателям данной страны.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Иностранные предприятия</a:t>
            </a:r>
            <a:r>
              <a:rPr lang="ru-RU" sz="3200" b="1" dirty="0"/>
              <a:t> считаются собственностью предпринимателей других стран.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Совместные предп</a:t>
            </a:r>
            <a:r>
              <a:rPr lang="ru-RU" sz="3200" b="1" dirty="0">
                <a:solidFill>
                  <a:schemeClr val="bg2"/>
                </a:solidFill>
              </a:rPr>
              <a:t>риятия</a:t>
            </a:r>
            <a:r>
              <a:rPr lang="ru-RU" sz="3200" b="1" dirty="0"/>
              <a:t> являются одновременно собственностью национальных и иностранных предпринимателей.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08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/>
                </a:solidFill>
              </a:rPr>
              <a:t>Классификации фирм: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В зависимости от размеров фирмы бывают: </a:t>
            </a:r>
          </a:p>
          <a:p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крупные, </a:t>
            </a:r>
          </a:p>
          <a:p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средние,</a:t>
            </a:r>
          </a:p>
          <a:p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малые.</a:t>
            </a:r>
            <a:r>
              <a:rPr lang="ru-RU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381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68144"/>
          </a:xfrm>
        </p:spPr>
        <p:txBody>
          <a:bodyPr/>
          <a:lstStyle/>
          <a:p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Крупные фирмы</a:t>
            </a:r>
            <a:r>
              <a:rPr lang="ru-RU" sz="3200" b="1" dirty="0"/>
              <a:t> благодаря своим размерам и монопольному положению на рынке производят более дешёвую и массовую продукцию, рассчитанную на удовлетворение потребностей широкого круга потребителей.</a:t>
            </a: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6719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Вопрос первый: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5"/>
            <a:ext cx="9144000" cy="3724275"/>
          </a:xfrm>
        </p:spPr>
        <p:txBody>
          <a:bodyPr/>
          <a:lstStyle/>
          <a:p>
            <a:pPr lvl="4">
              <a:buFont typeface="Wingdings" pitchFamily="2" charset="2"/>
              <a:buNone/>
            </a:pPr>
            <a:endParaRPr lang="ru-RU" sz="2800" b="1" dirty="0"/>
          </a:p>
          <a:p>
            <a:pPr lvl="4">
              <a:buNone/>
            </a:pPr>
            <a:r>
              <a:rPr lang="ru-RU" sz="3200" b="1" dirty="0"/>
              <a:t>  </a:t>
            </a:r>
          </a:p>
          <a:p>
            <a:pPr lvl="4">
              <a:buNone/>
            </a:pPr>
            <a:r>
              <a:rPr lang="ru-RU" sz="3600" b="1" dirty="0">
                <a:solidFill>
                  <a:schemeClr val="tx1"/>
                </a:solidFill>
                <a:latin typeface="+mn-lt"/>
              </a:rPr>
              <a:t>Понятие рационального потребителя.  Полезность.</a:t>
            </a:r>
          </a:p>
          <a:p>
            <a:pPr lvl="4">
              <a:buFont typeface="Wingdings" pitchFamily="2" charset="2"/>
              <a:buNone/>
            </a:pPr>
            <a:endParaRPr lang="ru-RU" sz="32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0072"/>
          </a:xfrm>
        </p:spPr>
        <p:txBody>
          <a:bodyPr/>
          <a:lstStyle/>
          <a:p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Средние фирмы </a:t>
            </a:r>
            <a:r>
              <a:rPr lang="ru-RU" sz="3200" b="1" dirty="0"/>
              <a:t>занимают промежуточное положение между крупными и мелкими предприятиями и по сравнению с первыми обладают меньшей стабильностью. 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6838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6212160"/>
          </a:xfrm>
        </p:spPr>
        <p:txBody>
          <a:bodyPr/>
          <a:lstStyle/>
          <a:p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Малые фирм</a:t>
            </a:r>
            <a:r>
              <a:rPr lang="ru-RU" sz="3200" b="1" dirty="0">
                <a:solidFill>
                  <a:srgbClr val="003399"/>
                </a:solidFill>
              </a:rPr>
              <a:t>ы</a:t>
            </a:r>
            <a:r>
              <a:rPr lang="ru-RU" sz="3200" b="1" dirty="0"/>
              <a:t> отличаются динамичностью и гибкостью, хорошо реагируют на дифференцированный спрос потребителей, обеспечивают значительную часть доходов государственного бюджета.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Особенность малого бизнеса –нестабильность.</a:t>
            </a:r>
            <a:br>
              <a:rPr lang="ru-RU" sz="3200" b="1" dirty="0"/>
            </a:br>
            <a:r>
              <a:rPr lang="ru-RU" sz="3200" b="1" dirty="0"/>
              <a:t>Ежегодно сотни малых фирм разоряются и прекращают своё существование.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35410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solidFill>
                  <a:schemeClr val="bg2"/>
                </a:solidFill>
              </a:rPr>
              <a:t>Организационно-правовые формы предприятий:</a:t>
            </a:r>
            <a:r>
              <a:rPr lang="ru-RU" sz="360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400128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Единоличное владение </a:t>
            </a:r>
            <a:r>
              <a:rPr lang="ru-RU" b="1" dirty="0"/>
              <a:t>— это фирма, принадлежащая одному владельцу, который осуществляет управление ею, получает весь доход от её деятельности и по всем возникающим обязательствам несёт личную ответственность.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926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/>
                </a:solidFill>
              </a:rPr>
              <a:t>Организационно-правовые формы предприятий:</a:t>
            </a:r>
            <a:r>
              <a:rPr lang="ru-RU" dirty="0">
                <a:solidFill>
                  <a:schemeClr val="bg2"/>
                </a:solidFill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6881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Партнёрство (товарищество) </a:t>
            </a:r>
            <a:r>
              <a:rPr lang="ru-RU" b="1" dirty="0"/>
              <a:t>— это предприятие, которое образуется путём объединения капиталов двух и более предпринимателей.</a:t>
            </a:r>
            <a:r>
              <a:rPr lang="ru-RU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b="1" dirty="0"/>
              <a:t>Сумма паев участников партнёрства фиксируется в паевом свидетельстве, она же  даёт право на получение каждым из них части прибыли и право голоса на собрании предприятия.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158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060032"/>
          </a:xfrm>
        </p:spPr>
        <p:txBody>
          <a:bodyPr/>
          <a:lstStyle/>
          <a:p>
            <a:r>
              <a:rPr lang="ru-RU" sz="3200" b="1" dirty="0"/>
              <a:t>Члены </a:t>
            </a:r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партнёрств с ограниченной ответственностью </a:t>
            </a:r>
            <a:r>
              <a:rPr lang="ru-RU" sz="3200" b="1" dirty="0"/>
              <a:t>при банкротстве фирмы  рискуют только своим паем, вложенным в совместное дело. 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5198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5420072"/>
          </a:xfrm>
        </p:spPr>
        <p:txBody>
          <a:bodyPr/>
          <a:lstStyle/>
          <a:p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Смешанные партнёрства </a:t>
            </a:r>
            <a:r>
              <a:rPr lang="ru-RU" sz="3200" b="1" dirty="0"/>
              <a:t>состоят из полных участников, которые руководят фирмой и полностью отвечают по всем её обязательствам, и вкладчиков, чья ответственность по обязательствам фирмы ограничена размером вклада (пая). 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05332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/>
                </a:solidFill>
              </a:rPr>
              <a:t>Организационно-правовые формы предприятий:</a:t>
            </a:r>
            <a:r>
              <a:rPr lang="ru-RU" dirty="0">
                <a:solidFill>
                  <a:schemeClr val="bg2"/>
                </a:solidFill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Корпорация (акционерное общество) </a:t>
            </a:r>
            <a:r>
              <a:rPr lang="ru-RU" b="1" dirty="0"/>
              <a:t>— совокупность лиц, которые объединены для совместной предпринимательской деятельности как единое юридическое лицо. Капитал корпораций формируется путём выпуска и продажи акций.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679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07288" cy="59241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b="1" dirty="0"/>
              <a:t>Акционерные общества бывают </a:t>
            </a:r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открытыми и закрытыми</a:t>
            </a:r>
            <a:r>
              <a:rPr lang="ru-RU" sz="3200" b="1" dirty="0">
                <a:solidFill>
                  <a:srgbClr val="003399"/>
                </a:solidFill>
              </a:rPr>
              <a:t>: </a:t>
            </a:r>
            <a:br>
              <a:rPr lang="ru-RU" sz="3200" b="1" dirty="0">
                <a:solidFill>
                  <a:srgbClr val="003399"/>
                </a:solidFill>
              </a:rPr>
            </a:br>
            <a:br>
              <a:rPr lang="ru-RU" sz="3200" b="1" dirty="0">
                <a:solidFill>
                  <a:srgbClr val="003399"/>
                </a:solidFill>
              </a:rPr>
            </a:br>
            <a:r>
              <a:rPr lang="ru-RU" sz="3200" b="1" dirty="0"/>
              <a:t>акции открытых акционерных обществ свободно продаются на рынке;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акции закрытых обществ распределяются среди ограниченного круга лиц: членов трудового коллектива, учредителей предприятия, смежников.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23968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третий: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62200"/>
            <a:ext cx="8305800" cy="3724275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/>
              <a:t>Производственная функция. </a:t>
            </a:r>
          </a:p>
          <a:p>
            <a:pPr marL="0" indent="0">
              <a:buNone/>
            </a:pPr>
            <a:r>
              <a:rPr lang="ru-RU" sz="3600" b="1" dirty="0"/>
              <a:t>Изокванты. Изокосты.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568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599613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sz="2400" b="1" dirty="0"/>
              <a:t>Технологическая зависимость объёма выпуска продукции от количества  и сочетания используемых ресурсов называется </a:t>
            </a:r>
            <a: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производственной функцией. </a:t>
            </a:r>
            <a:b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ru-RU" sz="2400" b="1" dirty="0"/>
              <a:t>Её можно представить следующим образом:</a:t>
            </a:r>
            <a:br>
              <a:rPr lang="ru-RU" sz="2400" b="1" dirty="0"/>
            </a:br>
            <a:br>
              <a:rPr lang="ru-RU" sz="2400" b="1" dirty="0"/>
            </a:br>
            <a:r>
              <a:rPr lang="en-US" sz="28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Q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28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  <a:r>
              <a:rPr lang="ru-RU" sz="28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8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800" b="1" i="1" baseline="-25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b="1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800" b="1" i="1" baseline="-25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</a:t>
            </a:r>
            <a:b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ru-RU" sz="2400" b="1" dirty="0"/>
            </a:br>
            <a:r>
              <a:rPr lang="ru-RU" sz="2400" b="1" dirty="0"/>
              <a:t>где </a:t>
            </a:r>
            <a:r>
              <a:rPr lang="en-US" sz="2400" b="1" i="1" dirty="0">
                <a:solidFill>
                  <a:srgbClr val="003399"/>
                </a:solidFill>
              </a:rPr>
              <a:t>Q</a:t>
            </a:r>
            <a:r>
              <a:rPr lang="en-US" sz="2400" b="1" dirty="0"/>
              <a:t> </a:t>
            </a:r>
            <a:r>
              <a:rPr lang="ru-RU" sz="2400" b="1" dirty="0"/>
              <a:t>—</a:t>
            </a:r>
            <a:r>
              <a:rPr lang="en-US" sz="2400" b="1" dirty="0"/>
              <a:t> </a:t>
            </a:r>
            <a:r>
              <a:rPr lang="ru-RU" sz="2400" b="1" dirty="0"/>
              <a:t>максимальный объём продукции, производимый при данных технологии, количестве и сочетании ресурсов; </a:t>
            </a:r>
            <a:r>
              <a:rPr lang="en-US" sz="2400" b="1" dirty="0"/>
              <a:t> </a:t>
            </a:r>
            <a:br>
              <a:rPr lang="ru-RU" sz="2400" b="1" dirty="0"/>
            </a:br>
            <a:r>
              <a:rPr lang="en-US" sz="2400" b="1" i="1" dirty="0">
                <a:solidFill>
                  <a:schemeClr val="bg2"/>
                </a:solidFill>
              </a:rPr>
              <a:t>F</a:t>
            </a:r>
            <a:r>
              <a:rPr lang="en-US" sz="2400" b="1" i="1" baseline="-25000" dirty="0">
                <a:solidFill>
                  <a:schemeClr val="bg2"/>
                </a:solidFill>
              </a:rPr>
              <a:t>1</a:t>
            </a:r>
            <a:r>
              <a:rPr lang="ru-RU" sz="2400" b="1" dirty="0"/>
              <a:t>,</a:t>
            </a:r>
            <a:r>
              <a:rPr lang="en-US" sz="2400" b="1" i="1" dirty="0">
                <a:solidFill>
                  <a:schemeClr val="bg2"/>
                </a:solidFill>
              </a:rPr>
              <a:t>F</a:t>
            </a:r>
            <a:r>
              <a:rPr lang="en-US" sz="2400" b="1" i="1" baseline="-25000" dirty="0">
                <a:solidFill>
                  <a:schemeClr val="bg2"/>
                </a:solidFill>
              </a:rPr>
              <a:t>2</a:t>
            </a:r>
            <a:r>
              <a:rPr lang="ru-RU" sz="2400" b="1" dirty="0"/>
              <a:t>,</a:t>
            </a:r>
            <a:r>
              <a:rPr lang="ru-RU" sz="2400" b="1" baseline="-25000" dirty="0"/>
              <a:t> </a:t>
            </a:r>
            <a:r>
              <a:rPr lang="en-US" sz="2400" b="1" i="1" dirty="0" err="1">
                <a:solidFill>
                  <a:schemeClr val="bg2"/>
                </a:solidFill>
              </a:rPr>
              <a:t>F</a:t>
            </a:r>
            <a:r>
              <a:rPr lang="en-US" sz="2400" b="1" i="1" baseline="-25000" dirty="0" err="1">
                <a:solidFill>
                  <a:schemeClr val="bg2"/>
                </a:solidFill>
              </a:rPr>
              <a:t>n</a:t>
            </a:r>
            <a:r>
              <a:rPr lang="ru-RU" sz="2400" b="1" dirty="0"/>
              <a:t>— величины используемых ресурсов. </a:t>
            </a:r>
            <a:br>
              <a:rPr lang="ru-RU" sz="2400" b="1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839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Под </a:t>
            </a:r>
            <a:r>
              <a:rPr lang="ru-RU" sz="3600" b="1" dirty="0">
                <a:solidFill>
                  <a:srgbClr val="FF0000"/>
                </a:solidFill>
              </a:rPr>
              <a:t>полезностью</a:t>
            </a:r>
            <a:r>
              <a:rPr lang="ru-RU" b="1" dirty="0"/>
              <a:t> понимается удовлетворение, которое получает человек от потребления товаров и услуг.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352928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Краткосрочный пери</a:t>
            </a:r>
            <a:r>
              <a:rPr lang="ru-RU" sz="2400" b="1" dirty="0">
                <a:solidFill>
                  <a:srgbClr val="003399"/>
                </a:solidFill>
              </a:rPr>
              <a:t>од</a:t>
            </a:r>
            <a:r>
              <a:rPr lang="ru-RU" sz="2400" b="1" dirty="0"/>
              <a:t> — период, в течение которого одни факторы производства являются постоянными, а другие — переменными. 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Долгосрочный период </a:t>
            </a:r>
            <a:r>
              <a:rPr lang="ru-RU" sz="2400" b="1" dirty="0"/>
              <a:t>— период, в пределах которого возможен рост величин всех применяемых фирмой ресурсов, что означает изменение масштаба производства. 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Критерием разграничения данных периодов является не время, а возможность (или ее отсутствие) количественного изменения </a:t>
            </a:r>
            <a:r>
              <a:rPr lang="ru-RU" sz="2400" b="1" i="1" dirty="0"/>
              <a:t>всех</a:t>
            </a:r>
            <a:r>
              <a:rPr lang="ru-RU" sz="2400" b="1" dirty="0"/>
              <a:t> факторов производства.</a:t>
            </a:r>
            <a:br>
              <a:rPr lang="ru-RU" sz="2400" b="1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9551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6212160"/>
          </a:xfrm>
        </p:spPr>
        <p:txBody>
          <a:bodyPr/>
          <a:lstStyle/>
          <a:p>
            <a:r>
              <a:rPr lang="ru-RU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Постоянные факторы производства </a:t>
            </a:r>
            <a:r>
              <a:rPr lang="ru-RU" sz="2800" b="1" dirty="0"/>
              <a:t>— это ресурсы, количество которых фирма не в состоянии увеличить в краткосрочном периоде (земля, производственные площади, станки и оборудование).</a:t>
            </a:r>
            <a:br>
              <a:rPr lang="ru-RU" sz="2800" b="1" i="1" dirty="0"/>
            </a:br>
            <a:br>
              <a:rPr lang="ru-RU" sz="2800" b="1" i="1" dirty="0"/>
            </a:br>
            <a:r>
              <a:rPr lang="ru-RU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Переменные факторы производства </a:t>
            </a:r>
            <a:r>
              <a:rPr lang="ru-RU" sz="2800" b="1" dirty="0"/>
              <a:t>— это ресурсы, количество которых изменяется в течение краткосрочного периода, т.е. это ресурсы, использование которых фирма в случае производственной необходимости способна увеличивать достаточно быстро (трудовые и сырьевые ресурсы).</a:t>
            </a:r>
            <a:br>
              <a:rPr lang="ru-RU" sz="2800" b="1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61725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24128"/>
          </a:xfrm>
        </p:spPr>
        <p:txBody>
          <a:bodyPr/>
          <a:lstStyle/>
          <a:p>
            <a:r>
              <a:rPr lang="ru-RU" sz="2800" b="1" dirty="0"/>
              <a:t>Технологическую функциональную зависимость величины выпуска продукции от количества используемых факторов производства можно представить в виде таблицы – </a:t>
            </a:r>
            <a:r>
              <a:rPr lang="ru-RU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производственной сетки</a:t>
            </a:r>
            <a:r>
              <a:rPr lang="ru-RU" sz="2800" b="1" dirty="0"/>
              <a:t>.</a:t>
            </a:r>
            <a:br>
              <a:rPr lang="ru-RU" sz="2800" b="1" dirty="0"/>
            </a:br>
            <a:br>
              <a:rPr lang="ru-RU" sz="2800" b="1" dirty="0"/>
            </a:br>
            <a:r>
              <a:rPr lang="ru-RU" sz="2800" b="1" dirty="0"/>
              <a:t>Она даёт представление о максимальных объёмах производства, которые будут получены при тех или иных сочетаниях факторов производства. </a:t>
            </a:r>
            <a:br>
              <a:rPr lang="ru-RU" sz="2800" b="1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1675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3399"/>
                </a:solidFill>
                <a:cs typeface="Times New Roman" pitchFamily="18" charset="0"/>
              </a:rPr>
              <a:t>Производственная сетка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5961"/>
              </p:ext>
            </p:extLst>
          </p:nvPr>
        </p:nvGraphicFramePr>
        <p:xfrm>
          <a:off x="467542" y="1988842"/>
          <a:ext cx="8208916" cy="424846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67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92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Затраты капитала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Трудовые затраты (трудоемкость)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2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5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20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40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55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65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75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40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60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75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85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90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55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75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90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100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105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65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85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100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110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115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9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75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90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105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</a:rPr>
                        <a:t>115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120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550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42974"/>
          </a:xfrm>
        </p:spPr>
        <p:txBody>
          <a:bodyPr/>
          <a:lstStyle/>
          <a:p>
            <a:r>
              <a:rPr lang="ru-RU" dirty="0"/>
              <a:t>Карта изоквант</a:t>
            </a:r>
          </a:p>
        </p:txBody>
      </p:sp>
      <p:grpSp>
        <p:nvGrpSpPr>
          <p:cNvPr id="4" name="Group 4"/>
          <p:cNvGrpSpPr>
            <a:grpSpLocks noGrp="1"/>
          </p:cNvGrpSpPr>
          <p:nvPr/>
        </p:nvGrpSpPr>
        <p:grpSpPr bwMode="auto">
          <a:xfrm>
            <a:off x="714348" y="2143116"/>
            <a:ext cx="8229600" cy="3886200"/>
            <a:chOff x="1881" y="8694"/>
            <a:chExt cx="7020" cy="4320"/>
          </a:xfrm>
        </p:grpSpPr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5428" y="12188"/>
              <a:ext cx="12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 dirty="0">
                  <a:cs typeface="Times New Roman" pitchFamily="18" charset="0"/>
                </a:rPr>
                <a:t>Q =</a:t>
              </a:r>
              <a:r>
                <a:rPr lang="ru-RU" sz="1800" b="1" dirty="0">
                  <a:cs typeface="Times New Roman" pitchFamily="18" charset="0"/>
                </a:rPr>
                <a:t>75</a:t>
              </a:r>
              <a:endParaRPr lang="en-US" sz="1800" b="1" dirty="0"/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8181" y="12654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L</a:t>
              </a:r>
              <a:endParaRPr lang="en-US" sz="1800" b="1"/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1881" y="8694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en-US" sz="1800" b="1">
                  <a:cs typeface="Times New Roman" pitchFamily="18" charset="0"/>
                </a:rPr>
                <a:t>K</a:t>
              </a:r>
              <a:endParaRPr lang="en-US" sz="1800" b="1"/>
            </a:p>
          </p:txBody>
        </p:sp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2061" y="923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6</a:t>
              </a:r>
              <a:endParaRPr lang="en-US" sz="1800" b="1"/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061" y="977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5</a:t>
              </a:r>
              <a:endParaRPr lang="en-US" sz="1800" b="1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2061" y="1031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4</a:t>
              </a:r>
              <a:endParaRPr lang="en-US" sz="1800" b="1"/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2061" y="1085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3</a:t>
              </a:r>
              <a:endParaRPr lang="en-US" sz="1800" b="1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2061" y="1139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2</a:t>
              </a:r>
              <a:endParaRPr lang="en-US" sz="1800" b="1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2058" y="1193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1</a:t>
              </a:r>
              <a:endParaRPr lang="en-US" sz="1800" b="1"/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6561" y="1265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6</a:t>
              </a:r>
              <a:endParaRPr lang="en-US" sz="1800" b="1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5841" y="1265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5</a:t>
              </a:r>
              <a:endParaRPr lang="en-US" sz="1800" b="1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5121" y="1265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4</a:t>
              </a:r>
              <a:endParaRPr lang="en-US" sz="1800" b="1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401" y="1265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3</a:t>
              </a:r>
              <a:endParaRPr lang="en-US" sz="1800" b="1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681" y="1265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2</a:t>
              </a:r>
              <a:endParaRPr lang="en-US" sz="1800" b="1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61" y="12654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800" b="1">
                  <a:cs typeface="Times New Roman" pitchFamily="18" charset="0"/>
                </a:rPr>
                <a:t>1</a:t>
              </a:r>
              <a:endParaRPr lang="en-US" sz="1800" b="1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21" y="8874"/>
              <a:ext cx="0" cy="37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421" y="12654"/>
              <a:ext cx="59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421" y="12114"/>
              <a:ext cx="504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421" y="11574"/>
              <a:ext cx="504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2421" y="11034"/>
              <a:ext cx="504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421" y="10494"/>
              <a:ext cx="504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2421" y="9954"/>
              <a:ext cx="504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2421" y="9414"/>
              <a:ext cx="504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3141" y="8874"/>
              <a:ext cx="0" cy="378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861" y="8874"/>
              <a:ext cx="0" cy="378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4581" y="8874"/>
              <a:ext cx="0" cy="378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5301" y="8874"/>
              <a:ext cx="0" cy="378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6021" y="8874"/>
              <a:ext cx="0" cy="378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6741" y="8874"/>
              <a:ext cx="0" cy="378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4319" y="9488"/>
              <a:ext cx="1620" cy="1080"/>
            </a:xfrm>
            <a:custGeom>
              <a:avLst/>
              <a:gdLst>
                <a:gd name="T0" fmla="*/ 0 w 1620"/>
                <a:gd name="T1" fmla="*/ 0 h 1080"/>
                <a:gd name="T2" fmla="*/ 180 w 1620"/>
                <a:gd name="T3" fmla="*/ 360 h 1080"/>
                <a:gd name="T4" fmla="*/ 900 w 1620"/>
                <a:gd name="T5" fmla="*/ 900 h 1080"/>
                <a:gd name="T6" fmla="*/ 1620 w 1620"/>
                <a:gd name="T7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0" h="1080">
                  <a:moveTo>
                    <a:pt x="0" y="0"/>
                  </a:moveTo>
                  <a:cubicBezTo>
                    <a:pt x="15" y="105"/>
                    <a:pt x="30" y="210"/>
                    <a:pt x="180" y="360"/>
                  </a:cubicBezTo>
                  <a:cubicBezTo>
                    <a:pt x="330" y="510"/>
                    <a:pt x="660" y="780"/>
                    <a:pt x="900" y="900"/>
                  </a:cubicBezTo>
                  <a:cubicBezTo>
                    <a:pt x="1140" y="1020"/>
                    <a:pt x="1380" y="1050"/>
                    <a:pt x="1620" y="108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770" y="9806"/>
              <a:ext cx="2316" cy="1747"/>
            </a:xfrm>
            <a:custGeom>
              <a:avLst/>
              <a:gdLst>
                <a:gd name="T0" fmla="*/ 0 w 2340"/>
                <a:gd name="T1" fmla="*/ 0 h 1620"/>
                <a:gd name="T2" fmla="*/ 180 w 2340"/>
                <a:gd name="T3" fmla="*/ 540 h 1620"/>
                <a:gd name="T4" fmla="*/ 900 w 2340"/>
                <a:gd name="T5" fmla="*/ 1080 h 1620"/>
                <a:gd name="T6" fmla="*/ 2340 w 2340"/>
                <a:gd name="T7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0" h="1620">
                  <a:moveTo>
                    <a:pt x="0" y="0"/>
                  </a:moveTo>
                  <a:cubicBezTo>
                    <a:pt x="15" y="180"/>
                    <a:pt x="30" y="360"/>
                    <a:pt x="180" y="540"/>
                  </a:cubicBezTo>
                  <a:cubicBezTo>
                    <a:pt x="330" y="720"/>
                    <a:pt x="540" y="900"/>
                    <a:pt x="900" y="1080"/>
                  </a:cubicBezTo>
                  <a:cubicBezTo>
                    <a:pt x="1260" y="1260"/>
                    <a:pt x="1800" y="1440"/>
                    <a:pt x="2340" y="162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1" name="Полилиния 40"/>
          <p:cNvSpPr/>
          <p:nvPr/>
        </p:nvSpPr>
        <p:spPr>
          <a:xfrm>
            <a:off x="2214546" y="3286124"/>
            <a:ext cx="1717524" cy="1454735"/>
          </a:xfrm>
          <a:custGeom>
            <a:avLst/>
            <a:gdLst>
              <a:gd name="connsiteX0" fmla="*/ 0 w 1717963"/>
              <a:gd name="connsiteY0" fmla="*/ 0 h 1482436"/>
              <a:gd name="connsiteX1" fmla="*/ 886691 w 1717963"/>
              <a:gd name="connsiteY1" fmla="*/ 997527 h 1482436"/>
              <a:gd name="connsiteX2" fmla="*/ 886691 w 1717963"/>
              <a:gd name="connsiteY2" fmla="*/ 997527 h 1482436"/>
              <a:gd name="connsiteX3" fmla="*/ 1717963 w 1717963"/>
              <a:gd name="connsiteY3" fmla="*/ 1482436 h 1482436"/>
              <a:gd name="connsiteX4" fmla="*/ 1717963 w 1717963"/>
              <a:gd name="connsiteY4" fmla="*/ 1482436 h 14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963" h="1482436">
                <a:moveTo>
                  <a:pt x="0" y="0"/>
                </a:moveTo>
                <a:lnTo>
                  <a:pt x="886691" y="997527"/>
                </a:lnTo>
                <a:lnTo>
                  <a:pt x="886691" y="997527"/>
                </a:lnTo>
                <a:lnTo>
                  <a:pt x="1717963" y="1482436"/>
                </a:lnTo>
                <a:lnTo>
                  <a:pt x="1717963" y="1482436"/>
                </a:lnTo>
              </a:path>
            </a:pathLst>
          </a:cu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>
            <a:off x="3857620" y="4714884"/>
            <a:ext cx="1704109" cy="540327"/>
          </a:xfrm>
          <a:custGeom>
            <a:avLst/>
            <a:gdLst>
              <a:gd name="connsiteX0" fmla="*/ 0 w 1704109"/>
              <a:gd name="connsiteY0" fmla="*/ 0 h 540327"/>
              <a:gd name="connsiteX1" fmla="*/ 1704109 w 1704109"/>
              <a:gd name="connsiteY1" fmla="*/ 540327 h 540327"/>
              <a:gd name="connsiteX2" fmla="*/ 1704109 w 1704109"/>
              <a:gd name="connsiteY2" fmla="*/ 540327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109" h="540327">
                <a:moveTo>
                  <a:pt x="0" y="0"/>
                </a:moveTo>
                <a:lnTo>
                  <a:pt x="1704109" y="540327"/>
                </a:lnTo>
                <a:lnTo>
                  <a:pt x="1704109" y="540327"/>
                </a:lnTo>
              </a:path>
            </a:pathLst>
          </a:cu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643570" y="450057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>
                <a:solidFill>
                  <a:srgbClr val="000000"/>
                </a:solidFill>
                <a:cs typeface="Times New Roman" pitchFamily="18" charset="0"/>
              </a:rPr>
              <a:t>Q =</a:t>
            </a:r>
            <a:r>
              <a:rPr lang="ru-RU" sz="1800" b="1" dirty="0">
                <a:solidFill>
                  <a:srgbClr val="000000"/>
                </a:solidFill>
                <a:cs typeface="Times New Roman" pitchFamily="18" charset="0"/>
              </a:rPr>
              <a:t>90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08112"/>
          </a:xfrm>
        </p:spPr>
        <p:txBody>
          <a:bodyPr/>
          <a:lstStyle/>
          <a:p>
            <a:r>
              <a:rPr lang="ru-RU" b="1" dirty="0">
                <a:solidFill>
                  <a:schemeClr val="bg2"/>
                </a:solidFill>
              </a:rPr>
              <a:t>Свойства изоквант: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52368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 dirty="0"/>
              <a:t>Отрицательный наклон: при уменьшении затрат капитала, чтобы выпуск продукции оставался на прежнем уровне, необходимо увеличивать количество используемого труда. </a:t>
            </a:r>
          </a:p>
          <a:p>
            <a:pPr>
              <a:lnSpc>
                <a:spcPct val="80000"/>
              </a:lnSpc>
            </a:pPr>
            <a:r>
              <a:rPr lang="ru-RU" sz="2800" b="1" dirty="0"/>
              <a:t>По мере движения сверху вниз изокванта становится более пологой.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800" b="1" dirty="0"/>
              <a:t>Это объясняется тем, что в результате увеличения одного фактора производства и относительного уменьшения другого предельный продукт первого фактора снижается.</a:t>
            </a:r>
          </a:p>
          <a:p>
            <a:pPr>
              <a:lnSpc>
                <a:spcPct val="80000"/>
              </a:lnSpc>
            </a:pPr>
            <a:r>
              <a:rPr lang="ru-RU" sz="2800" b="1" dirty="0"/>
              <a:t>Изокванты никогда не пересекаются.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8503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04048"/>
          </a:xfrm>
        </p:spPr>
        <p:txBody>
          <a:bodyPr/>
          <a:lstStyle/>
          <a:p>
            <a:r>
              <a:rPr lang="ru-RU" sz="3600" b="1" dirty="0">
                <a:solidFill>
                  <a:srgbClr val="0000CC"/>
                </a:solidFill>
              </a:rPr>
              <a:t>Предельная норма технологического замещения капитала трудом  </a:t>
            </a:r>
            <a:r>
              <a:rPr lang="ru-RU" sz="3200" b="1" dirty="0"/>
              <a:t>показывает величину капитала (∆</a:t>
            </a:r>
            <a:r>
              <a:rPr lang="en-US" sz="3200" b="1" i="1" dirty="0"/>
              <a:t>K</a:t>
            </a:r>
            <a:r>
              <a:rPr lang="ru-RU" sz="3200" b="1" dirty="0"/>
              <a:t>), которую может заместить единица труда (</a:t>
            </a:r>
            <a:r>
              <a:rPr lang="ru-RU" sz="3200" b="1" i="1" dirty="0"/>
              <a:t>∆</a:t>
            </a:r>
            <a:r>
              <a:rPr lang="en-US" sz="3200" b="1" i="1" dirty="0"/>
              <a:t>L</a:t>
            </a:r>
            <a:r>
              <a:rPr lang="ru-RU" sz="3200" b="1" dirty="0"/>
              <a:t>) при условии, что объём производства не изменится.</a:t>
            </a: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1201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56408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MRTS = </a:t>
            </a:r>
            <a:r>
              <a:rPr lang="ru-RU" b="1" dirty="0">
                <a:solidFill>
                  <a:srgbClr val="FF0000"/>
                </a:solidFill>
              </a:rPr>
              <a:t>- ∆</a:t>
            </a:r>
            <a:r>
              <a:rPr lang="en-US" b="1" i="1" dirty="0">
                <a:solidFill>
                  <a:srgbClr val="FF0000"/>
                </a:solidFill>
              </a:rPr>
              <a:t>K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/ </a:t>
            </a:r>
            <a:r>
              <a:rPr lang="ru-RU" b="1" i="1" dirty="0">
                <a:solidFill>
                  <a:srgbClr val="FF0000"/>
                </a:solidFill>
              </a:rPr>
              <a:t>∆</a:t>
            </a:r>
            <a:r>
              <a:rPr lang="en-US" b="1" i="1" dirty="0">
                <a:solidFill>
                  <a:srgbClr val="FF0000"/>
                </a:solidFill>
              </a:rPr>
              <a:t>L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848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708104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Изокоста</a:t>
            </a:r>
            <a:r>
              <a:rPr lang="ru-RU" sz="3600" b="1" dirty="0"/>
              <a:t> </a:t>
            </a:r>
            <a:r>
              <a:rPr lang="ru-RU" sz="3200" b="1" dirty="0"/>
              <a:t>включает все возможные сочетания труда и капитала, которые имеют одну и ту же суммарную стоимость,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т.е. все сочетания двух факторов производства с равными общими затратами.  </a:t>
            </a:r>
            <a:br>
              <a:rPr lang="en-US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0795564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371600"/>
          </a:xfrm>
        </p:spPr>
        <p:txBody>
          <a:bodyPr/>
          <a:lstStyle/>
          <a:p>
            <a:br>
              <a:rPr lang="ru-RU" sz="3600" b="1" dirty="0">
                <a:solidFill>
                  <a:srgbClr val="FF0000"/>
                </a:solidFill>
              </a:rPr>
            </a:br>
            <a:r>
              <a:rPr lang="ru-RU" sz="3600" b="1" dirty="0">
                <a:solidFill>
                  <a:srgbClr val="FF0000"/>
                </a:solidFill>
              </a:rPr>
              <a:t>Изокоста</a:t>
            </a:r>
            <a:r>
              <a:rPr lang="ru-RU" sz="3200" b="1" dirty="0"/>
              <a:t> – прямая линия с отрицательным наклоном. 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Капитал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187624" y="2420888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187624" y="5229200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187624" y="2924944"/>
            <a:ext cx="2592288" cy="230425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2120" y="486916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Труд</a:t>
            </a:r>
          </a:p>
        </p:txBody>
      </p:sp>
    </p:spTree>
    <p:extLst>
      <p:ext uri="{BB962C8B-B14F-4D97-AF65-F5344CB8AC3E}">
        <p14:creationId xmlns:p14="http://schemas.microsoft.com/office/powerpoint/2010/main" val="240093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Общая полезность </a:t>
            </a:r>
            <a:r>
              <a:rPr lang="ru-RU" b="1" dirty="0"/>
              <a:t>—удовлетворение, которое человек получает от потребления определённого количества блага или набора благ.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40" name="Group 4"/>
          <p:cNvGrpSpPr>
            <a:grpSpLocks/>
          </p:cNvGrpSpPr>
          <p:nvPr/>
        </p:nvGrpSpPr>
        <p:grpSpPr bwMode="auto">
          <a:xfrm>
            <a:off x="1835150" y="404813"/>
            <a:ext cx="5473700" cy="5400675"/>
            <a:chOff x="2241" y="5634"/>
            <a:chExt cx="5760" cy="5127"/>
          </a:xfrm>
        </p:grpSpPr>
        <p:sp>
          <p:nvSpPr>
            <p:cNvPr id="219141" name="Text Box 5"/>
            <p:cNvSpPr txBox="1">
              <a:spLocks noChangeArrowheads="1"/>
            </p:cNvSpPr>
            <p:nvPr/>
          </p:nvSpPr>
          <p:spPr bwMode="auto">
            <a:xfrm>
              <a:off x="2241" y="5814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K</a:t>
              </a:r>
              <a:endParaRPr lang="ru-RU" sz="2000" i="1"/>
            </a:p>
          </p:txBody>
        </p:sp>
        <p:sp>
          <p:nvSpPr>
            <p:cNvPr id="219142" name="Text Box 6"/>
            <p:cNvSpPr txBox="1">
              <a:spLocks noChangeArrowheads="1"/>
            </p:cNvSpPr>
            <p:nvPr/>
          </p:nvSpPr>
          <p:spPr bwMode="auto">
            <a:xfrm>
              <a:off x="7461" y="10221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L</a:t>
              </a:r>
              <a:endParaRPr lang="ru-RU" sz="2000" i="1"/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5841" y="97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/>
                <a:t>ТС</a:t>
              </a:r>
              <a:r>
                <a:rPr lang="ru-RU" sz="2000" b="1" i="1" baseline="-25000"/>
                <a:t>3</a:t>
              </a:r>
              <a:endParaRPr lang="ru-RU" sz="2000" i="1"/>
            </a:p>
          </p:txBody>
        </p:sp>
        <p:sp>
          <p:nvSpPr>
            <p:cNvPr id="219144" name="Text Box 8"/>
            <p:cNvSpPr txBox="1">
              <a:spLocks noChangeArrowheads="1"/>
            </p:cNvSpPr>
            <p:nvPr/>
          </p:nvSpPr>
          <p:spPr bwMode="auto">
            <a:xfrm>
              <a:off x="4941" y="97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/>
                <a:t>ТС</a:t>
              </a:r>
              <a:r>
                <a:rPr lang="ru-RU" sz="2000" b="1" i="1" baseline="-25000"/>
                <a:t>2</a:t>
              </a:r>
              <a:endParaRPr lang="ru-RU" sz="2000" i="1"/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041" y="97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/>
                <a:t>ТС</a:t>
              </a:r>
              <a:r>
                <a:rPr lang="ru-RU" sz="2000" b="1" i="1" baseline="-25000"/>
                <a:t>1</a:t>
              </a:r>
              <a:endParaRPr lang="ru-RU" sz="2000" i="1"/>
            </a:p>
          </p:txBody>
        </p:sp>
        <p:sp>
          <p:nvSpPr>
            <p:cNvPr id="219146" name="Line 10"/>
            <p:cNvSpPr>
              <a:spLocks noChangeShapeType="1"/>
            </p:cNvSpPr>
            <p:nvPr/>
          </p:nvSpPr>
          <p:spPr bwMode="auto">
            <a:xfrm>
              <a:off x="2781" y="5634"/>
              <a:ext cx="0" cy="4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147" name="Line 11"/>
            <p:cNvSpPr>
              <a:spLocks noChangeShapeType="1"/>
            </p:cNvSpPr>
            <p:nvPr/>
          </p:nvSpPr>
          <p:spPr bwMode="auto">
            <a:xfrm>
              <a:off x="2781" y="10314"/>
              <a:ext cx="5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148" name="Line 12"/>
            <p:cNvSpPr>
              <a:spLocks noChangeShapeType="1"/>
            </p:cNvSpPr>
            <p:nvPr/>
          </p:nvSpPr>
          <p:spPr bwMode="auto">
            <a:xfrm>
              <a:off x="2781" y="8334"/>
              <a:ext cx="1620" cy="19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149" name="Line 13"/>
            <p:cNvSpPr>
              <a:spLocks noChangeShapeType="1"/>
            </p:cNvSpPr>
            <p:nvPr/>
          </p:nvSpPr>
          <p:spPr bwMode="auto">
            <a:xfrm>
              <a:off x="2781" y="7254"/>
              <a:ext cx="2520" cy="30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150" name="Line 14"/>
            <p:cNvSpPr>
              <a:spLocks noChangeShapeType="1"/>
            </p:cNvSpPr>
            <p:nvPr/>
          </p:nvSpPr>
          <p:spPr bwMode="auto">
            <a:xfrm>
              <a:off x="2781" y="6174"/>
              <a:ext cx="3420" cy="4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9151" name="Rectangle 15"/>
          <p:cNvSpPr>
            <a:spLocks noChangeArrowheads="1"/>
          </p:cNvSpPr>
          <p:nvPr/>
        </p:nvSpPr>
        <p:spPr bwMode="auto">
          <a:xfrm>
            <a:off x="3171825" y="5919788"/>
            <a:ext cx="230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z="2400" b="1">
                <a:solidFill>
                  <a:srgbClr val="003399"/>
                </a:solidFill>
              </a:rPr>
              <a:t>Карта изокост</a:t>
            </a:r>
          </a:p>
        </p:txBody>
      </p:sp>
    </p:spTree>
    <p:extLst>
      <p:ext uri="{BB962C8B-B14F-4D97-AF65-F5344CB8AC3E}">
        <p14:creationId xmlns:p14="http://schemas.microsoft.com/office/powerpoint/2010/main" val="4044473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692150"/>
            <a:ext cx="8893175" cy="56165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/>
              <a:t>     </a:t>
            </a:r>
            <a:r>
              <a:rPr lang="ru-RU" b="1" dirty="0">
                <a:solidFill>
                  <a:srgbClr val="003399"/>
                </a:solidFill>
              </a:rPr>
              <a:t>Свойства </a:t>
            </a:r>
            <a:r>
              <a:rPr lang="ru-RU" b="1" dirty="0" err="1">
                <a:solidFill>
                  <a:srgbClr val="003399"/>
                </a:solidFill>
              </a:rPr>
              <a:t>изокост</a:t>
            </a:r>
            <a:r>
              <a:rPr lang="ru-RU" b="1" dirty="0">
                <a:solidFill>
                  <a:srgbClr val="003399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b="1" dirty="0"/>
              <a:t>1) Нисходящий характер изокосты означает, что при сокращении фирмой затрат на приобретение капитала увеличиваются расходы на труд. Только при этом условии общая величина затрат остаётся постоянной.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b="1" dirty="0"/>
              <a:t>2) Графическое расположение изокосты определяется уровнем издержек и соотношением цен на факторы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666635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78850" cy="56165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/>
              <a:t>     </a:t>
            </a:r>
            <a:r>
              <a:rPr lang="ru-RU" b="1" dirty="0">
                <a:solidFill>
                  <a:srgbClr val="003399"/>
                </a:solidFill>
              </a:rPr>
              <a:t>Свойства </a:t>
            </a:r>
            <a:r>
              <a:rPr lang="ru-RU" b="1" dirty="0" err="1">
                <a:solidFill>
                  <a:srgbClr val="003399"/>
                </a:solidFill>
              </a:rPr>
              <a:t>изокост</a:t>
            </a:r>
            <a:r>
              <a:rPr lang="ru-RU" b="1" dirty="0">
                <a:solidFill>
                  <a:srgbClr val="003399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b="1" dirty="0"/>
              <a:t>3) Чем больше соответствующие </a:t>
            </a:r>
            <a:r>
              <a:rPr lang="ru-RU" b="1" dirty="0" err="1"/>
              <a:t>изокосте</a:t>
            </a:r>
            <a:r>
              <a:rPr lang="ru-RU" b="1" dirty="0"/>
              <a:t> издержки производства, тем выше располагается </a:t>
            </a:r>
            <a:r>
              <a:rPr lang="ru-RU" b="1" dirty="0" err="1"/>
              <a:t>изокоста</a:t>
            </a:r>
            <a:r>
              <a:rPr lang="ru-RU" b="1" dirty="0"/>
              <a:t>, так как расположенные на ней способы производства будут характеризоваться использованием большего количества ресурсов.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b="1" dirty="0"/>
              <a:t>4) Угол наклона изокосты определяется соотношением цен факторов производства. </a:t>
            </a:r>
          </a:p>
        </p:txBody>
      </p:sp>
    </p:spTree>
    <p:extLst>
      <p:ext uri="{BB962C8B-B14F-4D97-AF65-F5344CB8AC3E}">
        <p14:creationId xmlns:p14="http://schemas.microsoft.com/office/powerpoint/2010/main" val="20836460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40" name="Group 4"/>
          <p:cNvGrpSpPr>
            <a:grpSpLocks/>
          </p:cNvGrpSpPr>
          <p:nvPr/>
        </p:nvGrpSpPr>
        <p:grpSpPr bwMode="auto">
          <a:xfrm>
            <a:off x="1835150" y="404813"/>
            <a:ext cx="5473700" cy="5400675"/>
            <a:chOff x="2241" y="5634"/>
            <a:chExt cx="5760" cy="5127"/>
          </a:xfrm>
        </p:grpSpPr>
        <p:sp>
          <p:nvSpPr>
            <p:cNvPr id="219141" name="Text Box 5"/>
            <p:cNvSpPr txBox="1">
              <a:spLocks noChangeArrowheads="1"/>
            </p:cNvSpPr>
            <p:nvPr/>
          </p:nvSpPr>
          <p:spPr bwMode="auto">
            <a:xfrm>
              <a:off x="2241" y="5814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K</a:t>
              </a:r>
              <a:endParaRPr lang="ru-RU" sz="2000" i="1"/>
            </a:p>
          </p:txBody>
        </p:sp>
        <p:sp>
          <p:nvSpPr>
            <p:cNvPr id="219142" name="Text Box 6"/>
            <p:cNvSpPr txBox="1">
              <a:spLocks noChangeArrowheads="1"/>
            </p:cNvSpPr>
            <p:nvPr/>
          </p:nvSpPr>
          <p:spPr bwMode="auto">
            <a:xfrm>
              <a:off x="7461" y="10221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L</a:t>
              </a:r>
              <a:endParaRPr lang="ru-RU" sz="2000" i="1"/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5841" y="97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/>
                <a:t>ТС</a:t>
              </a:r>
              <a:r>
                <a:rPr lang="ru-RU" sz="2000" b="1" i="1" baseline="-25000"/>
                <a:t>3</a:t>
              </a:r>
              <a:endParaRPr lang="ru-RU" sz="2000" i="1"/>
            </a:p>
          </p:txBody>
        </p:sp>
        <p:sp>
          <p:nvSpPr>
            <p:cNvPr id="219144" name="Text Box 8"/>
            <p:cNvSpPr txBox="1">
              <a:spLocks noChangeArrowheads="1"/>
            </p:cNvSpPr>
            <p:nvPr/>
          </p:nvSpPr>
          <p:spPr bwMode="auto">
            <a:xfrm>
              <a:off x="4941" y="97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/>
                <a:t>ТС</a:t>
              </a:r>
              <a:r>
                <a:rPr lang="ru-RU" sz="2000" b="1" i="1" baseline="-25000"/>
                <a:t>2</a:t>
              </a:r>
              <a:endParaRPr lang="ru-RU" sz="2000" i="1"/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041" y="97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/>
                <a:t>ТС</a:t>
              </a:r>
              <a:r>
                <a:rPr lang="ru-RU" sz="2000" b="1" i="1" baseline="-25000"/>
                <a:t>1</a:t>
              </a:r>
              <a:endParaRPr lang="ru-RU" sz="2000" i="1"/>
            </a:p>
          </p:txBody>
        </p:sp>
        <p:sp>
          <p:nvSpPr>
            <p:cNvPr id="219146" name="Line 10"/>
            <p:cNvSpPr>
              <a:spLocks noChangeShapeType="1"/>
            </p:cNvSpPr>
            <p:nvPr/>
          </p:nvSpPr>
          <p:spPr bwMode="auto">
            <a:xfrm>
              <a:off x="2781" y="5634"/>
              <a:ext cx="0" cy="4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147" name="Line 11"/>
            <p:cNvSpPr>
              <a:spLocks noChangeShapeType="1"/>
            </p:cNvSpPr>
            <p:nvPr/>
          </p:nvSpPr>
          <p:spPr bwMode="auto">
            <a:xfrm>
              <a:off x="2781" y="10314"/>
              <a:ext cx="5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148" name="Line 12"/>
            <p:cNvSpPr>
              <a:spLocks noChangeShapeType="1"/>
            </p:cNvSpPr>
            <p:nvPr/>
          </p:nvSpPr>
          <p:spPr bwMode="auto">
            <a:xfrm>
              <a:off x="2781" y="8334"/>
              <a:ext cx="1620" cy="19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149" name="Line 13"/>
            <p:cNvSpPr>
              <a:spLocks noChangeShapeType="1"/>
            </p:cNvSpPr>
            <p:nvPr/>
          </p:nvSpPr>
          <p:spPr bwMode="auto">
            <a:xfrm>
              <a:off x="2781" y="7254"/>
              <a:ext cx="2520" cy="30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9150" name="Line 14"/>
            <p:cNvSpPr>
              <a:spLocks noChangeShapeType="1"/>
            </p:cNvSpPr>
            <p:nvPr/>
          </p:nvSpPr>
          <p:spPr bwMode="auto">
            <a:xfrm>
              <a:off x="2781" y="6174"/>
              <a:ext cx="3420" cy="4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9151" name="Rectangle 15"/>
          <p:cNvSpPr>
            <a:spLocks noChangeArrowheads="1"/>
          </p:cNvSpPr>
          <p:nvPr/>
        </p:nvSpPr>
        <p:spPr bwMode="auto">
          <a:xfrm>
            <a:off x="3171825" y="5919788"/>
            <a:ext cx="230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z="2400" b="1">
                <a:solidFill>
                  <a:srgbClr val="003399"/>
                </a:solidFill>
              </a:rPr>
              <a:t>Карта изокост</a:t>
            </a:r>
          </a:p>
        </p:txBody>
      </p:sp>
    </p:spTree>
    <p:extLst>
      <p:ext uri="{BB962C8B-B14F-4D97-AF65-F5344CB8AC3E}">
        <p14:creationId xmlns:p14="http://schemas.microsoft.com/office/powerpoint/2010/main" val="1160235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063" y="620688"/>
            <a:ext cx="8686800" cy="1665304"/>
          </a:xfrm>
        </p:spPr>
        <p:txBody>
          <a:bodyPr/>
          <a:lstStyle/>
          <a:p>
            <a:r>
              <a:rPr lang="ru-RU" sz="2400" b="1" dirty="0">
                <a:solidFill>
                  <a:srgbClr val="FF0000"/>
                </a:solidFill>
              </a:rPr>
              <a:t>Точка касания изокванты и изокосты </a:t>
            </a:r>
            <a:r>
              <a:rPr lang="ru-RU" sz="2400" b="1" dirty="0"/>
              <a:t>определяет набор факторов производства </a:t>
            </a:r>
            <a:r>
              <a:rPr lang="en-US" sz="2400" b="1" dirty="0"/>
              <a:t>L</a:t>
            </a:r>
            <a:r>
              <a:rPr lang="ru-RU" sz="2400" b="1" dirty="0"/>
              <a:t> и </a:t>
            </a:r>
            <a:r>
              <a:rPr lang="en-US" sz="2400" b="1" dirty="0"/>
              <a:t>K</a:t>
            </a:r>
            <a:r>
              <a:rPr lang="ru-RU" sz="2400" b="1" dirty="0"/>
              <a:t>, минимизирующий издержки на выпуск определённого объёма продукции.</a:t>
            </a:r>
            <a:br>
              <a:rPr lang="ru-RU" sz="2800" b="1" dirty="0"/>
            </a:b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2382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Капитал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331640" y="5445224"/>
            <a:ext cx="475252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331640" y="2708920"/>
            <a:ext cx="0" cy="2736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331640" y="3284984"/>
            <a:ext cx="2376264" cy="21962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Дуга 13"/>
          <p:cNvSpPr/>
          <p:nvPr/>
        </p:nvSpPr>
        <p:spPr>
          <a:xfrm rot="11177846">
            <a:off x="2054122" y="1880828"/>
            <a:ext cx="2520280" cy="2808312"/>
          </a:xfrm>
          <a:prstGeom prst="arc">
            <a:avLst>
              <a:gd name="adj1" fmla="val 15382988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084168" y="569099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Труд</a:t>
            </a:r>
          </a:p>
        </p:txBody>
      </p:sp>
    </p:spTree>
    <p:extLst>
      <p:ext uri="{BB962C8B-B14F-4D97-AF65-F5344CB8AC3E}">
        <p14:creationId xmlns:p14="http://schemas.microsoft.com/office/powerpoint/2010/main" val="2883516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33" name="Rectangle 25"/>
          <p:cNvSpPr>
            <a:spLocks noChangeArrowheads="1"/>
          </p:cNvSpPr>
          <p:nvPr/>
        </p:nvSpPr>
        <p:spPr bwMode="auto">
          <a:xfrm>
            <a:off x="0" y="192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/>
          </a:p>
        </p:txBody>
      </p:sp>
      <p:grpSp>
        <p:nvGrpSpPr>
          <p:cNvPr id="222212" name="Group 4"/>
          <p:cNvGrpSpPr>
            <a:grpSpLocks/>
          </p:cNvGrpSpPr>
          <p:nvPr/>
        </p:nvGrpSpPr>
        <p:grpSpPr bwMode="auto">
          <a:xfrm>
            <a:off x="1214414" y="571480"/>
            <a:ext cx="6337300" cy="5472112"/>
            <a:chOff x="2961" y="9602"/>
            <a:chExt cx="5940" cy="4861"/>
          </a:xfrm>
        </p:grpSpPr>
        <p:sp>
          <p:nvSpPr>
            <p:cNvPr id="222232" name="Text Box 24"/>
            <p:cNvSpPr txBox="1">
              <a:spLocks noChangeArrowheads="1"/>
            </p:cNvSpPr>
            <p:nvPr/>
          </p:nvSpPr>
          <p:spPr bwMode="auto">
            <a:xfrm>
              <a:off x="2961" y="12303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К</a:t>
              </a:r>
              <a:r>
                <a:rPr lang="ru-RU" sz="2000" b="1" i="1" baseline="-30000">
                  <a:cs typeface="Times New Roman" pitchFamily="18" charset="0"/>
                </a:rPr>
                <a:t>1</a:t>
              </a:r>
              <a:endParaRPr lang="ru-RU" sz="2000" i="1"/>
            </a:p>
          </p:txBody>
        </p:sp>
        <p:sp>
          <p:nvSpPr>
            <p:cNvPr id="222231" name="Text Box 23"/>
            <p:cNvSpPr txBox="1">
              <a:spLocks noChangeArrowheads="1"/>
            </p:cNvSpPr>
            <p:nvPr/>
          </p:nvSpPr>
          <p:spPr bwMode="auto">
            <a:xfrm>
              <a:off x="4581" y="13923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L</a:t>
              </a:r>
              <a:r>
                <a:rPr lang="ru-RU" sz="2000" b="1" i="1" baseline="-30000">
                  <a:cs typeface="Times New Roman" pitchFamily="18" charset="0"/>
                </a:rPr>
                <a:t>1</a:t>
              </a:r>
              <a:endParaRPr lang="ru-RU" sz="2000" i="1"/>
            </a:p>
          </p:txBody>
        </p:sp>
        <p:sp>
          <p:nvSpPr>
            <p:cNvPr id="222230" name="Text Box 22"/>
            <p:cNvSpPr txBox="1">
              <a:spLocks noChangeArrowheads="1"/>
            </p:cNvSpPr>
            <p:nvPr/>
          </p:nvSpPr>
          <p:spPr bwMode="auto">
            <a:xfrm>
              <a:off x="4761" y="12123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В</a:t>
              </a:r>
              <a:endParaRPr lang="ru-RU" sz="2000" i="1"/>
            </a:p>
          </p:txBody>
        </p:sp>
        <p:sp>
          <p:nvSpPr>
            <p:cNvPr id="222229" name="Text Box 21"/>
            <p:cNvSpPr txBox="1">
              <a:spLocks noChangeArrowheads="1"/>
            </p:cNvSpPr>
            <p:nvPr/>
          </p:nvSpPr>
          <p:spPr bwMode="auto">
            <a:xfrm>
              <a:off x="6561" y="13023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С</a:t>
              </a:r>
              <a:endParaRPr lang="ru-RU" sz="2000" i="1"/>
            </a:p>
          </p:txBody>
        </p:sp>
        <p:sp>
          <p:nvSpPr>
            <p:cNvPr id="222228" name="Text Box 20"/>
            <p:cNvSpPr txBox="1">
              <a:spLocks noChangeArrowheads="1"/>
            </p:cNvSpPr>
            <p:nvPr/>
          </p:nvSpPr>
          <p:spPr bwMode="auto">
            <a:xfrm>
              <a:off x="4581" y="10683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А</a:t>
              </a:r>
              <a:endParaRPr lang="ru-RU" sz="2000" i="1"/>
            </a:p>
          </p:txBody>
        </p:sp>
        <p:sp>
          <p:nvSpPr>
            <p:cNvPr id="222227" name="Text Box 19"/>
            <p:cNvSpPr txBox="1">
              <a:spLocks noChangeArrowheads="1"/>
            </p:cNvSpPr>
            <p:nvPr/>
          </p:nvSpPr>
          <p:spPr bwMode="auto">
            <a:xfrm>
              <a:off x="7641" y="13383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Q</a:t>
              </a:r>
              <a:r>
                <a:rPr lang="en-US" sz="2000" b="1" i="1" baseline="-30000">
                  <a:cs typeface="Times New Roman" pitchFamily="18" charset="0"/>
                </a:rPr>
                <a:t>1</a:t>
              </a:r>
              <a:endParaRPr lang="en-US" sz="2000" i="1"/>
            </a:p>
          </p:txBody>
        </p:sp>
        <p:sp>
          <p:nvSpPr>
            <p:cNvPr id="222226" name="Text Box 18"/>
            <p:cNvSpPr txBox="1">
              <a:spLocks noChangeArrowheads="1"/>
            </p:cNvSpPr>
            <p:nvPr/>
          </p:nvSpPr>
          <p:spPr bwMode="auto">
            <a:xfrm>
              <a:off x="3141" y="9602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K</a:t>
              </a:r>
              <a:endParaRPr lang="en-US" sz="2000" i="1"/>
            </a:p>
          </p:txBody>
        </p:sp>
        <p:sp>
          <p:nvSpPr>
            <p:cNvPr id="222225" name="Text Box 17"/>
            <p:cNvSpPr txBox="1">
              <a:spLocks noChangeArrowheads="1"/>
            </p:cNvSpPr>
            <p:nvPr/>
          </p:nvSpPr>
          <p:spPr bwMode="auto">
            <a:xfrm>
              <a:off x="8361" y="13923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i="1">
                  <a:cs typeface="Times New Roman" pitchFamily="18" charset="0"/>
                </a:rPr>
                <a:t>L</a:t>
              </a:r>
              <a:endParaRPr lang="en-US" sz="2000" i="1"/>
            </a:p>
          </p:txBody>
        </p:sp>
        <p:sp>
          <p:nvSpPr>
            <p:cNvPr id="222224" name="Text Box 16"/>
            <p:cNvSpPr txBox="1">
              <a:spLocks noChangeArrowheads="1"/>
            </p:cNvSpPr>
            <p:nvPr/>
          </p:nvSpPr>
          <p:spPr bwMode="auto">
            <a:xfrm>
              <a:off x="6921" y="13563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ТС</a:t>
              </a:r>
              <a:r>
                <a:rPr lang="ru-RU" sz="2000" b="1" i="1" baseline="-30000">
                  <a:cs typeface="Times New Roman" pitchFamily="18" charset="0"/>
                </a:rPr>
                <a:t>3</a:t>
              </a:r>
              <a:endParaRPr lang="ru-RU" sz="2000" i="1"/>
            </a:p>
          </p:txBody>
        </p:sp>
        <p:sp>
          <p:nvSpPr>
            <p:cNvPr id="222223" name="Text Box 15"/>
            <p:cNvSpPr txBox="1">
              <a:spLocks noChangeArrowheads="1"/>
            </p:cNvSpPr>
            <p:nvPr/>
          </p:nvSpPr>
          <p:spPr bwMode="auto">
            <a:xfrm>
              <a:off x="6021" y="13563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ТС</a:t>
              </a:r>
              <a:r>
                <a:rPr lang="ru-RU" sz="2000" b="1" i="1" baseline="-30000">
                  <a:cs typeface="Times New Roman" pitchFamily="18" charset="0"/>
                </a:rPr>
                <a:t>2</a:t>
              </a:r>
              <a:endParaRPr lang="ru-RU" sz="2000" i="1"/>
            </a:p>
          </p:txBody>
        </p:sp>
        <p:sp>
          <p:nvSpPr>
            <p:cNvPr id="222222" name="Text Box 14"/>
            <p:cNvSpPr txBox="1">
              <a:spLocks noChangeArrowheads="1"/>
            </p:cNvSpPr>
            <p:nvPr/>
          </p:nvSpPr>
          <p:spPr bwMode="auto">
            <a:xfrm>
              <a:off x="4941" y="13563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ТС</a:t>
              </a:r>
              <a:r>
                <a:rPr lang="ru-RU" sz="2000" b="1" i="1" baseline="-30000">
                  <a:cs typeface="Times New Roman" pitchFamily="18" charset="0"/>
                </a:rPr>
                <a:t>1</a:t>
              </a:r>
              <a:endParaRPr lang="ru-RU" sz="2000" i="1"/>
            </a:p>
          </p:txBody>
        </p:sp>
        <p:sp>
          <p:nvSpPr>
            <p:cNvPr id="222221" name="Line 13"/>
            <p:cNvSpPr>
              <a:spLocks noChangeShapeType="1"/>
            </p:cNvSpPr>
            <p:nvPr/>
          </p:nvSpPr>
          <p:spPr bwMode="auto">
            <a:xfrm>
              <a:off x="3681" y="9602"/>
              <a:ext cx="0" cy="43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220" name="Line 12"/>
            <p:cNvSpPr>
              <a:spLocks noChangeShapeType="1"/>
            </p:cNvSpPr>
            <p:nvPr/>
          </p:nvSpPr>
          <p:spPr bwMode="auto">
            <a:xfrm>
              <a:off x="3681" y="13923"/>
              <a:ext cx="5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219" name="Line 11"/>
            <p:cNvSpPr>
              <a:spLocks noChangeShapeType="1"/>
            </p:cNvSpPr>
            <p:nvPr/>
          </p:nvSpPr>
          <p:spPr bwMode="auto">
            <a:xfrm>
              <a:off x="3681" y="12123"/>
              <a:ext cx="1440" cy="1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218" name="Line 10"/>
            <p:cNvSpPr>
              <a:spLocks noChangeShapeType="1"/>
            </p:cNvSpPr>
            <p:nvPr/>
          </p:nvSpPr>
          <p:spPr bwMode="auto">
            <a:xfrm>
              <a:off x="3681" y="11043"/>
              <a:ext cx="2520" cy="28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217" name="Line 9"/>
            <p:cNvSpPr>
              <a:spLocks noChangeShapeType="1"/>
            </p:cNvSpPr>
            <p:nvPr/>
          </p:nvSpPr>
          <p:spPr bwMode="auto">
            <a:xfrm>
              <a:off x="3681" y="9962"/>
              <a:ext cx="3420" cy="3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216" name="Freeform 8"/>
            <p:cNvSpPr>
              <a:spLocks/>
            </p:cNvSpPr>
            <p:nvPr/>
          </p:nvSpPr>
          <p:spPr bwMode="auto">
            <a:xfrm>
              <a:off x="4941" y="12483"/>
              <a:ext cx="2880" cy="1140"/>
            </a:xfrm>
            <a:custGeom>
              <a:avLst/>
              <a:gdLst>
                <a:gd name="T0" fmla="*/ 0 w 2880"/>
                <a:gd name="T1" fmla="*/ 0 h 1140"/>
                <a:gd name="T2" fmla="*/ 900 w 2880"/>
                <a:gd name="T3" fmla="*/ 720 h 1140"/>
                <a:gd name="T4" fmla="*/ 2340 w 2880"/>
                <a:gd name="T5" fmla="*/ 1080 h 1140"/>
                <a:gd name="T6" fmla="*/ 2880 w 2880"/>
                <a:gd name="T7" fmla="*/ 108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0" h="1140">
                  <a:moveTo>
                    <a:pt x="0" y="0"/>
                  </a:moveTo>
                  <a:cubicBezTo>
                    <a:pt x="255" y="270"/>
                    <a:pt x="510" y="540"/>
                    <a:pt x="900" y="720"/>
                  </a:cubicBezTo>
                  <a:cubicBezTo>
                    <a:pt x="1290" y="900"/>
                    <a:pt x="2010" y="1020"/>
                    <a:pt x="2340" y="1080"/>
                  </a:cubicBezTo>
                  <a:cubicBezTo>
                    <a:pt x="2670" y="1140"/>
                    <a:pt x="2775" y="1110"/>
                    <a:pt x="2880" y="108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215" name="Freeform 7"/>
            <p:cNvSpPr>
              <a:spLocks/>
            </p:cNvSpPr>
            <p:nvPr/>
          </p:nvSpPr>
          <p:spPr bwMode="auto">
            <a:xfrm>
              <a:off x="4551" y="10323"/>
              <a:ext cx="390" cy="2160"/>
            </a:xfrm>
            <a:custGeom>
              <a:avLst/>
              <a:gdLst>
                <a:gd name="T0" fmla="*/ 390 w 390"/>
                <a:gd name="T1" fmla="*/ 2160 h 2160"/>
                <a:gd name="T2" fmla="*/ 210 w 390"/>
                <a:gd name="T3" fmla="*/ 1800 h 2160"/>
                <a:gd name="T4" fmla="*/ 30 w 390"/>
                <a:gd name="T5" fmla="*/ 900 h 2160"/>
                <a:gd name="T6" fmla="*/ 30 w 390"/>
                <a:gd name="T7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2160">
                  <a:moveTo>
                    <a:pt x="390" y="2160"/>
                  </a:moveTo>
                  <a:cubicBezTo>
                    <a:pt x="330" y="2085"/>
                    <a:pt x="270" y="2010"/>
                    <a:pt x="210" y="1800"/>
                  </a:cubicBezTo>
                  <a:cubicBezTo>
                    <a:pt x="150" y="1590"/>
                    <a:pt x="60" y="1200"/>
                    <a:pt x="30" y="900"/>
                  </a:cubicBezTo>
                  <a:cubicBezTo>
                    <a:pt x="0" y="600"/>
                    <a:pt x="15" y="300"/>
                    <a:pt x="3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214" name="Line 6"/>
            <p:cNvSpPr>
              <a:spLocks noChangeShapeType="1"/>
            </p:cNvSpPr>
            <p:nvPr/>
          </p:nvSpPr>
          <p:spPr bwMode="auto">
            <a:xfrm flipH="1">
              <a:off x="3681" y="12483"/>
              <a:ext cx="12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2213" name="Line 5"/>
            <p:cNvSpPr>
              <a:spLocks noChangeShapeType="1"/>
            </p:cNvSpPr>
            <p:nvPr/>
          </p:nvSpPr>
          <p:spPr bwMode="auto">
            <a:xfrm>
              <a:off x="4941" y="12483"/>
              <a:ext cx="0" cy="1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22245" name="Rectangle 37"/>
          <p:cNvSpPr>
            <a:spLocks noChangeArrowheads="1"/>
          </p:cNvSpPr>
          <p:nvPr/>
        </p:nvSpPr>
        <p:spPr bwMode="auto">
          <a:xfrm>
            <a:off x="250824" y="5445125"/>
            <a:ext cx="8250265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br>
              <a:rPr lang="ru-RU" sz="1100" dirty="0"/>
            </a:br>
            <a:endParaRPr lang="ru-RU" sz="1800" dirty="0"/>
          </a:p>
          <a:p>
            <a:pPr algn="ctr" eaLnBrk="0" hangingPunct="0"/>
            <a:r>
              <a:rPr lang="ru-RU" sz="2400" b="1" dirty="0">
                <a:solidFill>
                  <a:srgbClr val="003399"/>
                </a:solidFill>
                <a:cs typeface="Times New Roman" pitchFamily="18" charset="0"/>
              </a:rPr>
              <a:t>Минимизация издержек для заданного </a:t>
            </a:r>
          </a:p>
          <a:p>
            <a:pPr algn="ctr" eaLnBrk="0" hangingPunct="0"/>
            <a:r>
              <a:rPr lang="ru-RU" sz="2400" b="1" dirty="0">
                <a:solidFill>
                  <a:srgbClr val="003399"/>
                </a:solidFill>
                <a:cs typeface="Times New Roman" pitchFamily="18" charset="0"/>
              </a:rPr>
              <a:t>объёма производства</a:t>
            </a:r>
            <a:endParaRPr lang="ru-RU" sz="2400" b="1" dirty="0">
              <a:solidFill>
                <a:srgbClr val="003399"/>
              </a:solidFill>
            </a:endParaRPr>
          </a:p>
          <a:p>
            <a:pPr eaLnBrk="0" hangingPunct="0"/>
            <a:endParaRPr lang="ru-RU" sz="24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07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0" y="197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/>
          </a:p>
        </p:txBody>
      </p:sp>
      <p:grpSp>
        <p:nvGrpSpPr>
          <p:cNvPr id="223269" name="Group 37"/>
          <p:cNvGrpSpPr>
            <a:grpSpLocks/>
          </p:cNvGrpSpPr>
          <p:nvPr/>
        </p:nvGrpSpPr>
        <p:grpSpPr bwMode="auto">
          <a:xfrm>
            <a:off x="1258888" y="404813"/>
            <a:ext cx="6408737" cy="5329237"/>
            <a:chOff x="793" y="255"/>
            <a:chExt cx="4037" cy="3357"/>
          </a:xfrm>
        </p:grpSpPr>
        <p:sp>
          <p:nvSpPr>
            <p:cNvPr id="223255" name="Text Box 23"/>
            <p:cNvSpPr txBox="1">
              <a:spLocks noChangeArrowheads="1"/>
            </p:cNvSpPr>
            <p:nvPr/>
          </p:nvSpPr>
          <p:spPr bwMode="auto">
            <a:xfrm>
              <a:off x="835" y="255"/>
              <a:ext cx="374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K</a:t>
              </a:r>
              <a:endParaRPr lang="en-US" sz="2000" i="1"/>
            </a:p>
          </p:txBody>
        </p:sp>
        <p:sp>
          <p:nvSpPr>
            <p:cNvPr id="223254" name="Text Box 22"/>
            <p:cNvSpPr txBox="1">
              <a:spLocks noChangeArrowheads="1"/>
            </p:cNvSpPr>
            <p:nvPr/>
          </p:nvSpPr>
          <p:spPr bwMode="auto">
            <a:xfrm>
              <a:off x="2971" y="3034"/>
              <a:ext cx="363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Q</a:t>
              </a:r>
              <a:r>
                <a:rPr lang="en-US" sz="2000" b="1" i="1" baseline="-30000">
                  <a:cs typeface="Times New Roman" pitchFamily="18" charset="0"/>
                </a:rPr>
                <a:t>1</a:t>
              </a:r>
              <a:endParaRPr lang="en-US" sz="2000" i="1"/>
            </a:p>
          </p:txBody>
        </p:sp>
        <p:sp>
          <p:nvSpPr>
            <p:cNvPr id="223253" name="Text Box 21"/>
            <p:cNvSpPr txBox="1">
              <a:spLocks noChangeArrowheads="1"/>
            </p:cNvSpPr>
            <p:nvPr/>
          </p:nvSpPr>
          <p:spPr bwMode="auto">
            <a:xfrm>
              <a:off x="793" y="2081"/>
              <a:ext cx="499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К</a:t>
              </a:r>
              <a:r>
                <a:rPr lang="ru-RU" sz="2000" b="1" i="1" baseline="-30000">
                  <a:cs typeface="Times New Roman" pitchFamily="18" charset="0"/>
                </a:rPr>
                <a:t>1</a:t>
              </a:r>
              <a:endParaRPr lang="ru-RU" sz="2000" i="1"/>
            </a:p>
          </p:txBody>
        </p:sp>
        <p:sp>
          <p:nvSpPr>
            <p:cNvPr id="223252" name="Text Box 20"/>
            <p:cNvSpPr txBox="1">
              <a:spLocks noChangeArrowheads="1"/>
            </p:cNvSpPr>
            <p:nvPr/>
          </p:nvSpPr>
          <p:spPr bwMode="auto">
            <a:xfrm>
              <a:off x="1917" y="3233"/>
              <a:ext cx="499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L</a:t>
              </a:r>
              <a:r>
                <a:rPr lang="ru-RU" sz="2000" b="1" i="1" baseline="-30000">
                  <a:cs typeface="Times New Roman" pitchFamily="18" charset="0"/>
                </a:rPr>
                <a:t>1</a:t>
              </a:r>
              <a:endParaRPr lang="ru-RU" sz="2000" i="1"/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1917" y="2039"/>
              <a:ext cx="374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В</a:t>
              </a:r>
              <a:endParaRPr lang="ru-RU" sz="2000" i="1"/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2541" y="2785"/>
              <a:ext cx="375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С</a:t>
              </a:r>
              <a:endParaRPr lang="ru-RU" sz="2000" i="1"/>
            </a:p>
          </p:txBody>
        </p:sp>
        <p:sp>
          <p:nvSpPr>
            <p:cNvPr id="223249" name="Text Box 17"/>
            <p:cNvSpPr txBox="1">
              <a:spLocks noChangeArrowheads="1"/>
            </p:cNvSpPr>
            <p:nvPr/>
          </p:nvSpPr>
          <p:spPr bwMode="auto">
            <a:xfrm>
              <a:off x="1292" y="1293"/>
              <a:ext cx="375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А</a:t>
              </a:r>
              <a:endParaRPr lang="ru-RU" sz="2000" i="1"/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3540" y="2536"/>
              <a:ext cx="499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Q</a:t>
              </a:r>
              <a:r>
                <a:rPr lang="ru-RU" sz="2000" b="1" i="1" baseline="-30000">
                  <a:cs typeface="Times New Roman" pitchFamily="18" charset="0"/>
                </a:rPr>
                <a:t>3</a:t>
              </a:r>
              <a:endParaRPr lang="ru-RU" sz="2000" i="1"/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4455" y="3239"/>
              <a:ext cx="375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L</a:t>
              </a:r>
              <a:endParaRPr lang="en-US" sz="2000" i="1"/>
            </a:p>
          </p:txBody>
        </p:sp>
        <p:sp>
          <p:nvSpPr>
            <p:cNvPr id="223246" name="Text Box 14"/>
            <p:cNvSpPr txBox="1">
              <a:spLocks noChangeArrowheads="1"/>
            </p:cNvSpPr>
            <p:nvPr/>
          </p:nvSpPr>
          <p:spPr bwMode="auto">
            <a:xfrm>
              <a:off x="3457" y="2991"/>
              <a:ext cx="499" cy="3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>
                  <a:cs typeface="Times New Roman" pitchFamily="18" charset="0"/>
                </a:rPr>
                <a:t>Q</a:t>
              </a:r>
              <a:r>
                <a:rPr lang="en-US" sz="2000" b="1" i="1" baseline="-30000">
                  <a:cs typeface="Times New Roman" pitchFamily="18" charset="0"/>
                </a:rPr>
                <a:t>2</a:t>
              </a:r>
              <a:endParaRPr lang="en-US" sz="2000" i="1"/>
            </a:p>
          </p:txBody>
        </p:sp>
        <p:sp>
          <p:nvSpPr>
            <p:cNvPr id="223245" name="Text Box 13"/>
            <p:cNvSpPr txBox="1">
              <a:spLocks noChangeArrowheads="1"/>
            </p:cNvSpPr>
            <p:nvPr/>
          </p:nvSpPr>
          <p:spPr bwMode="auto">
            <a:xfrm>
              <a:off x="2416" y="3030"/>
              <a:ext cx="464" cy="5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sz="2000" b="1" i="1">
                  <a:cs typeface="Times New Roman" pitchFamily="18" charset="0"/>
                </a:rPr>
                <a:t>ТС</a:t>
              </a:r>
              <a:endParaRPr lang="ru-RU" sz="2000" i="1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>
              <a:off x="1168" y="298"/>
              <a:ext cx="0" cy="29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243" name="Line 11"/>
            <p:cNvSpPr>
              <a:spLocks noChangeShapeType="1"/>
            </p:cNvSpPr>
            <p:nvPr/>
          </p:nvSpPr>
          <p:spPr bwMode="auto">
            <a:xfrm>
              <a:off x="1168" y="3282"/>
              <a:ext cx="34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242" name="Line 10"/>
            <p:cNvSpPr>
              <a:spLocks noChangeShapeType="1"/>
            </p:cNvSpPr>
            <p:nvPr/>
          </p:nvSpPr>
          <p:spPr bwMode="auto">
            <a:xfrm>
              <a:off x="1168" y="1293"/>
              <a:ext cx="1748" cy="19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241" name="Freeform 9"/>
            <p:cNvSpPr>
              <a:spLocks/>
            </p:cNvSpPr>
            <p:nvPr/>
          </p:nvSpPr>
          <p:spPr bwMode="auto">
            <a:xfrm>
              <a:off x="1667" y="920"/>
              <a:ext cx="1748" cy="2114"/>
            </a:xfrm>
            <a:custGeom>
              <a:avLst/>
              <a:gdLst>
                <a:gd name="T0" fmla="*/ 0 w 2520"/>
                <a:gd name="T1" fmla="*/ 0 h 3060"/>
                <a:gd name="T2" fmla="*/ 180 w 2520"/>
                <a:gd name="T3" fmla="*/ 1080 h 3060"/>
                <a:gd name="T4" fmla="*/ 540 w 2520"/>
                <a:gd name="T5" fmla="*/ 1980 h 3060"/>
                <a:gd name="T6" fmla="*/ 1620 w 2520"/>
                <a:gd name="T7" fmla="*/ 2700 h 3060"/>
                <a:gd name="T8" fmla="*/ 2520 w 2520"/>
                <a:gd name="T9" fmla="*/ 306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3060">
                  <a:moveTo>
                    <a:pt x="0" y="0"/>
                  </a:moveTo>
                  <a:cubicBezTo>
                    <a:pt x="45" y="375"/>
                    <a:pt x="90" y="750"/>
                    <a:pt x="180" y="1080"/>
                  </a:cubicBezTo>
                  <a:cubicBezTo>
                    <a:pt x="270" y="1410"/>
                    <a:pt x="300" y="1710"/>
                    <a:pt x="540" y="1980"/>
                  </a:cubicBezTo>
                  <a:cubicBezTo>
                    <a:pt x="780" y="2250"/>
                    <a:pt x="1290" y="2520"/>
                    <a:pt x="1620" y="2700"/>
                  </a:cubicBezTo>
                  <a:cubicBezTo>
                    <a:pt x="1950" y="2880"/>
                    <a:pt x="2235" y="2970"/>
                    <a:pt x="2520" y="306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240" name="Freeform 8"/>
            <p:cNvSpPr>
              <a:spLocks/>
            </p:cNvSpPr>
            <p:nvPr/>
          </p:nvSpPr>
          <p:spPr bwMode="auto">
            <a:xfrm>
              <a:off x="1292" y="1044"/>
              <a:ext cx="1748" cy="2114"/>
            </a:xfrm>
            <a:custGeom>
              <a:avLst/>
              <a:gdLst>
                <a:gd name="T0" fmla="*/ 0 w 2520"/>
                <a:gd name="T1" fmla="*/ 0 h 3060"/>
                <a:gd name="T2" fmla="*/ 180 w 2520"/>
                <a:gd name="T3" fmla="*/ 1080 h 3060"/>
                <a:gd name="T4" fmla="*/ 360 w 2520"/>
                <a:gd name="T5" fmla="*/ 1800 h 3060"/>
                <a:gd name="T6" fmla="*/ 900 w 2520"/>
                <a:gd name="T7" fmla="*/ 2340 h 3060"/>
                <a:gd name="T8" fmla="*/ 1980 w 2520"/>
                <a:gd name="T9" fmla="*/ 2880 h 3060"/>
                <a:gd name="T10" fmla="*/ 2520 w 2520"/>
                <a:gd name="T11" fmla="*/ 306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0" h="3060">
                  <a:moveTo>
                    <a:pt x="0" y="0"/>
                  </a:moveTo>
                  <a:cubicBezTo>
                    <a:pt x="60" y="390"/>
                    <a:pt x="120" y="780"/>
                    <a:pt x="180" y="1080"/>
                  </a:cubicBezTo>
                  <a:cubicBezTo>
                    <a:pt x="240" y="1380"/>
                    <a:pt x="240" y="1590"/>
                    <a:pt x="360" y="1800"/>
                  </a:cubicBezTo>
                  <a:cubicBezTo>
                    <a:pt x="480" y="2010"/>
                    <a:pt x="630" y="2160"/>
                    <a:pt x="900" y="2340"/>
                  </a:cubicBezTo>
                  <a:cubicBezTo>
                    <a:pt x="1170" y="2520"/>
                    <a:pt x="1710" y="2760"/>
                    <a:pt x="1980" y="2880"/>
                  </a:cubicBezTo>
                  <a:cubicBezTo>
                    <a:pt x="2250" y="3000"/>
                    <a:pt x="2385" y="3030"/>
                    <a:pt x="2520" y="306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239" name="Freeform 7"/>
            <p:cNvSpPr>
              <a:spLocks/>
            </p:cNvSpPr>
            <p:nvPr/>
          </p:nvSpPr>
          <p:spPr bwMode="auto">
            <a:xfrm>
              <a:off x="2042" y="796"/>
              <a:ext cx="1498" cy="1865"/>
            </a:xfrm>
            <a:custGeom>
              <a:avLst/>
              <a:gdLst>
                <a:gd name="T0" fmla="*/ 0 w 2160"/>
                <a:gd name="T1" fmla="*/ 0 h 2700"/>
                <a:gd name="T2" fmla="*/ 360 w 2160"/>
                <a:gd name="T3" fmla="*/ 1260 h 2700"/>
                <a:gd name="T4" fmla="*/ 720 w 2160"/>
                <a:gd name="T5" fmla="*/ 1800 h 2700"/>
                <a:gd name="T6" fmla="*/ 1260 w 2160"/>
                <a:gd name="T7" fmla="*/ 2160 h 2700"/>
                <a:gd name="T8" fmla="*/ 2160 w 2160"/>
                <a:gd name="T9" fmla="*/ 270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" h="2700">
                  <a:moveTo>
                    <a:pt x="0" y="0"/>
                  </a:moveTo>
                  <a:cubicBezTo>
                    <a:pt x="120" y="480"/>
                    <a:pt x="240" y="960"/>
                    <a:pt x="360" y="1260"/>
                  </a:cubicBezTo>
                  <a:cubicBezTo>
                    <a:pt x="480" y="1560"/>
                    <a:pt x="570" y="1650"/>
                    <a:pt x="720" y="1800"/>
                  </a:cubicBezTo>
                  <a:cubicBezTo>
                    <a:pt x="870" y="1950"/>
                    <a:pt x="1020" y="2010"/>
                    <a:pt x="1260" y="2160"/>
                  </a:cubicBezTo>
                  <a:cubicBezTo>
                    <a:pt x="1500" y="2310"/>
                    <a:pt x="1830" y="2505"/>
                    <a:pt x="2160" y="270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238" name="Line 6"/>
            <p:cNvSpPr>
              <a:spLocks noChangeShapeType="1"/>
            </p:cNvSpPr>
            <p:nvPr/>
          </p:nvSpPr>
          <p:spPr bwMode="auto">
            <a:xfrm flipH="1">
              <a:off x="1168" y="2225"/>
              <a:ext cx="7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3237" name="Line 5"/>
            <p:cNvSpPr>
              <a:spLocks noChangeShapeType="1"/>
            </p:cNvSpPr>
            <p:nvPr/>
          </p:nvSpPr>
          <p:spPr bwMode="auto">
            <a:xfrm>
              <a:off x="2042" y="2369"/>
              <a:ext cx="0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23268" name="Rectangle 36"/>
          <p:cNvSpPr>
            <a:spLocks noChangeArrowheads="1"/>
          </p:cNvSpPr>
          <p:nvPr/>
        </p:nvSpPr>
        <p:spPr bwMode="auto">
          <a:xfrm>
            <a:off x="468313" y="5300663"/>
            <a:ext cx="8351837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br>
              <a:rPr lang="ru-RU" sz="1100"/>
            </a:br>
            <a:endParaRPr lang="ru-RU" sz="1800"/>
          </a:p>
          <a:p>
            <a:pPr eaLnBrk="0" hangingPunct="0"/>
            <a:r>
              <a:rPr lang="ru-RU" sz="2400" b="1">
                <a:solidFill>
                  <a:srgbClr val="003399"/>
                </a:solidFill>
                <a:cs typeface="Times New Roman" pitchFamily="18" charset="0"/>
              </a:rPr>
              <a:t>Максимизация выпуска при заданной величине издержек</a:t>
            </a:r>
            <a:endParaRPr lang="ru-RU" sz="2400" b="1">
              <a:solidFill>
                <a:srgbClr val="003399"/>
              </a:solidFill>
            </a:endParaRPr>
          </a:p>
          <a:p>
            <a:pPr eaLnBrk="0" hangingPunct="0"/>
            <a:endParaRPr lang="ru-RU" sz="2400" b="1"/>
          </a:p>
        </p:txBody>
      </p:sp>
    </p:spTree>
    <p:extLst>
      <p:ext uri="{BB962C8B-B14F-4D97-AF65-F5344CB8AC3E}">
        <p14:creationId xmlns:p14="http://schemas.microsoft.com/office/powerpoint/2010/main" val="28239605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четвёртый: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/>
              <a:t>Продукт фирмы.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5484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92080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Общий продукт переменного ресурса </a:t>
            </a:r>
            <a:r>
              <a:rPr lang="en-US" sz="3600" b="1" i="1" dirty="0">
                <a:solidFill>
                  <a:srgbClr val="FF0000"/>
                </a:solidFill>
              </a:rPr>
              <a:t>X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>
                <a:solidFill>
                  <a:srgbClr val="FF0000"/>
                </a:solidFill>
              </a:rPr>
              <a:t>(</a:t>
            </a:r>
            <a:r>
              <a:rPr lang="en-US" sz="3600" b="1" i="1" dirty="0" err="1">
                <a:solidFill>
                  <a:srgbClr val="FF0000"/>
                </a:solidFill>
              </a:rPr>
              <a:t>TP</a:t>
            </a:r>
            <a:r>
              <a:rPr lang="en-US" sz="3600" b="1" i="1" baseline="-25000" dirty="0" err="1">
                <a:solidFill>
                  <a:srgbClr val="FF0000"/>
                </a:solidFill>
              </a:rPr>
              <a:t>x</a:t>
            </a:r>
            <a:r>
              <a:rPr lang="ru-RU" sz="3600" b="1" dirty="0">
                <a:solidFill>
                  <a:srgbClr val="FF0000"/>
                </a:solidFill>
              </a:rPr>
              <a:t>)</a:t>
            </a:r>
            <a:r>
              <a:rPr lang="ru-RU" sz="3200" b="1" dirty="0">
                <a:solidFill>
                  <a:srgbClr val="003399"/>
                </a:solidFill>
              </a:rPr>
              <a:t> </a:t>
            </a:r>
            <a:r>
              <a:rPr lang="ru-RU" sz="3200" b="1" dirty="0"/>
              <a:t>— это тот объём продукции, который фирма произведёт при данном сочетании постоянных и переменного ресурсов.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385651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708104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Средний продукт переменного ресурса </a:t>
            </a:r>
            <a:r>
              <a:rPr lang="en-US" sz="3600" b="1" i="1" dirty="0">
                <a:solidFill>
                  <a:srgbClr val="FF0000"/>
                </a:solidFill>
              </a:rPr>
              <a:t>X</a:t>
            </a:r>
            <a:r>
              <a:rPr lang="ru-RU" sz="3600" b="1" dirty="0">
                <a:solidFill>
                  <a:srgbClr val="FF0000"/>
                </a:solidFill>
              </a:rPr>
              <a:t> (</a:t>
            </a:r>
            <a:r>
              <a:rPr lang="en-US" sz="3600" b="1" i="1" dirty="0" err="1">
                <a:solidFill>
                  <a:srgbClr val="FF0000"/>
                </a:solidFill>
              </a:rPr>
              <a:t>AP</a:t>
            </a:r>
            <a:r>
              <a:rPr lang="en-US" sz="3600" b="1" i="1" baseline="-25000" dirty="0" err="1">
                <a:solidFill>
                  <a:srgbClr val="FF0000"/>
                </a:solidFill>
              </a:rPr>
              <a:t>x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sz="3200" b="1" dirty="0"/>
              <a:t>показывает объём производства, который приходится в среднем на единицу переменного ресурса. 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13788" cy="5545138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chemeClr val="bg2"/>
                </a:solidFill>
              </a:rPr>
              <a:t>Функция общей полезности</a:t>
            </a:r>
            <a:r>
              <a:rPr lang="ru-RU" sz="3600" b="1" dirty="0"/>
              <a:t> </a:t>
            </a:r>
            <a:r>
              <a:rPr lang="ru-RU" b="1" dirty="0"/>
              <a:t>отражает взаимосвязь между количеством потребляемых товаров и услуг и уровнем совокупной полезности:</a:t>
            </a:r>
          </a:p>
          <a:p>
            <a:pPr marL="0" indent="0">
              <a:buNone/>
            </a:pPr>
            <a:endParaRPr lang="ru-RU" b="1" i="1" dirty="0"/>
          </a:p>
          <a:p>
            <a:pPr marL="0" indent="0" algn="ctr">
              <a:buNone/>
            </a:pPr>
            <a:r>
              <a:rPr lang="ru-RU" sz="4000" b="1" i="1" dirty="0">
                <a:solidFill>
                  <a:schemeClr val="bg2"/>
                </a:solidFill>
              </a:rPr>
              <a:t>Т</a:t>
            </a:r>
            <a:r>
              <a:rPr lang="en-US" sz="4000" b="1" i="1" dirty="0">
                <a:solidFill>
                  <a:schemeClr val="bg2"/>
                </a:solidFill>
              </a:rPr>
              <a:t>U</a:t>
            </a:r>
            <a:r>
              <a:rPr lang="ru-RU" sz="4000" b="1" i="1" dirty="0"/>
              <a:t> = </a:t>
            </a:r>
            <a:r>
              <a:rPr lang="en-US" sz="4000" b="1" i="1" dirty="0"/>
              <a:t>f</a:t>
            </a:r>
            <a:r>
              <a:rPr lang="ru-RU" sz="4000" b="1" i="1" dirty="0"/>
              <a:t> (</a:t>
            </a:r>
            <a:r>
              <a:rPr lang="en-US" sz="4000" b="1" i="1" dirty="0">
                <a:solidFill>
                  <a:schemeClr val="bg2"/>
                </a:solidFill>
              </a:rPr>
              <a:t>Q</a:t>
            </a:r>
            <a:r>
              <a:rPr lang="en-US" sz="4000" b="1" i="1" baseline="-25000" dirty="0">
                <a:solidFill>
                  <a:schemeClr val="bg2"/>
                </a:solidFill>
              </a:rPr>
              <a:t>A</a:t>
            </a:r>
            <a:r>
              <a:rPr lang="ru-RU" sz="4000" b="1" i="1" dirty="0"/>
              <a:t>, … </a:t>
            </a:r>
            <a:r>
              <a:rPr lang="en-US" sz="4000" b="1" i="1" dirty="0">
                <a:solidFill>
                  <a:schemeClr val="bg2"/>
                </a:solidFill>
              </a:rPr>
              <a:t>Q</a:t>
            </a:r>
            <a:r>
              <a:rPr lang="en-US" sz="4000" b="1" i="1" baseline="-25000" dirty="0">
                <a:solidFill>
                  <a:schemeClr val="bg2"/>
                </a:solidFill>
              </a:rPr>
              <a:t>N</a:t>
            </a:r>
            <a:r>
              <a:rPr lang="ru-RU" sz="4000" b="1" i="1" dirty="0"/>
              <a:t>)</a:t>
            </a:r>
            <a:r>
              <a:rPr lang="ru-RU" sz="4000" b="1" dirty="0"/>
              <a:t>,</a:t>
            </a:r>
            <a:r>
              <a:rPr lang="ru-RU" sz="4000" b="1" i="1" dirty="0"/>
              <a:t> </a:t>
            </a:r>
          </a:p>
          <a:p>
            <a:pPr algn="ctr"/>
            <a:endParaRPr lang="ru-RU" b="1" dirty="0"/>
          </a:p>
          <a:p>
            <a:pPr>
              <a:buFont typeface="Wingdings" pitchFamily="2" charset="2"/>
              <a:buNone/>
            </a:pPr>
            <a:r>
              <a:rPr lang="ru-RU" b="1" dirty="0"/>
              <a:t>   где </a:t>
            </a:r>
            <a:r>
              <a:rPr lang="ru-RU" b="1" i="1" dirty="0">
                <a:solidFill>
                  <a:schemeClr val="bg2"/>
                </a:solidFill>
              </a:rPr>
              <a:t>Т</a:t>
            </a:r>
            <a:r>
              <a:rPr lang="en-US" b="1" i="1" dirty="0">
                <a:solidFill>
                  <a:schemeClr val="bg2"/>
                </a:solidFill>
              </a:rPr>
              <a:t>U</a:t>
            </a:r>
            <a:r>
              <a:rPr lang="en-US" b="1" dirty="0"/>
              <a:t> </a:t>
            </a:r>
            <a:r>
              <a:rPr lang="ru-RU" b="1" dirty="0"/>
              <a:t>— величина общей полезности; </a:t>
            </a:r>
            <a:r>
              <a:rPr lang="en-US" b="1" i="1" dirty="0">
                <a:solidFill>
                  <a:schemeClr val="bg2"/>
                </a:solidFill>
              </a:rPr>
              <a:t>Q</a:t>
            </a:r>
            <a:r>
              <a:rPr lang="en-US" b="1" i="1" baseline="-25000" dirty="0">
                <a:solidFill>
                  <a:schemeClr val="bg2"/>
                </a:solidFill>
              </a:rPr>
              <a:t>A</a:t>
            </a:r>
            <a:r>
              <a:rPr lang="ru-RU" b="1" dirty="0"/>
              <a:t>, … </a:t>
            </a:r>
            <a:r>
              <a:rPr lang="en-US" b="1" i="1" dirty="0">
                <a:solidFill>
                  <a:schemeClr val="bg2"/>
                </a:solidFill>
              </a:rPr>
              <a:t>Q</a:t>
            </a:r>
            <a:r>
              <a:rPr lang="en-US" b="1" i="1" baseline="-25000" dirty="0">
                <a:solidFill>
                  <a:schemeClr val="bg2"/>
                </a:solidFill>
              </a:rPr>
              <a:t>N</a:t>
            </a:r>
            <a:r>
              <a:rPr lang="en-US" b="1" dirty="0"/>
              <a:t> </a:t>
            </a:r>
            <a:r>
              <a:rPr lang="ru-RU" b="1" dirty="0"/>
              <a:t>— объёмы потребления благ </a:t>
            </a:r>
            <a:r>
              <a:rPr lang="ru-RU" b="1" i="1" dirty="0">
                <a:solidFill>
                  <a:schemeClr val="bg2"/>
                </a:solidFill>
              </a:rPr>
              <a:t>А</a:t>
            </a:r>
            <a:r>
              <a:rPr lang="ru-RU" b="1" dirty="0"/>
              <a:t>, … </a:t>
            </a:r>
            <a:r>
              <a:rPr lang="en-US" b="1" i="1" dirty="0">
                <a:solidFill>
                  <a:schemeClr val="bg2"/>
                </a:solidFill>
              </a:rPr>
              <a:t>N</a:t>
            </a:r>
            <a:r>
              <a:rPr lang="ru-RU" b="1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627984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АР = ТР / количество переменного фактора</a:t>
            </a:r>
          </a:p>
        </p:txBody>
      </p:sp>
    </p:spTree>
    <p:extLst>
      <p:ext uri="{BB962C8B-B14F-4D97-AF65-F5344CB8AC3E}">
        <p14:creationId xmlns:p14="http://schemas.microsoft.com/office/powerpoint/2010/main" val="1796476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92080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Предельный продукт переменного ресурса </a:t>
            </a:r>
            <a:r>
              <a:rPr lang="en-US" sz="3600" b="1" i="1" dirty="0">
                <a:solidFill>
                  <a:srgbClr val="FF0000"/>
                </a:solidFill>
              </a:rPr>
              <a:t>X</a:t>
            </a:r>
            <a:r>
              <a:rPr lang="ru-RU" sz="3600" b="1" dirty="0">
                <a:solidFill>
                  <a:srgbClr val="FF0000"/>
                </a:solidFill>
              </a:rPr>
              <a:t> (</a:t>
            </a:r>
            <a:r>
              <a:rPr lang="en-US" sz="3600" b="1" i="1" dirty="0" err="1">
                <a:solidFill>
                  <a:srgbClr val="FF0000"/>
                </a:solidFill>
              </a:rPr>
              <a:t>MP</a:t>
            </a:r>
            <a:r>
              <a:rPr lang="en-US" sz="3600" b="1" i="1" baseline="-25000" dirty="0" err="1">
                <a:solidFill>
                  <a:srgbClr val="FF0000"/>
                </a:solidFill>
              </a:rPr>
              <a:t>x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sz="3200" b="1" dirty="0"/>
              <a:t>— это прирост продукции, который получен в результате использования дополнительной единицы переменного ресурса </a:t>
            </a:r>
            <a:r>
              <a:rPr lang="ru-RU" sz="3200" b="1" i="1" dirty="0"/>
              <a:t>Х</a:t>
            </a:r>
            <a:r>
              <a:rPr lang="ru-RU" sz="3200" b="1" dirty="0"/>
              <a:t> при неизменном количестве постоянного ресурса. 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91224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627984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МР = ∆ТР / ∆количества переменного фактора</a:t>
            </a:r>
          </a:p>
        </p:txBody>
      </p:sp>
    </p:spTree>
    <p:extLst>
      <p:ext uri="{BB962C8B-B14F-4D97-AF65-F5344CB8AC3E}">
        <p14:creationId xmlns:p14="http://schemas.microsoft.com/office/powerpoint/2010/main" val="500892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57200"/>
            <a:ext cx="8892480" cy="6400800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Закон убывающей предельной производительности, или убывающей предельной отдачи: </a:t>
            </a:r>
            <a:br>
              <a:rPr lang="ru-RU" sz="3600" b="1" dirty="0">
                <a:solidFill>
                  <a:srgbClr val="FF0000"/>
                </a:solidFill>
              </a:rPr>
            </a:br>
            <a:br>
              <a:rPr lang="ru-RU" sz="3600" b="1" dirty="0">
                <a:solidFill>
                  <a:srgbClr val="FF0000"/>
                </a:solidFill>
              </a:rPr>
            </a:br>
            <a:r>
              <a:rPr lang="ru-RU" sz="3200" b="1" dirty="0"/>
              <a:t>увеличение количества переменного фактора производства при условии, что остальные ресурсы остаются неизменными, сопровождается снижением прироста общего продукта фирмы и сокращением его абсолютной величины. 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7148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39" name="Group 39"/>
          <p:cNvGrpSpPr>
            <a:grpSpLocks/>
          </p:cNvGrpSpPr>
          <p:nvPr/>
        </p:nvGrpSpPr>
        <p:grpSpPr bwMode="auto">
          <a:xfrm>
            <a:off x="395288" y="188913"/>
            <a:ext cx="7345362" cy="5880100"/>
            <a:chOff x="249" y="119"/>
            <a:chExt cx="4627" cy="3704"/>
          </a:xfrm>
        </p:grpSpPr>
        <p:sp>
          <p:nvSpPr>
            <p:cNvPr id="179205" name="Text Box 5"/>
            <p:cNvSpPr txBox="1">
              <a:spLocks noChangeArrowheads="1"/>
            </p:cNvSpPr>
            <p:nvPr/>
          </p:nvSpPr>
          <p:spPr bwMode="auto">
            <a:xfrm>
              <a:off x="3088" y="3611"/>
              <a:ext cx="316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L</a:t>
              </a:r>
              <a:r>
                <a:rPr lang="en-US" sz="1600" b="1" i="1" baseline="-25000"/>
                <a:t>2</a:t>
              </a:r>
              <a:endParaRPr lang="ru-RU" sz="1600" b="1" i="1"/>
            </a:p>
          </p:txBody>
        </p:sp>
        <p:sp>
          <p:nvSpPr>
            <p:cNvPr id="179206" name="Text Box 6"/>
            <p:cNvSpPr txBox="1">
              <a:spLocks noChangeArrowheads="1"/>
            </p:cNvSpPr>
            <p:nvPr/>
          </p:nvSpPr>
          <p:spPr bwMode="auto">
            <a:xfrm>
              <a:off x="354" y="190"/>
              <a:ext cx="526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TR</a:t>
              </a:r>
              <a:r>
                <a:rPr lang="en-US" sz="1600" b="1" i="1" baseline="-25000"/>
                <a:t>L</a:t>
              </a:r>
              <a:endParaRPr lang="ru-RU" sz="1600" b="1" i="1"/>
            </a:p>
          </p:txBody>
        </p:sp>
        <p:sp>
          <p:nvSpPr>
            <p:cNvPr id="179207" name="Text Box 7"/>
            <p:cNvSpPr txBox="1">
              <a:spLocks noChangeArrowheads="1"/>
            </p:cNvSpPr>
            <p:nvPr/>
          </p:nvSpPr>
          <p:spPr bwMode="auto">
            <a:xfrm>
              <a:off x="3509" y="305"/>
              <a:ext cx="421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TP</a:t>
              </a:r>
              <a:r>
                <a:rPr lang="en-US" sz="1600" b="1" i="1" baseline="-25000"/>
                <a:t>L</a:t>
              </a:r>
              <a:endParaRPr lang="ru-RU" sz="1600" b="1" i="1"/>
            </a:p>
          </p:txBody>
        </p:sp>
        <p:sp>
          <p:nvSpPr>
            <p:cNvPr id="179208" name="Text Box 8"/>
            <p:cNvSpPr txBox="1">
              <a:spLocks noChangeArrowheads="1"/>
            </p:cNvSpPr>
            <p:nvPr/>
          </p:nvSpPr>
          <p:spPr bwMode="auto">
            <a:xfrm>
              <a:off x="1721" y="3611"/>
              <a:ext cx="316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L</a:t>
              </a:r>
              <a:r>
                <a:rPr lang="en-US" sz="1600" b="1" i="1" baseline="-25000"/>
                <a:t>1</a:t>
              </a:r>
              <a:endParaRPr lang="ru-RU" sz="1600" b="1" i="1"/>
            </a:p>
          </p:txBody>
        </p:sp>
        <p:sp>
          <p:nvSpPr>
            <p:cNvPr id="179209" name="Text Box 9"/>
            <p:cNvSpPr txBox="1">
              <a:spLocks noChangeArrowheads="1"/>
            </p:cNvSpPr>
            <p:nvPr/>
          </p:nvSpPr>
          <p:spPr bwMode="auto">
            <a:xfrm>
              <a:off x="2773" y="3199"/>
              <a:ext cx="526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MP</a:t>
              </a:r>
              <a:r>
                <a:rPr lang="en-US" sz="1600" b="1" i="1" baseline="-25000"/>
                <a:t>L</a:t>
              </a:r>
              <a:endParaRPr lang="ru-RU" sz="1600" b="1" i="1"/>
            </a:p>
          </p:txBody>
        </p:sp>
        <p:sp>
          <p:nvSpPr>
            <p:cNvPr id="179210" name="Text Box 10"/>
            <p:cNvSpPr txBox="1">
              <a:spLocks noChangeArrowheads="1"/>
            </p:cNvSpPr>
            <p:nvPr/>
          </p:nvSpPr>
          <p:spPr bwMode="auto">
            <a:xfrm>
              <a:off x="3404" y="2776"/>
              <a:ext cx="420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AP</a:t>
              </a:r>
              <a:r>
                <a:rPr lang="en-US" sz="1600" b="1" i="1" baseline="-25000"/>
                <a:t>L</a:t>
              </a:r>
              <a:endParaRPr lang="ru-RU" sz="1600" b="1" i="1"/>
            </a:p>
          </p:txBody>
        </p:sp>
        <p:sp>
          <p:nvSpPr>
            <p:cNvPr id="179211" name="Text Box 11"/>
            <p:cNvSpPr txBox="1">
              <a:spLocks noChangeArrowheads="1"/>
            </p:cNvSpPr>
            <p:nvPr/>
          </p:nvSpPr>
          <p:spPr bwMode="auto">
            <a:xfrm>
              <a:off x="4455" y="1646"/>
              <a:ext cx="421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L</a:t>
              </a:r>
              <a:endParaRPr lang="ru-RU" sz="1600" b="1" i="1"/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>
              <a:off x="670" y="119"/>
              <a:ext cx="0" cy="1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 flipV="1">
              <a:off x="670" y="1646"/>
              <a:ext cx="4101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>
              <a:off x="985" y="165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16" name="Text Box 16"/>
            <p:cNvSpPr txBox="1">
              <a:spLocks noChangeArrowheads="1"/>
            </p:cNvSpPr>
            <p:nvPr/>
          </p:nvSpPr>
          <p:spPr bwMode="auto">
            <a:xfrm>
              <a:off x="4455" y="3552"/>
              <a:ext cx="421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L</a:t>
              </a:r>
              <a:endParaRPr lang="ru-RU" sz="1600" b="1" i="1"/>
            </a:p>
          </p:txBody>
        </p:sp>
        <p:sp>
          <p:nvSpPr>
            <p:cNvPr id="179217" name="Text Box 17"/>
            <p:cNvSpPr txBox="1">
              <a:spLocks noChangeArrowheads="1"/>
            </p:cNvSpPr>
            <p:nvPr/>
          </p:nvSpPr>
          <p:spPr bwMode="auto">
            <a:xfrm>
              <a:off x="249" y="1787"/>
              <a:ext cx="631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MP</a:t>
              </a:r>
              <a:r>
                <a:rPr lang="en-US" sz="1600" b="1" i="1" baseline="-25000"/>
                <a:t>L</a:t>
              </a:r>
            </a:p>
            <a:p>
              <a:r>
                <a:rPr lang="en-US" sz="1600" b="1" i="1"/>
                <a:t>AP</a:t>
              </a:r>
              <a:r>
                <a:rPr lang="en-US" sz="1600" b="1" i="1" baseline="-25000"/>
                <a:t>L</a:t>
              </a:r>
              <a:endParaRPr lang="en-US" sz="1600" b="1" i="1"/>
            </a:p>
            <a:p>
              <a:endParaRPr lang="ru-RU" sz="1600" b="1" i="1"/>
            </a:p>
          </p:txBody>
        </p:sp>
        <p:sp>
          <p:nvSpPr>
            <p:cNvPr id="179218" name="Line 18"/>
            <p:cNvSpPr>
              <a:spLocks noChangeShapeType="1"/>
            </p:cNvSpPr>
            <p:nvPr/>
          </p:nvSpPr>
          <p:spPr bwMode="auto">
            <a:xfrm>
              <a:off x="670" y="1929"/>
              <a:ext cx="0" cy="17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 flipV="1">
              <a:off x="670" y="3552"/>
              <a:ext cx="4101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>
              <a:off x="985" y="355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21" name="Freeform 21"/>
            <p:cNvSpPr>
              <a:spLocks/>
            </p:cNvSpPr>
            <p:nvPr/>
          </p:nvSpPr>
          <p:spPr bwMode="auto">
            <a:xfrm>
              <a:off x="670" y="2423"/>
              <a:ext cx="946" cy="1129"/>
            </a:xfrm>
            <a:custGeom>
              <a:avLst/>
              <a:gdLst>
                <a:gd name="T0" fmla="*/ 0 w 1620"/>
                <a:gd name="T1" fmla="*/ 2880 h 2880"/>
                <a:gd name="T2" fmla="*/ 540 w 1620"/>
                <a:gd name="T3" fmla="*/ 1440 h 2880"/>
                <a:gd name="T4" fmla="*/ 1080 w 1620"/>
                <a:gd name="T5" fmla="*/ 540 h 2880"/>
                <a:gd name="T6" fmla="*/ 1620 w 1620"/>
                <a:gd name="T7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0" h="2880">
                  <a:moveTo>
                    <a:pt x="0" y="2880"/>
                  </a:moveTo>
                  <a:cubicBezTo>
                    <a:pt x="180" y="2355"/>
                    <a:pt x="360" y="1830"/>
                    <a:pt x="540" y="1440"/>
                  </a:cubicBezTo>
                  <a:cubicBezTo>
                    <a:pt x="720" y="1050"/>
                    <a:pt x="900" y="780"/>
                    <a:pt x="1080" y="540"/>
                  </a:cubicBezTo>
                  <a:cubicBezTo>
                    <a:pt x="1260" y="300"/>
                    <a:pt x="1440" y="150"/>
                    <a:pt x="162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22" name="Freeform 22"/>
            <p:cNvSpPr>
              <a:spLocks/>
            </p:cNvSpPr>
            <p:nvPr/>
          </p:nvSpPr>
          <p:spPr bwMode="auto">
            <a:xfrm>
              <a:off x="1616" y="2317"/>
              <a:ext cx="1893" cy="1306"/>
            </a:xfrm>
            <a:custGeom>
              <a:avLst/>
              <a:gdLst>
                <a:gd name="T0" fmla="*/ 0 w 3240"/>
                <a:gd name="T1" fmla="*/ 270 h 3330"/>
                <a:gd name="T2" fmla="*/ 540 w 3240"/>
                <a:gd name="T3" fmla="*/ 90 h 3330"/>
                <a:gd name="T4" fmla="*/ 1080 w 3240"/>
                <a:gd name="T5" fmla="*/ 810 h 3330"/>
                <a:gd name="T6" fmla="*/ 1620 w 3240"/>
                <a:gd name="T7" fmla="*/ 1710 h 3330"/>
                <a:gd name="T8" fmla="*/ 2160 w 3240"/>
                <a:gd name="T9" fmla="*/ 2430 h 3330"/>
                <a:gd name="T10" fmla="*/ 2700 w 3240"/>
                <a:gd name="T11" fmla="*/ 3150 h 3330"/>
                <a:gd name="T12" fmla="*/ 3240 w 3240"/>
                <a:gd name="T13" fmla="*/ 333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330">
                  <a:moveTo>
                    <a:pt x="0" y="270"/>
                  </a:moveTo>
                  <a:cubicBezTo>
                    <a:pt x="180" y="135"/>
                    <a:pt x="360" y="0"/>
                    <a:pt x="540" y="90"/>
                  </a:cubicBezTo>
                  <a:cubicBezTo>
                    <a:pt x="720" y="180"/>
                    <a:pt x="900" y="540"/>
                    <a:pt x="1080" y="810"/>
                  </a:cubicBezTo>
                  <a:cubicBezTo>
                    <a:pt x="1260" y="1080"/>
                    <a:pt x="1440" y="1440"/>
                    <a:pt x="1620" y="1710"/>
                  </a:cubicBezTo>
                  <a:cubicBezTo>
                    <a:pt x="1800" y="1980"/>
                    <a:pt x="1980" y="2190"/>
                    <a:pt x="2160" y="2430"/>
                  </a:cubicBezTo>
                  <a:cubicBezTo>
                    <a:pt x="2340" y="2670"/>
                    <a:pt x="2520" y="3000"/>
                    <a:pt x="2700" y="3150"/>
                  </a:cubicBezTo>
                  <a:cubicBezTo>
                    <a:pt x="2880" y="3300"/>
                    <a:pt x="3060" y="3315"/>
                    <a:pt x="3240" y="333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 flipV="1">
              <a:off x="3193" y="331"/>
              <a:ext cx="0" cy="32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24" name="Line 24"/>
            <p:cNvSpPr>
              <a:spLocks noChangeShapeType="1"/>
            </p:cNvSpPr>
            <p:nvPr/>
          </p:nvSpPr>
          <p:spPr bwMode="auto">
            <a:xfrm>
              <a:off x="1826" y="799"/>
              <a:ext cx="0" cy="27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25" name="Text Box 25"/>
            <p:cNvSpPr txBox="1">
              <a:spLocks noChangeArrowheads="1"/>
            </p:cNvSpPr>
            <p:nvPr/>
          </p:nvSpPr>
          <p:spPr bwMode="auto">
            <a:xfrm>
              <a:off x="3088" y="1705"/>
              <a:ext cx="316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L</a:t>
              </a:r>
              <a:r>
                <a:rPr lang="en-US" sz="1600" b="1" i="1" baseline="-25000"/>
                <a:t>2</a:t>
              </a:r>
              <a:endParaRPr lang="ru-RU" sz="1600" b="1" i="1"/>
            </a:p>
          </p:txBody>
        </p:sp>
        <p:sp>
          <p:nvSpPr>
            <p:cNvPr id="179226" name="Text Box 26"/>
            <p:cNvSpPr txBox="1">
              <a:spLocks noChangeArrowheads="1"/>
            </p:cNvSpPr>
            <p:nvPr/>
          </p:nvSpPr>
          <p:spPr bwMode="auto">
            <a:xfrm>
              <a:off x="1721" y="1705"/>
              <a:ext cx="31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600" b="1" i="1"/>
                <a:t>L</a:t>
              </a:r>
              <a:r>
                <a:rPr lang="en-US" sz="1600" b="1" i="1" baseline="-25000"/>
                <a:t>1</a:t>
              </a:r>
              <a:endParaRPr lang="ru-RU" sz="1600" b="1" i="1"/>
            </a:p>
          </p:txBody>
        </p:sp>
        <p:sp>
          <p:nvSpPr>
            <p:cNvPr id="179227" name="Freeform 27"/>
            <p:cNvSpPr>
              <a:spLocks/>
            </p:cNvSpPr>
            <p:nvPr/>
          </p:nvSpPr>
          <p:spPr bwMode="auto">
            <a:xfrm>
              <a:off x="670" y="1293"/>
              <a:ext cx="631" cy="353"/>
            </a:xfrm>
            <a:custGeom>
              <a:avLst/>
              <a:gdLst>
                <a:gd name="T0" fmla="*/ 0 w 1080"/>
                <a:gd name="T1" fmla="*/ 900 h 900"/>
                <a:gd name="T2" fmla="*/ 540 w 1080"/>
                <a:gd name="T3" fmla="*/ 540 h 900"/>
                <a:gd name="T4" fmla="*/ 1080 w 1080"/>
                <a:gd name="T5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0" h="900">
                  <a:moveTo>
                    <a:pt x="0" y="900"/>
                  </a:moveTo>
                  <a:cubicBezTo>
                    <a:pt x="180" y="795"/>
                    <a:pt x="360" y="690"/>
                    <a:pt x="540" y="540"/>
                  </a:cubicBezTo>
                  <a:cubicBezTo>
                    <a:pt x="720" y="390"/>
                    <a:pt x="990" y="90"/>
                    <a:pt x="108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28" name="Freeform 28"/>
            <p:cNvSpPr>
              <a:spLocks/>
            </p:cNvSpPr>
            <p:nvPr/>
          </p:nvSpPr>
          <p:spPr bwMode="auto">
            <a:xfrm>
              <a:off x="1301" y="728"/>
              <a:ext cx="631" cy="565"/>
            </a:xfrm>
            <a:custGeom>
              <a:avLst/>
              <a:gdLst>
                <a:gd name="T0" fmla="*/ 0 w 1080"/>
                <a:gd name="T1" fmla="*/ 1440 h 1440"/>
                <a:gd name="T2" fmla="*/ 540 w 1080"/>
                <a:gd name="T3" fmla="*/ 720 h 1440"/>
                <a:gd name="T4" fmla="*/ 1080 w 1080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0" h="1440">
                  <a:moveTo>
                    <a:pt x="0" y="1440"/>
                  </a:moveTo>
                  <a:cubicBezTo>
                    <a:pt x="180" y="1200"/>
                    <a:pt x="360" y="960"/>
                    <a:pt x="540" y="720"/>
                  </a:cubicBezTo>
                  <a:cubicBezTo>
                    <a:pt x="720" y="480"/>
                    <a:pt x="990" y="120"/>
                    <a:pt x="108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29" name="Freeform 29"/>
            <p:cNvSpPr>
              <a:spLocks/>
            </p:cNvSpPr>
            <p:nvPr/>
          </p:nvSpPr>
          <p:spPr bwMode="auto">
            <a:xfrm>
              <a:off x="1932" y="517"/>
              <a:ext cx="315" cy="212"/>
            </a:xfrm>
            <a:custGeom>
              <a:avLst/>
              <a:gdLst>
                <a:gd name="T0" fmla="*/ 0 w 540"/>
                <a:gd name="T1" fmla="*/ 540 h 540"/>
                <a:gd name="T2" fmla="*/ 540 w 540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540">
                  <a:moveTo>
                    <a:pt x="0" y="540"/>
                  </a:moveTo>
                  <a:cubicBezTo>
                    <a:pt x="225" y="315"/>
                    <a:pt x="450" y="90"/>
                    <a:pt x="54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30" name="Freeform 30"/>
            <p:cNvSpPr>
              <a:spLocks/>
            </p:cNvSpPr>
            <p:nvPr/>
          </p:nvSpPr>
          <p:spPr bwMode="auto">
            <a:xfrm>
              <a:off x="2247" y="376"/>
              <a:ext cx="316" cy="141"/>
            </a:xfrm>
            <a:custGeom>
              <a:avLst/>
              <a:gdLst>
                <a:gd name="T0" fmla="*/ 0 w 540"/>
                <a:gd name="T1" fmla="*/ 360 h 360"/>
                <a:gd name="T2" fmla="*/ 540 w 540"/>
                <a:gd name="T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360">
                  <a:moveTo>
                    <a:pt x="0" y="360"/>
                  </a:moveTo>
                  <a:cubicBezTo>
                    <a:pt x="225" y="210"/>
                    <a:pt x="450" y="60"/>
                    <a:pt x="54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31" name="Freeform 31"/>
            <p:cNvSpPr>
              <a:spLocks/>
            </p:cNvSpPr>
            <p:nvPr/>
          </p:nvSpPr>
          <p:spPr bwMode="auto">
            <a:xfrm>
              <a:off x="2563" y="305"/>
              <a:ext cx="315" cy="71"/>
            </a:xfrm>
            <a:custGeom>
              <a:avLst/>
              <a:gdLst>
                <a:gd name="T0" fmla="*/ 0 w 540"/>
                <a:gd name="T1" fmla="*/ 180 h 180"/>
                <a:gd name="T2" fmla="*/ 540 w 540"/>
                <a:gd name="T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180">
                  <a:moveTo>
                    <a:pt x="0" y="180"/>
                  </a:moveTo>
                  <a:cubicBezTo>
                    <a:pt x="225" y="105"/>
                    <a:pt x="450" y="30"/>
                    <a:pt x="54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32" name="Line 32"/>
            <p:cNvSpPr>
              <a:spLocks noChangeShapeType="1"/>
            </p:cNvSpPr>
            <p:nvPr/>
          </p:nvSpPr>
          <p:spPr bwMode="auto">
            <a:xfrm>
              <a:off x="2878" y="305"/>
              <a:ext cx="3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33" name="Freeform 33"/>
            <p:cNvSpPr>
              <a:spLocks/>
            </p:cNvSpPr>
            <p:nvPr/>
          </p:nvSpPr>
          <p:spPr bwMode="auto">
            <a:xfrm>
              <a:off x="3207" y="308"/>
              <a:ext cx="307" cy="29"/>
            </a:xfrm>
            <a:custGeom>
              <a:avLst/>
              <a:gdLst>
                <a:gd name="T0" fmla="*/ 0 w 525"/>
                <a:gd name="T1" fmla="*/ 0 h 75"/>
                <a:gd name="T2" fmla="*/ 330 w 525"/>
                <a:gd name="T3" fmla="*/ 45 h 75"/>
                <a:gd name="T4" fmla="*/ 420 w 525"/>
                <a:gd name="T5" fmla="*/ 60 h 75"/>
                <a:gd name="T6" fmla="*/ 525 w 525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" h="75">
                  <a:moveTo>
                    <a:pt x="0" y="0"/>
                  </a:moveTo>
                  <a:cubicBezTo>
                    <a:pt x="124" y="10"/>
                    <a:pt x="212" y="27"/>
                    <a:pt x="330" y="45"/>
                  </a:cubicBezTo>
                  <a:cubicBezTo>
                    <a:pt x="360" y="50"/>
                    <a:pt x="390" y="55"/>
                    <a:pt x="420" y="60"/>
                  </a:cubicBezTo>
                  <a:cubicBezTo>
                    <a:pt x="455" y="65"/>
                    <a:pt x="525" y="75"/>
                    <a:pt x="525" y="75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34" name="Text Box 34"/>
            <p:cNvSpPr txBox="1">
              <a:spLocks noChangeArrowheads="1"/>
            </p:cNvSpPr>
            <p:nvPr/>
          </p:nvSpPr>
          <p:spPr bwMode="auto">
            <a:xfrm>
              <a:off x="4245" y="223"/>
              <a:ext cx="421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sz="1600" b="1" i="1"/>
                <a:t>а</a:t>
              </a:r>
            </a:p>
          </p:txBody>
        </p:sp>
        <p:sp>
          <p:nvSpPr>
            <p:cNvPr id="179235" name="Text Box 35"/>
            <p:cNvSpPr txBox="1">
              <a:spLocks noChangeArrowheads="1"/>
            </p:cNvSpPr>
            <p:nvPr/>
          </p:nvSpPr>
          <p:spPr bwMode="auto">
            <a:xfrm>
              <a:off x="4350" y="1917"/>
              <a:ext cx="421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sz="1600" b="1" i="1"/>
                <a:t>б</a:t>
              </a:r>
            </a:p>
          </p:txBody>
        </p:sp>
        <p:sp>
          <p:nvSpPr>
            <p:cNvPr id="179236" name="Freeform 36"/>
            <p:cNvSpPr>
              <a:spLocks/>
            </p:cNvSpPr>
            <p:nvPr/>
          </p:nvSpPr>
          <p:spPr bwMode="auto">
            <a:xfrm>
              <a:off x="1090" y="2458"/>
              <a:ext cx="2314" cy="447"/>
            </a:xfrm>
            <a:custGeom>
              <a:avLst/>
              <a:gdLst>
                <a:gd name="T0" fmla="*/ 0 w 3960"/>
                <a:gd name="T1" fmla="*/ 960 h 1140"/>
                <a:gd name="T2" fmla="*/ 900 w 3960"/>
                <a:gd name="T3" fmla="*/ 240 h 1140"/>
                <a:gd name="T4" fmla="*/ 1800 w 3960"/>
                <a:gd name="T5" fmla="*/ 60 h 1140"/>
                <a:gd name="T6" fmla="*/ 2880 w 3960"/>
                <a:gd name="T7" fmla="*/ 600 h 1140"/>
                <a:gd name="T8" fmla="*/ 3960 w 3960"/>
                <a:gd name="T9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0" h="1140">
                  <a:moveTo>
                    <a:pt x="0" y="960"/>
                  </a:moveTo>
                  <a:cubicBezTo>
                    <a:pt x="300" y="675"/>
                    <a:pt x="600" y="390"/>
                    <a:pt x="900" y="240"/>
                  </a:cubicBezTo>
                  <a:cubicBezTo>
                    <a:pt x="1200" y="90"/>
                    <a:pt x="1470" y="0"/>
                    <a:pt x="1800" y="60"/>
                  </a:cubicBezTo>
                  <a:cubicBezTo>
                    <a:pt x="2130" y="120"/>
                    <a:pt x="2520" y="420"/>
                    <a:pt x="2880" y="600"/>
                  </a:cubicBezTo>
                  <a:cubicBezTo>
                    <a:pt x="3240" y="780"/>
                    <a:pt x="3600" y="960"/>
                    <a:pt x="3960" y="114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237" name="Freeform 37"/>
            <p:cNvSpPr>
              <a:spLocks/>
            </p:cNvSpPr>
            <p:nvPr/>
          </p:nvSpPr>
          <p:spPr bwMode="auto">
            <a:xfrm>
              <a:off x="670" y="2835"/>
              <a:ext cx="420" cy="706"/>
            </a:xfrm>
            <a:custGeom>
              <a:avLst/>
              <a:gdLst>
                <a:gd name="T0" fmla="*/ 0 w 720"/>
                <a:gd name="T1" fmla="*/ 1800 h 1800"/>
                <a:gd name="T2" fmla="*/ 720 w 720"/>
                <a:gd name="T3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00">
                  <a:moveTo>
                    <a:pt x="0" y="1800"/>
                  </a:moveTo>
                  <a:cubicBezTo>
                    <a:pt x="0" y="1800"/>
                    <a:pt x="360" y="900"/>
                    <a:pt x="72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77788" y="6092825"/>
            <a:ext cx="906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sz="2400" b="1">
                <a:solidFill>
                  <a:srgbClr val="003399"/>
                </a:solidFill>
              </a:rPr>
              <a:t>Кривые общего, среднего и предельного продуктов труда</a:t>
            </a:r>
            <a:endParaRPr lang="ru-RU" sz="2400" b="1"/>
          </a:p>
        </p:txBody>
      </p:sp>
    </p:spTree>
    <p:extLst>
      <p:ext uri="{BB962C8B-B14F-4D97-AF65-F5344CB8AC3E}">
        <p14:creationId xmlns:p14="http://schemas.microsoft.com/office/powerpoint/2010/main" val="28838113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пятый: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/>
              <a:t>Издержки производства в краткосрочном периоде.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4419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96136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Издержки производства </a:t>
            </a:r>
            <a:r>
              <a:rPr lang="ru-RU" sz="3200" b="1" dirty="0"/>
              <a:t>— это выраженные в денежной форме затраты ресурсов на производство и реализацию продукта.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73360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852120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Бухгалтерские издержки </a:t>
            </a:r>
            <a:r>
              <a:rPr lang="ru-RU" sz="3200" b="1" dirty="0"/>
              <a:t>включают </a:t>
            </a:r>
            <a:r>
              <a:rPr lang="ru-RU" sz="3600" b="1" dirty="0">
                <a:solidFill>
                  <a:srgbClr val="FF0000"/>
                </a:solidFill>
              </a:rPr>
              <a:t>явные (внешние) издержки</a:t>
            </a:r>
            <a:r>
              <a:rPr lang="ru-RU" sz="3200" b="1" dirty="0"/>
              <a:t> —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денежные выплаты собственникам ресурсов (заработная плата рабочих, проценты за кредит, оплата сырья и материалов, налоги и т.п.).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Эти затраты отражаются в бухгалтерском балансе.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355324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24128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Экономические издержки</a:t>
            </a:r>
            <a:r>
              <a:rPr lang="ru-RU" sz="3200" b="1" dirty="0"/>
              <a:t> состоят из явных (внешних) и неявных (внутренних) издержек производства.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600" b="1" dirty="0">
                <a:solidFill>
                  <a:srgbClr val="FF0000"/>
                </a:solidFill>
              </a:rPr>
              <a:t>Неявные издержки</a:t>
            </a:r>
            <a:r>
              <a:rPr lang="ru-RU" sz="3200" b="1" dirty="0"/>
              <a:t> — это издержки, связанные с использованием собственных ресурсов фирмы и не принимающие форму денежных выплат. 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497823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708104"/>
          </a:xfrm>
        </p:spPr>
        <p:txBody>
          <a:bodyPr/>
          <a:lstStyle/>
          <a:p>
            <a:r>
              <a:rPr lang="ru-RU" sz="3200" b="1" dirty="0"/>
              <a:t>Формой неявных издержек является </a:t>
            </a:r>
            <a:r>
              <a:rPr lang="ru-RU" sz="3600" b="1" dirty="0">
                <a:solidFill>
                  <a:srgbClr val="FF0000"/>
                </a:solidFill>
              </a:rPr>
              <a:t>нормальная прибыль </a:t>
            </a:r>
            <a:r>
              <a:rPr lang="ru-RU" sz="3200" b="1" dirty="0"/>
              <a:t>—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минимальный доход, которым должна вознаграждаться предпринимательская способность, чтобы удержать её от альтернативного использования.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5926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472112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Предельная полезность </a:t>
            </a:r>
            <a:r>
              <a:rPr lang="ru-RU" b="1" dirty="0"/>
              <a:t>— дополнительная полезность, которую получает потребитель от дополнительной единицы блага:</a:t>
            </a:r>
            <a:endParaRPr lang="en-US" b="1" i="1" dirty="0"/>
          </a:p>
          <a:p>
            <a:pPr algn="ctr">
              <a:buFont typeface="Wingdings" pitchFamily="2" charset="2"/>
              <a:buNone/>
            </a:pPr>
            <a:r>
              <a:rPr lang="en-US" sz="4000" b="1" i="1" dirty="0">
                <a:solidFill>
                  <a:schemeClr val="bg2"/>
                </a:solidFill>
              </a:rPr>
              <a:t>MU</a:t>
            </a:r>
            <a:r>
              <a:rPr lang="ru-RU" sz="4000" b="1" i="1" dirty="0">
                <a:solidFill>
                  <a:schemeClr val="bg2"/>
                </a:solidFill>
              </a:rPr>
              <a:t> </a:t>
            </a:r>
            <a:r>
              <a:rPr lang="ru-RU" sz="4000" b="1" i="1" dirty="0"/>
              <a:t>= ∆</a:t>
            </a:r>
            <a:r>
              <a:rPr lang="en-US" sz="4000" b="1" i="1" dirty="0">
                <a:solidFill>
                  <a:schemeClr val="bg2"/>
                </a:solidFill>
              </a:rPr>
              <a:t>TU</a:t>
            </a:r>
            <a:r>
              <a:rPr lang="ru-RU" sz="4000" b="1" i="1" dirty="0"/>
              <a:t>/∆</a:t>
            </a:r>
            <a:r>
              <a:rPr lang="en-US" sz="4000" b="1" i="1" dirty="0">
                <a:solidFill>
                  <a:schemeClr val="bg2"/>
                </a:solidFill>
              </a:rPr>
              <a:t>Q</a:t>
            </a:r>
            <a:r>
              <a:rPr lang="ru-RU" sz="4000" b="1" dirty="0"/>
              <a:t>,</a:t>
            </a:r>
            <a:endParaRPr lang="ru-RU" b="1" i="1" dirty="0"/>
          </a:p>
          <a:p>
            <a:pPr>
              <a:buFont typeface="Wingdings" pitchFamily="2" charset="2"/>
              <a:buNone/>
            </a:pPr>
            <a:r>
              <a:rPr lang="ru-RU" b="1" dirty="0"/>
              <a:t>  где </a:t>
            </a:r>
            <a:r>
              <a:rPr lang="en-US" b="1" i="1" dirty="0">
                <a:solidFill>
                  <a:schemeClr val="bg2"/>
                </a:solidFill>
              </a:rPr>
              <a:t>MU</a:t>
            </a:r>
            <a:r>
              <a:rPr lang="en-US" b="1" dirty="0"/>
              <a:t> </a:t>
            </a:r>
            <a:r>
              <a:rPr lang="ru-RU" b="1" dirty="0"/>
              <a:t>— величина предельной полезности; </a:t>
            </a:r>
          </a:p>
          <a:p>
            <a:pPr>
              <a:buFont typeface="Wingdings" pitchFamily="2" charset="2"/>
              <a:buNone/>
            </a:pPr>
            <a:r>
              <a:rPr lang="ru-RU" b="1" i="1" dirty="0"/>
              <a:t>∆</a:t>
            </a:r>
            <a:r>
              <a:rPr lang="en-US" b="1" i="1" dirty="0">
                <a:solidFill>
                  <a:schemeClr val="bg2"/>
                </a:solidFill>
              </a:rPr>
              <a:t>Q</a:t>
            </a:r>
            <a:r>
              <a:rPr lang="ru-RU" b="1" dirty="0"/>
              <a:t> — прирост количества потребляемого блага.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68144"/>
          </a:xfrm>
        </p:spPr>
        <p:txBody>
          <a:bodyPr/>
          <a:lstStyle/>
          <a:p>
            <a:r>
              <a:rPr lang="ru-RU" sz="3200" b="1" dirty="0"/>
              <a:t>Все производственные факторы в краткосрочном периоде подразделяются на постоянные и переменные.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Соответственно и издержки производства делятся на </a:t>
            </a:r>
            <a:r>
              <a:rPr lang="ru-RU" sz="3600" b="1" dirty="0">
                <a:solidFill>
                  <a:srgbClr val="FF0000"/>
                </a:solidFill>
              </a:rPr>
              <a:t>постоянные и переменные. 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899343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6068144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Постоянные издержки производства</a:t>
            </a:r>
            <a:r>
              <a:rPr lang="ru-RU" sz="3600" b="1" i="1" dirty="0">
                <a:solidFill>
                  <a:srgbClr val="FF0000"/>
                </a:solidFill>
              </a:rPr>
              <a:t> </a:t>
            </a:r>
            <a:r>
              <a:rPr lang="ru-RU" sz="3600" b="1" dirty="0">
                <a:solidFill>
                  <a:srgbClr val="FF0000"/>
                </a:solidFill>
              </a:rPr>
              <a:t>(</a:t>
            </a:r>
            <a:r>
              <a:rPr lang="en-US" sz="3600" b="1" i="1" dirty="0">
                <a:solidFill>
                  <a:srgbClr val="FF0000"/>
                </a:solidFill>
              </a:rPr>
              <a:t>FC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sz="3200" b="1" dirty="0"/>
              <a:t>— это затраты по использованию постоянных факторов производства, не зависящие от объёма выпуска.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Они определяются количеством и ценой используемых постоянных ресурсов. 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665998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61401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600" b="1" dirty="0">
                <a:solidFill>
                  <a:srgbClr val="FF0000"/>
                </a:solidFill>
              </a:rPr>
              <a:t>Переменные издержки производства (</a:t>
            </a:r>
            <a:r>
              <a:rPr lang="en-US" sz="3600" b="1" i="1" dirty="0">
                <a:solidFill>
                  <a:srgbClr val="FF0000"/>
                </a:solidFill>
              </a:rPr>
              <a:t>VC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sz="3200" b="1" dirty="0"/>
              <a:t>— это затраты, связанные с применением переменных факторов производства, величина которых зависит от объёма выпускаемой продукции.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По мере увеличения выпуска будет наблюдаться и рост переменных издержек (затраты на сырье, топливо, электроэнергию, заработная плата работников и т.п.).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56444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5708104"/>
          </a:xfrm>
        </p:spPr>
        <p:txBody>
          <a:bodyPr/>
          <a:lstStyle/>
          <a:p>
            <a:r>
              <a:rPr lang="ru-RU" sz="3200" b="1" dirty="0"/>
              <a:t>Постоянные и переменные издержки в сумме составляют </a:t>
            </a:r>
            <a:r>
              <a:rPr lang="ru-RU" sz="3600" b="1" dirty="0">
                <a:solidFill>
                  <a:srgbClr val="FF0000"/>
                </a:solidFill>
              </a:rPr>
              <a:t>общие (валовые, совокупные) издержки производства </a:t>
            </a:r>
            <a:r>
              <a:rPr lang="ru-RU" sz="3200" b="1" dirty="0"/>
              <a:t>краткосрочного периода </a:t>
            </a:r>
            <a:r>
              <a:rPr lang="ru-RU" sz="3600" b="1" dirty="0">
                <a:solidFill>
                  <a:srgbClr val="FF0000"/>
                </a:solidFill>
              </a:rPr>
              <a:t>(</a:t>
            </a:r>
            <a:r>
              <a:rPr lang="en-US" sz="3600" b="1" i="1" dirty="0">
                <a:solidFill>
                  <a:srgbClr val="FF0000"/>
                </a:solidFill>
              </a:rPr>
              <a:t>TC</a:t>
            </a:r>
            <a:r>
              <a:rPr lang="ru-RU" sz="3600" b="1" dirty="0">
                <a:solidFill>
                  <a:srgbClr val="FF0000"/>
                </a:solidFill>
              </a:rPr>
              <a:t>)</a:t>
            </a:r>
            <a:r>
              <a:rPr lang="ru-RU" sz="3600" b="1" dirty="0"/>
              <a:t>.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08219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708" name="Group 4"/>
          <p:cNvGrpSpPr>
            <a:grpSpLocks/>
          </p:cNvGrpSpPr>
          <p:nvPr/>
        </p:nvGrpSpPr>
        <p:grpSpPr bwMode="auto">
          <a:xfrm>
            <a:off x="1547813" y="549275"/>
            <a:ext cx="6048375" cy="5256213"/>
            <a:chOff x="2421" y="2517"/>
            <a:chExt cx="7020" cy="6243"/>
          </a:xfrm>
        </p:grpSpPr>
        <p:sp>
          <p:nvSpPr>
            <p:cNvPr id="200709" name="Text Box 5"/>
            <p:cNvSpPr txBox="1">
              <a:spLocks noChangeArrowheads="1"/>
            </p:cNvSpPr>
            <p:nvPr/>
          </p:nvSpPr>
          <p:spPr bwMode="auto">
            <a:xfrm>
              <a:off x="8901" y="8220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Q</a:t>
              </a:r>
              <a:endParaRPr lang="ru-RU" sz="2000" i="1"/>
            </a:p>
          </p:txBody>
        </p:sp>
        <p:sp>
          <p:nvSpPr>
            <p:cNvPr id="200710" name="Text Box 6"/>
            <p:cNvSpPr txBox="1">
              <a:spLocks noChangeArrowheads="1"/>
            </p:cNvSpPr>
            <p:nvPr/>
          </p:nvSpPr>
          <p:spPr bwMode="auto">
            <a:xfrm>
              <a:off x="8001" y="6420"/>
              <a:ext cx="9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 dirty="0"/>
                <a:t>FC</a:t>
              </a:r>
              <a:endParaRPr lang="ru-RU" sz="2000" i="1" dirty="0"/>
            </a:p>
          </p:txBody>
        </p:sp>
        <p:sp>
          <p:nvSpPr>
            <p:cNvPr id="200711" name="Text Box 7"/>
            <p:cNvSpPr txBox="1">
              <a:spLocks noChangeArrowheads="1"/>
            </p:cNvSpPr>
            <p:nvPr/>
          </p:nvSpPr>
          <p:spPr bwMode="auto">
            <a:xfrm>
              <a:off x="6561" y="4260"/>
              <a:ext cx="90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 dirty="0"/>
                <a:t>VC</a:t>
              </a:r>
              <a:endParaRPr lang="ru-RU" sz="2000" i="1" dirty="0"/>
            </a:p>
          </p:txBody>
        </p:sp>
        <p:sp>
          <p:nvSpPr>
            <p:cNvPr id="200712" name="Text Box 8"/>
            <p:cNvSpPr txBox="1">
              <a:spLocks noChangeArrowheads="1"/>
            </p:cNvSpPr>
            <p:nvPr/>
          </p:nvSpPr>
          <p:spPr bwMode="auto">
            <a:xfrm>
              <a:off x="6561" y="2820"/>
              <a:ext cx="90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TC</a:t>
              </a:r>
              <a:endParaRPr lang="ru-RU" sz="2000" i="1"/>
            </a:p>
          </p:txBody>
        </p:sp>
        <p:sp>
          <p:nvSpPr>
            <p:cNvPr id="200713" name="Text Box 9"/>
            <p:cNvSpPr txBox="1">
              <a:spLocks noChangeArrowheads="1"/>
            </p:cNvSpPr>
            <p:nvPr/>
          </p:nvSpPr>
          <p:spPr bwMode="auto">
            <a:xfrm>
              <a:off x="2421" y="3000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C</a:t>
              </a:r>
              <a:endParaRPr lang="ru-RU" sz="2000" i="1"/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2961" y="2517"/>
              <a:ext cx="0" cy="57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715" name="Line 11"/>
            <p:cNvSpPr>
              <a:spLocks noChangeShapeType="1"/>
            </p:cNvSpPr>
            <p:nvPr/>
          </p:nvSpPr>
          <p:spPr bwMode="auto">
            <a:xfrm>
              <a:off x="2961" y="8220"/>
              <a:ext cx="6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2961" y="6780"/>
              <a:ext cx="50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717" name="Freeform 13"/>
            <p:cNvSpPr>
              <a:spLocks/>
            </p:cNvSpPr>
            <p:nvPr/>
          </p:nvSpPr>
          <p:spPr bwMode="auto">
            <a:xfrm>
              <a:off x="2961" y="4440"/>
              <a:ext cx="3600" cy="3780"/>
            </a:xfrm>
            <a:custGeom>
              <a:avLst/>
              <a:gdLst>
                <a:gd name="T0" fmla="*/ 0 w 3600"/>
                <a:gd name="T1" fmla="*/ 3780 h 3780"/>
                <a:gd name="T2" fmla="*/ 900 w 3600"/>
                <a:gd name="T3" fmla="*/ 2340 h 3780"/>
                <a:gd name="T4" fmla="*/ 2880 w 3600"/>
                <a:gd name="T5" fmla="*/ 1440 h 3780"/>
                <a:gd name="T6" fmla="*/ 3600 w 3600"/>
                <a:gd name="T7" fmla="*/ 0 h 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0" h="3780">
                  <a:moveTo>
                    <a:pt x="0" y="3780"/>
                  </a:moveTo>
                  <a:cubicBezTo>
                    <a:pt x="210" y="3255"/>
                    <a:pt x="420" y="2730"/>
                    <a:pt x="900" y="2340"/>
                  </a:cubicBezTo>
                  <a:cubicBezTo>
                    <a:pt x="1380" y="1950"/>
                    <a:pt x="2430" y="1830"/>
                    <a:pt x="2880" y="1440"/>
                  </a:cubicBezTo>
                  <a:cubicBezTo>
                    <a:pt x="3330" y="1050"/>
                    <a:pt x="3465" y="525"/>
                    <a:pt x="360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718" name="Freeform 14"/>
            <p:cNvSpPr>
              <a:spLocks/>
            </p:cNvSpPr>
            <p:nvPr/>
          </p:nvSpPr>
          <p:spPr bwMode="auto">
            <a:xfrm>
              <a:off x="2961" y="3000"/>
              <a:ext cx="3600" cy="3780"/>
            </a:xfrm>
            <a:custGeom>
              <a:avLst/>
              <a:gdLst>
                <a:gd name="T0" fmla="*/ 0 w 3600"/>
                <a:gd name="T1" fmla="*/ 3780 h 3780"/>
                <a:gd name="T2" fmla="*/ 900 w 3600"/>
                <a:gd name="T3" fmla="*/ 2340 h 3780"/>
                <a:gd name="T4" fmla="*/ 2880 w 3600"/>
                <a:gd name="T5" fmla="*/ 1440 h 3780"/>
                <a:gd name="T6" fmla="*/ 3600 w 3600"/>
                <a:gd name="T7" fmla="*/ 0 h 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0" h="3780">
                  <a:moveTo>
                    <a:pt x="0" y="3780"/>
                  </a:moveTo>
                  <a:cubicBezTo>
                    <a:pt x="210" y="3255"/>
                    <a:pt x="420" y="2730"/>
                    <a:pt x="900" y="2340"/>
                  </a:cubicBezTo>
                  <a:cubicBezTo>
                    <a:pt x="1380" y="1950"/>
                    <a:pt x="2430" y="1830"/>
                    <a:pt x="2880" y="1440"/>
                  </a:cubicBezTo>
                  <a:cubicBezTo>
                    <a:pt x="3330" y="1050"/>
                    <a:pt x="3465" y="525"/>
                    <a:pt x="360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395288" y="5876925"/>
            <a:ext cx="87487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>
                <a:solidFill>
                  <a:srgbClr val="003399"/>
                </a:solidFill>
              </a:rPr>
              <a:t>Кривые общих, постоянных и переменных издержек производства в краткосрочном периоде</a:t>
            </a:r>
          </a:p>
        </p:txBody>
      </p:sp>
    </p:spTree>
    <p:extLst>
      <p:ext uri="{BB962C8B-B14F-4D97-AF65-F5344CB8AC3E}">
        <p14:creationId xmlns:p14="http://schemas.microsoft.com/office/powerpoint/2010/main" val="759592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68144"/>
          </a:xfrm>
        </p:spPr>
        <p:txBody>
          <a:bodyPr/>
          <a:lstStyle/>
          <a:p>
            <a:r>
              <a:rPr lang="ru-RU" sz="3200" b="1" dirty="0"/>
              <a:t>Издержки производства, характеризующие уровень затрат на единицу продукции, называются </a:t>
            </a:r>
            <a:r>
              <a:rPr lang="ru-RU" sz="3600" b="1" dirty="0">
                <a:solidFill>
                  <a:srgbClr val="FF0000"/>
                </a:solidFill>
              </a:rPr>
              <a:t>средними издержками.</a:t>
            </a:r>
            <a:br>
              <a:rPr lang="ru-RU" sz="3600" b="1" dirty="0">
                <a:solidFill>
                  <a:srgbClr val="FF0000"/>
                </a:solidFill>
              </a:rPr>
            </a:br>
            <a:br>
              <a:rPr lang="ru-RU" sz="3200" b="1" i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7157988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68144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Средние постоянные издержки (</a:t>
            </a:r>
            <a:r>
              <a:rPr lang="en-US" sz="3600" b="1" i="1" dirty="0">
                <a:solidFill>
                  <a:srgbClr val="FF0000"/>
                </a:solidFill>
              </a:rPr>
              <a:t>AFC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sz="3200" b="1" dirty="0"/>
              <a:t>отражают затраты постоянных производственных ресурсов, с которыми производится единица продукции.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Они рассчитываются путём деления постоянных издержек на объём производства:</a:t>
            </a:r>
            <a:br>
              <a:rPr lang="en-US" sz="3200" b="1" dirty="0"/>
            </a:br>
            <a:r>
              <a:rPr lang="en-US" sz="3200" b="1" dirty="0"/>
              <a:t>                     </a:t>
            </a:r>
            <a:r>
              <a:rPr lang="en-US" sz="4000" b="1" dirty="0">
                <a:solidFill>
                  <a:srgbClr val="FF0000"/>
                </a:solidFill>
              </a:rPr>
              <a:t>AFC = FC / Q</a:t>
            </a:r>
            <a:br>
              <a:rPr lang="ru-RU" sz="4000" b="1" dirty="0">
                <a:solidFill>
                  <a:srgbClr val="FF0000"/>
                </a:solidFill>
              </a:rPr>
            </a:b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139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96136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Средние переменные издержки (</a:t>
            </a:r>
            <a:r>
              <a:rPr lang="en-US" sz="3600" b="1" i="1" dirty="0">
                <a:solidFill>
                  <a:srgbClr val="FF0000"/>
                </a:solidFill>
              </a:rPr>
              <a:t>AVC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sz="3200" b="1" dirty="0"/>
              <a:t>отражают затраты переменных производственных ресурсов, с которыми производится единица продукции</a:t>
            </a:r>
            <a:r>
              <a:rPr lang="en-US" sz="3200" b="1" dirty="0"/>
              <a:t>:</a:t>
            </a:r>
            <a:br>
              <a:rPr lang="en-US" sz="3200" b="1" dirty="0"/>
            </a:br>
            <a:r>
              <a:rPr lang="en-US" sz="3200" b="1" dirty="0"/>
              <a:t>                     </a:t>
            </a:r>
            <a:r>
              <a:rPr lang="en-US" sz="4000" b="1" dirty="0">
                <a:solidFill>
                  <a:srgbClr val="FF0000"/>
                </a:solidFill>
              </a:rPr>
              <a:t>AVC = VC / Q</a:t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792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5996136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Средние общие издержки производства (</a:t>
            </a:r>
            <a:r>
              <a:rPr lang="en-US" sz="3600" b="1" i="1" dirty="0">
                <a:solidFill>
                  <a:srgbClr val="FF0000"/>
                </a:solidFill>
              </a:rPr>
              <a:t>ATC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sz="3200" b="1" dirty="0"/>
              <a:t>отражают затраты постоянных и переменных ресурсов, с которыми производится единица продукции.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Они определяются как отношение общих издержек и объёма производства:</a:t>
            </a:r>
            <a:br>
              <a:rPr lang="ru-RU" sz="3200" b="1" dirty="0"/>
            </a:br>
            <a:r>
              <a:rPr lang="ru-RU" sz="3200" b="1" dirty="0"/>
              <a:t> </a:t>
            </a:r>
            <a:br>
              <a:rPr lang="en-US" sz="3200" b="1" dirty="0"/>
            </a:br>
            <a:r>
              <a:rPr lang="en-US" sz="3200" b="1" dirty="0"/>
              <a:t>               </a:t>
            </a:r>
            <a:r>
              <a:rPr lang="ru-RU" sz="4000" b="1" dirty="0">
                <a:solidFill>
                  <a:srgbClr val="FF0000"/>
                </a:solidFill>
              </a:rPr>
              <a:t>АТС = ТС / </a:t>
            </a:r>
            <a:r>
              <a:rPr lang="en-US" sz="4000" b="1" dirty="0">
                <a:solidFill>
                  <a:srgbClr val="FF0000"/>
                </a:solidFill>
              </a:rPr>
              <a:t>Q</a:t>
            </a:r>
            <a:br>
              <a:rPr lang="ru-RU" sz="4000" dirty="0">
                <a:solidFill>
                  <a:srgbClr val="FF0000"/>
                </a:solidFill>
              </a:rPr>
            </a:b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220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68144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Предельные издержки (</a:t>
            </a:r>
            <a:r>
              <a:rPr lang="en-US" sz="3600" b="1" i="1" dirty="0">
                <a:solidFill>
                  <a:srgbClr val="FF0000"/>
                </a:solidFill>
              </a:rPr>
              <a:t>MC</a:t>
            </a:r>
            <a:r>
              <a:rPr lang="ru-RU" sz="3600" b="1" dirty="0">
                <a:solidFill>
                  <a:srgbClr val="FF0000"/>
                </a:solidFill>
              </a:rPr>
              <a:t>) </a:t>
            </a:r>
            <a:r>
              <a:rPr lang="ru-RU" sz="3200" b="1" dirty="0"/>
              <a:t>представляют собой прирост общих издержек, связанный с производством дополнительной единицы продукции. </a:t>
            </a:r>
            <a:br>
              <a:rPr lang="en-US" sz="3200" b="1" dirty="0"/>
            </a:br>
            <a:br>
              <a:rPr lang="en-US" sz="3200" b="1" dirty="0"/>
            </a:br>
            <a:r>
              <a:rPr lang="ru-RU" sz="3200" b="1" dirty="0"/>
              <a:t>Предельные издержки характеризуют скорость, с которой увеличиваются общие (переменные) издержки при расширении объёма производства</a:t>
            </a:r>
            <a:r>
              <a:rPr lang="en-US" sz="3200" b="1" dirty="0"/>
              <a:t>:</a:t>
            </a:r>
            <a:br>
              <a:rPr lang="en-US" sz="3200" b="1" dirty="0"/>
            </a:br>
            <a:r>
              <a:rPr lang="en-US" sz="3200" b="1" dirty="0"/>
              <a:t>                </a:t>
            </a:r>
            <a:r>
              <a:rPr lang="en-US" sz="4000" b="1" dirty="0">
                <a:solidFill>
                  <a:srgbClr val="FF0000"/>
                </a:solidFill>
              </a:rPr>
              <a:t>MC =  ∆TC / ∆Q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br>
              <a:rPr lang="ru-RU" sz="4000" b="1" dirty="0">
                <a:solidFill>
                  <a:srgbClr val="FF0000"/>
                </a:solidFill>
              </a:rPr>
            </a:b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 ÐÐÐÐ ">
            <a:extLst>
              <a:ext uri="{FF2B5EF4-FFF2-40B4-BE49-F238E27FC236}">
                <a16:creationId xmlns:a16="http://schemas.microsoft.com/office/drawing/2014/main" id="{D041E75A-7563-4CE1-9030-10124609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556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56" name="Group 4"/>
          <p:cNvGrpSpPr>
            <a:grpSpLocks/>
          </p:cNvGrpSpPr>
          <p:nvPr/>
        </p:nvGrpSpPr>
        <p:grpSpPr bwMode="auto">
          <a:xfrm>
            <a:off x="1258888" y="404813"/>
            <a:ext cx="6553200" cy="5111750"/>
            <a:chOff x="2601" y="3373"/>
            <a:chExt cx="6840" cy="5400"/>
          </a:xfrm>
        </p:grpSpPr>
        <p:sp>
          <p:nvSpPr>
            <p:cNvPr id="202757" name="Text Box 5"/>
            <p:cNvSpPr txBox="1">
              <a:spLocks noChangeArrowheads="1"/>
            </p:cNvSpPr>
            <p:nvPr/>
          </p:nvSpPr>
          <p:spPr bwMode="auto">
            <a:xfrm>
              <a:off x="6561" y="5274"/>
              <a:ext cx="10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/>
                <a:t>MC</a:t>
              </a:r>
              <a:endParaRPr lang="ru-RU" sz="2000"/>
            </a:p>
          </p:txBody>
        </p:sp>
        <p:sp>
          <p:nvSpPr>
            <p:cNvPr id="202758" name="Text Box 6"/>
            <p:cNvSpPr txBox="1">
              <a:spLocks noChangeArrowheads="1"/>
            </p:cNvSpPr>
            <p:nvPr/>
          </p:nvSpPr>
          <p:spPr bwMode="auto">
            <a:xfrm>
              <a:off x="7461" y="4813"/>
              <a:ext cx="10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/>
                <a:t>ATC</a:t>
              </a:r>
              <a:endParaRPr lang="ru-RU" sz="2000"/>
            </a:p>
          </p:txBody>
        </p:sp>
        <p:sp>
          <p:nvSpPr>
            <p:cNvPr id="202759" name="Text Box 7"/>
            <p:cNvSpPr txBox="1">
              <a:spLocks noChangeArrowheads="1"/>
            </p:cNvSpPr>
            <p:nvPr/>
          </p:nvSpPr>
          <p:spPr bwMode="auto">
            <a:xfrm>
              <a:off x="7461" y="5893"/>
              <a:ext cx="10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/>
                <a:t>AVC</a:t>
              </a:r>
              <a:endParaRPr lang="ru-RU" sz="2000"/>
            </a:p>
          </p:txBody>
        </p:sp>
        <p:sp>
          <p:nvSpPr>
            <p:cNvPr id="202760" name="Text Box 8"/>
            <p:cNvSpPr txBox="1">
              <a:spLocks noChangeArrowheads="1"/>
            </p:cNvSpPr>
            <p:nvPr/>
          </p:nvSpPr>
          <p:spPr bwMode="auto">
            <a:xfrm>
              <a:off x="7281" y="7693"/>
              <a:ext cx="9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/>
                <a:t>AFC</a:t>
              </a:r>
              <a:endParaRPr lang="ru-RU" sz="2000"/>
            </a:p>
          </p:txBody>
        </p:sp>
        <p:sp>
          <p:nvSpPr>
            <p:cNvPr id="202761" name="Text Box 9"/>
            <p:cNvSpPr txBox="1">
              <a:spLocks noChangeArrowheads="1"/>
            </p:cNvSpPr>
            <p:nvPr/>
          </p:nvSpPr>
          <p:spPr bwMode="auto">
            <a:xfrm>
              <a:off x="8901" y="8233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/>
                <a:t>Q</a:t>
              </a:r>
              <a:endParaRPr lang="ru-RU" sz="2000"/>
            </a:p>
          </p:txBody>
        </p:sp>
        <p:sp>
          <p:nvSpPr>
            <p:cNvPr id="202762" name="Text Box 10"/>
            <p:cNvSpPr txBox="1">
              <a:spLocks noChangeArrowheads="1"/>
            </p:cNvSpPr>
            <p:nvPr/>
          </p:nvSpPr>
          <p:spPr bwMode="auto">
            <a:xfrm>
              <a:off x="2601" y="3373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/>
                <a:t>C</a:t>
              </a:r>
              <a:endParaRPr lang="ru-RU" sz="2000"/>
            </a:p>
          </p:txBody>
        </p:sp>
        <p:sp>
          <p:nvSpPr>
            <p:cNvPr id="202763" name="Line 11"/>
            <p:cNvSpPr>
              <a:spLocks noChangeShapeType="1"/>
            </p:cNvSpPr>
            <p:nvPr/>
          </p:nvSpPr>
          <p:spPr bwMode="auto">
            <a:xfrm>
              <a:off x="3141" y="3373"/>
              <a:ext cx="0" cy="48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64" name="Line 12"/>
            <p:cNvSpPr>
              <a:spLocks noChangeShapeType="1"/>
            </p:cNvSpPr>
            <p:nvPr/>
          </p:nvSpPr>
          <p:spPr bwMode="auto">
            <a:xfrm>
              <a:off x="3141" y="8233"/>
              <a:ext cx="6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65" name="Freeform 13"/>
            <p:cNvSpPr>
              <a:spLocks/>
            </p:cNvSpPr>
            <p:nvPr/>
          </p:nvSpPr>
          <p:spPr bwMode="auto">
            <a:xfrm>
              <a:off x="3861" y="6073"/>
              <a:ext cx="720" cy="1440"/>
            </a:xfrm>
            <a:custGeom>
              <a:avLst/>
              <a:gdLst>
                <a:gd name="T0" fmla="*/ 0 w 720"/>
                <a:gd name="T1" fmla="*/ 0 h 1440"/>
                <a:gd name="T2" fmla="*/ 720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0" y="0"/>
                  </a:moveTo>
                  <a:cubicBezTo>
                    <a:pt x="300" y="600"/>
                    <a:pt x="600" y="1200"/>
                    <a:pt x="720" y="14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4581" y="7513"/>
              <a:ext cx="72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5301" y="7873"/>
              <a:ext cx="198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68" name="Freeform 16"/>
            <p:cNvSpPr>
              <a:spLocks/>
            </p:cNvSpPr>
            <p:nvPr/>
          </p:nvSpPr>
          <p:spPr bwMode="auto">
            <a:xfrm>
              <a:off x="3861" y="6433"/>
              <a:ext cx="1440" cy="900"/>
            </a:xfrm>
            <a:custGeom>
              <a:avLst/>
              <a:gdLst>
                <a:gd name="T0" fmla="*/ 0 w 1440"/>
                <a:gd name="T1" fmla="*/ 0 h 900"/>
                <a:gd name="T2" fmla="*/ 720 w 1440"/>
                <a:gd name="T3" fmla="*/ 720 h 900"/>
                <a:gd name="T4" fmla="*/ 1440 w 1440"/>
                <a:gd name="T5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00">
                  <a:moveTo>
                    <a:pt x="0" y="0"/>
                  </a:moveTo>
                  <a:cubicBezTo>
                    <a:pt x="240" y="285"/>
                    <a:pt x="480" y="570"/>
                    <a:pt x="720" y="720"/>
                  </a:cubicBezTo>
                  <a:cubicBezTo>
                    <a:pt x="960" y="870"/>
                    <a:pt x="1320" y="870"/>
                    <a:pt x="1440" y="90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69" name="Freeform 17"/>
            <p:cNvSpPr>
              <a:spLocks/>
            </p:cNvSpPr>
            <p:nvPr/>
          </p:nvSpPr>
          <p:spPr bwMode="auto">
            <a:xfrm>
              <a:off x="5301" y="6793"/>
              <a:ext cx="1800" cy="570"/>
            </a:xfrm>
            <a:custGeom>
              <a:avLst/>
              <a:gdLst>
                <a:gd name="T0" fmla="*/ 0 w 1620"/>
                <a:gd name="T1" fmla="*/ 360 h 390"/>
                <a:gd name="T2" fmla="*/ 720 w 1620"/>
                <a:gd name="T3" fmla="*/ 360 h 390"/>
                <a:gd name="T4" fmla="*/ 1260 w 1620"/>
                <a:gd name="T5" fmla="*/ 180 h 390"/>
                <a:gd name="T6" fmla="*/ 1620 w 1620"/>
                <a:gd name="T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0" h="390">
                  <a:moveTo>
                    <a:pt x="0" y="360"/>
                  </a:moveTo>
                  <a:cubicBezTo>
                    <a:pt x="255" y="375"/>
                    <a:pt x="510" y="390"/>
                    <a:pt x="720" y="360"/>
                  </a:cubicBezTo>
                  <a:cubicBezTo>
                    <a:pt x="930" y="330"/>
                    <a:pt x="1110" y="240"/>
                    <a:pt x="1260" y="180"/>
                  </a:cubicBezTo>
                  <a:cubicBezTo>
                    <a:pt x="1410" y="120"/>
                    <a:pt x="1560" y="30"/>
                    <a:pt x="162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70" name="Freeform 18"/>
            <p:cNvSpPr>
              <a:spLocks/>
            </p:cNvSpPr>
            <p:nvPr/>
          </p:nvSpPr>
          <p:spPr bwMode="auto">
            <a:xfrm>
              <a:off x="3861" y="4273"/>
              <a:ext cx="720" cy="2160"/>
            </a:xfrm>
            <a:custGeom>
              <a:avLst/>
              <a:gdLst>
                <a:gd name="T0" fmla="*/ 0 w 720"/>
                <a:gd name="T1" fmla="*/ 0 h 2160"/>
                <a:gd name="T2" fmla="*/ 720 w 720"/>
                <a:gd name="T3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2160">
                  <a:moveTo>
                    <a:pt x="0" y="0"/>
                  </a:moveTo>
                  <a:cubicBezTo>
                    <a:pt x="300" y="900"/>
                    <a:pt x="600" y="1800"/>
                    <a:pt x="720" y="216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71" name="Freeform 19"/>
            <p:cNvSpPr>
              <a:spLocks/>
            </p:cNvSpPr>
            <p:nvPr/>
          </p:nvSpPr>
          <p:spPr bwMode="auto">
            <a:xfrm>
              <a:off x="4581" y="6433"/>
              <a:ext cx="720" cy="540"/>
            </a:xfrm>
            <a:custGeom>
              <a:avLst/>
              <a:gdLst>
                <a:gd name="T0" fmla="*/ 0 w 720"/>
                <a:gd name="T1" fmla="*/ 0 h 540"/>
                <a:gd name="T2" fmla="*/ 360 w 720"/>
                <a:gd name="T3" fmla="*/ 360 h 540"/>
                <a:gd name="T4" fmla="*/ 720 w 720"/>
                <a:gd name="T5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540">
                  <a:moveTo>
                    <a:pt x="0" y="0"/>
                  </a:moveTo>
                  <a:cubicBezTo>
                    <a:pt x="120" y="135"/>
                    <a:pt x="240" y="270"/>
                    <a:pt x="360" y="360"/>
                  </a:cubicBezTo>
                  <a:cubicBezTo>
                    <a:pt x="480" y="450"/>
                    <a:pt x="600" y="495"/>
                    <a:pt x="720" y="5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72" name="Freeform 20"/>
            <p:cNvSpPr>
              <a:spLocks/>
            </p:cNvSpPr>
            <p:nvPr/>
          </p:nvSpPr>
          <p:spPr bwMode="auto">
            <a:xfrm>
              <a:off x="5301" y="6973"/>
              <a:ext cx="720" cy="180"/>
            </a:xfrm>
            <a:custGeom>
              <a:avLst/>
              <a:gdLst>
                <a:gd name="T0" fmla="*/ 0 w 720"/>
                <a:gd name="T1" fmla="*/ 0 h 180"/>
                <a:gd name="T2" fmla="*/ 720 w 720"/>
                <a:gd name="T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0">
                  <a:moveTo>
                    <a:pt x="0" y="0"/>
                  </a:moveTo>
                  <a:cubicBezTo>
                    <a:pt x="300" y="75"/>
                    <a:pt x="600" y="150"/>
                    <a:pt x="720" y="18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73" name="Freeform 21"/>
            <p:cNvSpPr>
              <a:spLocks/>
            </p:cNvSpPr>
            <p:nvPr/>
          </p:nvSpPr>
          <p:spPr bwMode="auto">
            <a:xfrm>
              <a:off x="6021" y="6793"/>
              <a:ext cx="720" cy="390"/>
            </a:xfrm>
            <a:custGeom>
              <a:avLst/>
              <a:gdLst>
                <a:gd name="T0" fmla="*/ 0 w 720"/>
                <a:gd name="T1" fmla="*/ 360 h 390"/>
                <a:gd name="T2" fmla="*/ 180 w 720"/>
                <a:gd name="T3" fmla="*/ 360 h 390"/>
                <a:gd name="T4" fmla="*/ 540 w 720"/>
                <a:gd name="T5" fmla="*/ 180 h 390"/>
                <a:gd name="T6" fmla="*/ 720 w 720"/>
                <a:gd name="T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390">
                  <a:moveTo>
                    <a:pt x="0" y="360"/>
                  </a:moveTo>
                  <a:cubicBezTo>
                    <a:pt x="45" y="375"/>
                    <a:pt x="90" y="390"/>
                    <a:pt x="180" y="360"/>
                  </a:cubicBezTo>
                  <a:cubicBezTo>
                    <a:pt x="270" y="330"/>
                    <a:pt x="450" y="240"/>
                    <a:pt x="540" y="180"/>
                  </a:cubicBezTo>
                  <a:cubicBezTo>
                    <a:pt x="630" y="120"/>
                    <a:pt x="675" y="60"/>
                    <a:pt x="72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74" name="Freeform 22"/>
            <p:cNvSpPr>
              <a:spLocks/>
            </p:cNvSpPr>
            <p:nvPr/>
          </p:nvSpPr>
          <p:spPr bwMode="auto">
            <a:xfrm>
              <a:off x="6741" y="5353"/>
              <a:ext cx="900" cy="1440"/>
            </a:xfrm>
            <a:custGeom>
              <a:avLst/>
              <a:gdLst>
                <a:gd name="T0" fmla="*/ 0 w 900"/>
                <a:gd name="T1" fmla="*/ 1440 h 1440"/>
                <a:gd name="T2" fmla="*/ 360 w 900"/>
                <a:gd name="T3" fmla="*/ 1080 h 1440"/>
                <a:gd name="T4" fmla="*/ 720 w 900"/>
                <a:gd name="T5" fmla="*/ 540 h 1440"/>
                <a:gd name="T6" fmla="*/ 900 w 900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1440">
                  <a:moveTo>
                    <a:pt x="0" y="1440"/>
                  </a:moveTo>
                  <a:cubicBezTo>
                    <a:pt x="120" y="1335"/>
                    <a:pt x="240" y="1230"/>
                    <a:pt x="360" y="1080"/>
                  </a:cubicBezTo>
                  <a:cubicBezTo>
                    <a:pt x="480" y="930"/>
                    <a:pt x="630" y="720"/>
                    <a:pt x="720" y="540"/>
                  </a:cubicBezTo>
                  <a:cubicBezTo>
                    <a:pt x="810" y="360"/>
                    <a:pt x="855" y="180"/>
                    <a:pt x="90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75" name="Freeform 23"/>
            <p:cNvSpPr>
              <a:spLocks/>
            </p:cNvSpPr>
            <p:nvPr/>
          </p:nvSpPr>
          <p:spPr bwMode="auto">
            <a:xfrm>
              <a:off x="7101" y="6253"/>
              <a:ext cx="360" cy="540"/>
            </a:xfrm>
            <a:custGeom>
              <a:avLst/>
              <a:gdLst>
                <a:gd name="T0" fmla="*/ 0 w 360"/>
                <a:gd name="T1" fmla="*/ 540 h 540"/>
                <a:gd name="T2" fmla="*/ 360 w 360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540">
                  <a:moveTo>
                    <a:pt x="0" y="540"/>
                  </a:moveTo>
                  <a:cubicBezTo>
                    <a:pt x="150" y="315"/>
                    <a:pt x="300" y="90"/>
                    <a:pt x="36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776" name="Freeform 24"/>
            <p:cNvSpPr>
              <a:spLocks/>
            </p:cNvSpPr>
            <p:nvPr/>
          </p:nvSpPr>
          <p:spPr bwMode="auto">
            <a:xfrm>
              <a:off x="3861" y="5634"/>
              <a:ext cx="3240" cy="1860"/>
            </a:xfrm>
            <a:custGeom>
              <a:avLst/>
              <a:gdLst>
                <a:gd name="T0" fmla="*/ 0 w 3240"/>
                <a:gd name="T1" fmla="*/ 900 h 1860"/>
                <a:gd name="T2" fmla="*/ 180 w 3240"/>
                <a:gd name="T3" fmla="*/ 1440 h 1860"/>
                <a:gd name="T4" fmla="*/ 720 w 3240"/>
                <a:gd name="T5" fmla="*/ 1800 h 1860"/>
                <a:gd name="T6" fmla="*/ 1800 w 3240"/>
                <a:gd name="T7" fmla="*/ 1800 h 1860"/>
                <a:gd name="T8" fmla="*/ 2340 w 3240"/>
                <a:gd name="T9" fmla="*/ 1440 h 1860"/>
                <a:gd name="T10" fmla="*/ 2880 w 3240"/>
                <a:gd name="T11" fmla="*/ 900 h 1860"/>
                <a:gd name="T12" fmla="*/ 3240 w 3240"/>
                <a:gd name="T13" fmla="*/ 0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1860">
                  <a:moveTo>
                    <a:pt x="0" y="900"/>
                  </a:moveTo>
                  <a:cubicBezTo>
                    <a:pt x="30" y="1095"/>
                    <a:pt x="60" y="1290"/>
                    <a:pt x="180" y="1440"/>
                  </a:cubicBezTo>
                  <a:cubicBezTo>
                    <a:pt x="300" y="1590"/>
                    <a:pt x="450" y="1740"/>
                    <a:pt x="720" y="1800"/>
                  </a:cubicBezTo>
                  <a:cubicBezTo>
                    <a:pt x="990" y="1860"/>
                    <a:pt x="1530" y="1860"/>
                    <a:pt x="1800" y="1800"/>
                  </a:cubicBezTo>
                  <a:cubicBezTo>
                    <a:pt x="2070" y="1740"/>
                    <a:pt x="2160" y="1590"/>
                    <a:pt x="2340" y="1440"/>
                  </a:cubicBezTo>
                  <a:cubicBezTo>
                    <a:pt x="2520" y="1290"/>
                    <a:pt x="2730" y="1140"/>
                    <a:pt x="2880" y="900"/>
                  </a:cubicBezTo>
                  <a:cubicBezTo>
                    <a:pt x="3030" y="660"/>
                    <a:pt x="3135" y="330"/>
                    <a:pt x="324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0" y="5599397"/>
            <a:ext cx="85324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ru-RU" sz="2800" b="1" dirty="0">
                <a:solidFill>
                  <a:srgbClr val="003399"/>
                </a:solidFill>
              </a:rPr>
              <a:t>Кривые средних краткосрочных издержек производства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098461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708104"/>
          </a:xfrm>
        </p:spPr>
        <p:txBody>
          <a:bodyPr/>
          <a:lstStyle/>
          <a:p>
            <a:r>
              <a:rPr lang="ru-RU" sz="3200" b="1" dirty="0">
                <a:solidFill>
                  <a:srgbClr val="003399"/>
                </a:solidFill>
              </a:rPr>
              <a:t>Динамика издержек в краткосрочном периоде</a:t>
            </a:r>
            <a:r>
              <a:rPr lang="ru-RU" sz="3200" b="1" dirty="0"/>
              <a:t> объясняется действием закона убывающей отдачи.</a:t>
            </a:r>
            <a:br>
              <a:rPr lang="en-US" sz="3200" b="1" dirty="0"/>
            </a:br>
            <a:r>
              <a:rPr lang="ru-RU" sz="3200" b="1" dirty="0"/>
              <a:t> 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821913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6068144"/>
          </a:xfrm>
        </p:spPr>
        <p:txBody>
          <a:bodyPr/>
          <a:lstStyle/>
          <a:p>
            <a:r>
              <a:rPr lang="ru-RU" sz="3200" b="1" dirty="0"/>
              <a:t>При </a:t>
            </a:r>
            <a:r>
              <a:rPr lang="ru-RU" sz="3200" b="1" u="sng" dirty="0"/>
              <a:t>повышающейся отдаче </a:t>
            </a:r>
            <a:r>
              <a:rPr lang="ru-RU" sz="3200" b="1" dirty="0"/>
              <a:t>от переменного ресурса, когда предельный продукт этого ресурса увеличивается, средние и предельные издержки </a:t>
            </a:r>
            <a:r>
              <a:rPr lang="ru-RU" sz="3200" b="1" u="sng" dirty="0"/>
              <a:t>уменьшаются</a:t>
            </a:r>
            <a:r>
              <a:rPr lang="ru-RU" sz="3200" b="1" dirty="0"/>
              <a:t>. </a:t>
            </a:r>
            <a:br>
              <a:rPr lang="en-US" sz="3200" b="1" dirty="0"/>
            </a:br>
            <a:br>
              <a:rPr lang="en-US" sz="3200" b="1" dirty="0"/>
            </a:br>
            <a:r>
              <a:rPr lang="ru-RU" sz="3200" b="1" dirty="0"/>
              <a:t>При </a:t>
            </a:r>
            <a:r>
              <a:rPr lang="ru-RU" sz="3200" b="1" u="sng" dirty="0"/>
              <a:t>убывающей отдаче </a:t>
            </a:r>
            <a:r>
              <a:rPr lang="ru-RU" sz="3200" b="1" dirty="0"/>
              <a:t>и снижении предельного продукта средние и предельные издержки </a:t>
            </a:r>
            <a:r>
              <a:rPr lang="ru-RU" sz="3200" b="1" u="sng" dirty="0"/>
              <a:t>увеличиваются</a:t>
            </a:r>
            <a:r>
              <a:rPr lang="ru-RU" sz="3200" b="1" dirty="0"/>
              <a:t>.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602452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шестой: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/>
              <a:t>Издержки производства в долгосрочном периоде.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131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6068144"/>
          </a:xfrm>
        </p:spPr>
        <p:txBody>
          <a:bodyPr/>
          <a:lstStyle/>
          <a:p>
            <a:r>
              <a:rPr lang="ru-RU" sz="3200" b="1" dirty="0">
                <a:solidFill>
                  <a:srgbClr val="003399"/>
                </a:solidFill>
              </a:rPr>
              <a:t>Динамика издержек в долгосрочном периоде</a:t>
            </a:r>
            <a:r>
              <a:rPr lang="ru-RU" sz="3200" b="1" dirty="0"/>
              <a:t> (при условии, что цены на ресурсы остаются неизменными) зависит от типа </a:t>
            </a:r>
            <a:r>
              <a:rPr lang="ru-RU" sz="3600" b="1" dirty="0">
                <a:solidFill>
                  <a:srgbClr val="FF0000"/>
                </a:solidFill>
              </a:rPr>
              <a:t>эффекта масштаба</a:t>
            </a:r>
            <a:r>
              <a:rPr lang="ru-RU" sz="3200" b="1" dirty="0"/>
              <a:t>,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под которым следует понимать влияние изменения масштаба производства на объём выпускаемой продукции. 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0843551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212160"/>
          </a:xfrm>
        </p:spPr>
        <p:txBody>
          <a:bodyPr/>
          <a:lstStyle/>
          <a:p>
            <a:r>
              <a:rPr lang="ru-RU" sz="3200" b="1" dirty="0"/>
              <a:t>При </a:t>
            </a:r>
            <a:r>
              <a:rPr lang="ru-RU" sz="3200" b="1" dirty="0">
                <a:solidFill>
                  <a:srgbClr val="FF0000"/>
                </a:solidFill>
              </a:rPr>
              <a:t>положительном</a:t>
            </a:r>
            <a:r>
              <a:rPr lang="ru-RU" sz="3200" b="1" dirty="0"/>
              <a:t> эффекте масштаба средние долгосрочные издержки </a:t>
            </a:r>
            <a:r>
              <a:rPr lang="ru-RU" sz="3200" b="1" u="sng" dirty="0"/>
              <a:t>снижаются</a:t>
            </a:r>
            <a:r>
              <a:rPr lang="ru-RU" sz="3200" b="1" dirty="0"/>
              <a:t>,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при </a:t>
            </a:r>
            <a:r>
              <a:rPr lang="ru-RU" sz="3200" b="1" dirty="0">
                <a:solidFill>
                  <a:srgbClr val="FF0000"/>
                </a:solidFill>
              </a:rPr>
              <a:t>отрицательном</a:t>
            </a:r>
            <a:r>
              <a:rPr lang="ru-RU" sz="3200" b="1" dirty="0"/>
              <a:t> — </a:t>
            </a:r>
            <a:r>
              <a:rPr lang="ru-RU" sz="3200" b="1" u="sng" dirty="0"/>
              <a:t>уменьшаются</a:t>
            </a:r>
            <a:r>
              <a:rPr lang="ru-RU" sz="3200" b="1" dirty="0"/>
              <a:t>,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а при постоянном — остаются </a:t>
            </a:r>
            <a:r>
              <a:rPr lang="ru-RU" sz="3200" b="1" u="sng" dirty="0"/>
              <a:t>неизменными</a:t>
            </a:r>
            <a:r>
              <a:rPr lang="ru-RU" sz="3200" b="1" dirty="0"/>
              <a:t>.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224731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915" name="Group 19"/>
          <p:cNvGrpSpPr>
            <a:grpSpLocks/>
          </p:cNvGrpSpPr>
          <p:nvPr/>
        </p:nvGrpSpPr>
        <p:grpSpPr bwMode="auto">
          <a:xfrm>
            <a:off x="395288" y="620713"/>
            <a:ext cx="7561262" cy="5256212"/>
            <a:chOff x="249" y="391"/>
            <a:chExt cx="4763" cy="3311"/>
          </a:xfrm>
        </p:grpSpPr>
        <p:sp>
          <p:nvSpPr>
            <p:cNvPr id="208901" name="Line 5"/>
            <p:cNvSpPr>
              <a:spLocks noChangeShapeType="1"/>
            </p:cNvSpPr>
            <p:nvPr/>
          </p:nvSpPr>
          <p:spPr bwMode="auto">
            <a:xfrm>
              <a:off x="830" y="391"/>
              <a:ext cx="0" cy="28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02" name="Line 6"/>
            <p:cNvSpPr>
              <a:spLocks noChangeShapeType="1"/>
            </p:cNvSpPr>
            <p:nvPr/>
          </p:nvSpPr>
          <p:spPr bwMode="auto">
            <a:xfrm>
              <a:off x="830" y="3237"/>
              <a:ext cx="41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03" name="Freeform 7"/>
            <p:cNvSpPr>
              <a:spLocks/>
            </p:cNvSpPr>
            <p:nvPr/>
          </p:nvSpPr>
          <p:spPr bwMode="auto">
            <a:xfrm>
              <a:off x="1062" y="1321"/>
              <a:ext cx="813" cy="1394"/>
            </a:xfrm>
            <a:custGeom>
              <a:avLst/>
              <a:gdLst>
                <a:gd name="T0" fmla="*/ 0 w 1260"/>
                <a:gd name="T1" fmla="*/ 0 h 1620"/>
                <a:gd name="T2" fmla="*/ 720 w 1260"/>
                <a:gd name="T3" fmla="*/ 1260 h 1620"/>
                <a:gd name="T4" fmla="*/ 1260 w 1260"/>
                <a:gd name="T5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0" h="1620">
                  <a:moveTo>
                    <a:pt x="0" y="0"/>
                  </a:moveTo>
                  <a:cubicBezTo>
                    <a:pt x="255" y="495"/>
                    <a:pt x="510" y="990"/>
                    <a:pt x="720" y="1260"/>
                  </a:cubicBezTo>
                  <a:cubicBezTo>
                    <a:pt x="930" y="1530"/>
                    <a:pt x="1170" y="1560"/>
                    <a:pt x="1260" y="162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04" name="Line 8"/>
            <p:cNvSpPr>
              <a:spLocks noChangeShapeType="1"/>
            </p:cNvSpPr>
            <p:nvPr/>
          </p:nvSpPr>
          <p:spPr bwMode="auto">
            <a:xfrm>
              <a:off x="1875" y="2716"/>
              <a:ext cx="16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05" name="Freeform 9"/>
            <p:cNvSpPr>
              <a:spLocks/>
            </p:cNvSpPr>
            <p:nvPr/>
          </p:nvSpPr>
          <p:spPr bwMode="auto">
            <a:xfrm>
              <a:off x="3502" y="1321"/>
              <a:ext cx="813" cy="1394"/>
            </a:xfrm>
            <a:custGeom>
              <a:avLst/>
              <a:gdLst>
                <a:gd name="T0" fmla="*/ 0 w 1260"/>
                <a:gd name="T1" fmla="*/ 1620 h 1620"/>
                <a:gd name="T2" fmla="*/ 360 w 1260"/>
                <a:gd name="T3" fmla="*/ 1440 h 1620"/>
                <a:gd name="T4" fmla="*/ 720 w 1260"/>
                <a:gd name="T5" fmla="*/ 1080 h 1620"/>
                <a:gd name="T6" fmla="*/ 1260 w 1260"/>
                <a:gd name="T7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1620">
                  <a:moveTo>
                    <a:pt x="0" y="1620"/>
                  </a:moveTo>
                  <a:cubicBezTo>
                    <a:pt x="120" y="1575"/>
                    <a:pt x="240" y="1530"/>
                    <a:pt x="360" y="1440"/>
                  </a:cubicBezTo>
                  <a:cubicBezTo>
                    <a:pt x="480" y="1350"/>
                    <a:pt x="570" y="1320"/>
                    <a:pt x="720" y="1080"/>
                  </a:cubicBezTo>
                  <a:cubicBezTo>
                    <a:pt x="870" y="840"/>
                    <a:pt x="1065" y="420"/>
                    <a:pt x="126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06" name="Text Box 10"/>
            <p:cNvSpPr txBox="1">
              <a:spLocks noChangeArrowheads="1"/>
            </p:cNvSpPr>
            <p:nvPr/>
          </p:nvSpPr>
          <p:spPr bwMode="auto">
            <a:xfrm>
              <a:off x="4663" y="3237"/>
              <a:ext cx="349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Q</a:t>
              </a:r>
              <a:endParaRPr lang="ru-RU" sz="2000" i="1"/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249" y="391"/>
              <a:ext cx="697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000" b="1" i="1"/>
                <a:t>LRAC</a:t>
              </a:r>
              <a:endParaRPr lang="ru-RU" sz="2000" i="1"/>
            </a:p>
          </p:txBody>
        </p:sp>
        <p:sp>
          <p:nvSpPr>
            <p:cNvPr id="208908" name="Text Box 12"/>
            <p:cNvSpPr txBox="1">
              <a:spLocks noChangeArrowheads="1"/>
            </p:cNvSpPr>
            <p:nvPr/>
          </p:nvSpPr>
          <p:spPr bwMode="auto">
            <a:xfrm>
              <a:off x="884" y="1631"/>
              <a:ext cx="953" cy="1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sz="1600" b="1"/>
                <a:t>Положитель-ный эффект </a:t>
              </a:r>
            </a:p>
            <a:p>
              <a:r>
                <a:rPr lang="ru-RU" sz="1600" b="1"/>
                <a:t>масштаба</a:t>
              </a:r>
              <a:endParaRPr lang="ru-RU" sz="1600"/>
            </a:p>
          </p:txBody>
        </p:sp>
        <p:sp>
          <p:nvSpPr>
            <p:cNvPr id="208909" name="Line 13"/>
            <p:cNvSpPr>
              <a:spLocks noChangeShapeType="1"/>
            </p:cNvSpPr>
            <p:nvPr/>
          </p:nvSpPr>
          <p:spPr bwMode="auto">
            <a:xfrm>
              <a:off x="1875" y="1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>
              <a:off x="1875" y="1166"/>
              <a:ext cx="0" cy="20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>
              <a:off x="3502" y="1166"/>
              <a:ext cx="0" cy="2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8912" name="Text Box 16"/>
            <p:cNvSpPr txBox="1">
              <a:spLocks noChangeArrowheads="1"/>
            </p:cNvSpPr>
            <p:nvPr/>
          </p:nvSpPr>
          <p:spPr bwMode="auto">
            <a:xfrm>
              <a:off x="2108" y="1631"/>
              <a:ext cx="1161" cy="1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sz="1600" b="1"/>
                <a:t>Постоянный эффект </a:t>
              </a:r>
            </a:p>
            <a:p>
              <a:r>
                <a:rPr lang="ru-RU" sz="1600" b="1"/>
                <a:t>масштаба</a:t>
              </a:r>
              <a:endParaRPr lang="ru-RU" sz="1600"/>
            </a:p>
          </p:txBody>
        </p:sp>
        <p:sp>
          <p:nvSpPr>
            <p:cNvPr id="208913" name="Text Box 17"/>
            <p:cNvSpPr txBox="1">
              <a:spLocks noChangeArrowheads="1"/>
            </p:cNvSpPr>
            <p:nvPr/>
          </p:nvSpPr>
          <p:spPr bwMode="auto">
            <a:xfrm>
              <a:off x="3502" y="1631"/>
              <a:ext cx="1394" cy="1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sz="1600" b="1"/>
                <a:t>Отрицательный эффект </a:t>
              </a:r>
            </a:p>
            <a:p>
              <a:r>
                <a:rPr lang="ru-RU" sz="1600" b="1"/>
                <a:t>масштаба</a:t>
              </a:r>
              <a:endParaRPr lang="ru-RU" sz="1600"/>
            </a:p>
          </p:txBody>
        </p:sp>
      </p:grpSp>
      <p:sp>
        <p:nvSpPr>
          <p:cNvPr id="208914" name="Rectangle 18"/>
          <p:cNvSpPr>
            <a:spLocks noChangeArrowheads="1"/>
          </p:cNvSpPr>
          <p:nvPr/>
        </p:nvSpPr>
        <p:spPr bwMode="auto">
          <a:xfrm>
            <a:off x="1042988" y="5589588"/>
            <a:ext cx="7477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z="2400" b="1">
                <a:solidFill>
                  <a:srgbClr val="003399"/>
                </a:solidFill>
              </a:rPr>
              <a:t>Эффект масштаба и изменение</a:t>
            </a:r>
          </a:p>
          <a:p>
            <a:pPr algn="ctr"/>
            <a:r>
              <a:rPr lang="ru-RU" sz="2400" b="1">
                <a:solidFill>
                  <a:srgbClr val="003399"/>
                </a:solidFill>
              </a:rPr>
              <a:t>долгосрочных средних издержек производства</a:t>
            </a:r>
          </a:p>
        </p:txBody>
      </p:sp>
    </p:spTree>
    <p:extLst>
      <p:ext uri="{BB962C8B-B14F-4D97-AF65-F5344CB8AC3E}">
        <p14:creationId xmlns:p14="http://schemas.microsoft.com/office/powerpoint/2010/main" val="32359130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68144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Положительный эффект масштаба </a:t>
            </a:r>
            <a:r>
              <a:rPr lang="ru-RU" sz="3200" b="1" dirty="0"/>
              <a:t>характеризуется более быстрым увеличением выпуска продукции по сравнению с темпами роста используемых ресурсов, в результате чего наблюдается снижение средних долгосрочных издержек. 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5257497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212160"/>
          </a:xfrm>
        </p:spPr>
        <p:txBody>
          <a:bodyPr/>
          <a:lstStyle/>
          <a:p>
            <a:r>
              <a:rPr lang="ru-RU" sz="3600" b="1" dirty="0">
                <a:solidFill>
                  <a:srgbClr val="FF0000"/>
                </a:solidFill>
              </a:rPr>
              <a:t>Отрицательный эффект масштаба производства </a:t>
            </a:r>
            <a:r>
              <a:rPr lang="ru-RU" sz="3200" b="1" dirty="0"/>
              <a:t>заключается в более высоком росте затрат, связанных с расширением производства, в сравнении с ростом выпуска продукции, 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в результате чего средние долгосрочные издержки повышаются. 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8872231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6140152"/>
          </a:xfrm>
        </p:spPr>
        <p:txBody>
          <a:bodyPr/>
          <a:lstStyle/>
          <a:p>
            <a:r>
              <a:rPr lang="ru-RU" sz="3200" b="1" dirty="0"/>
              <a:t>При </a:t>
            </a:r>
            <a:r>
              <a:rPr lang="ru-RU" sz="3600" b="1" dirty="0">
                <a:solidFill>
                  <a:srgbClr val="FF0000"/>
                </a:solidFill>
              </a:rPr>
              <a:t>постоянном эффекте масштаба </a:t>
            </a:r>
            <a:r>
              <a:rPr lang="ru-RU" sz="3200" b="1" dirty="0"/>
              <a:t>выпуск продукции растет в той же пропорции, что и используемые ресурсы, в результате чего средние долгосрочные издержки не изменяются.</a:t>
            </a:r>
            <a:br>
              <a:rPr lang="ru-RU" sz="3200" b="1" dirty="0"/>
            </a:b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67857341"/>
      </p:ext>
    </p:extLst>
  </p:cSld>
  <p:clrMapOvr>
    <a:masterClrMapping/>
  </p:clrMapOvr>
</p:sld>
</file>

<file path=ppt/theme/theme1.xml><?xml version="1.0" encoding="utf-8"?>
<a:theme xmlns:a="http://schemas.openxmlformats.org/drawingml/2006/main" name="P5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P5</Template>
  <TotalTime>262</TotalTime>
  <Words>2212</Words>
  <Application>Microsoft Office PowerPoint</Application>
  <PresentationFormat>Экран (4:3)</PresentationFormat>
  <Paragraphs>419</Paragraphs>
  <Slides>113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113</vt:i4>
      </vt:variant>
    </vt:vector>
  </HeadingPairs>
  <TitlesOfParts>
    <vt:vector size="119" baseType="lpstr">
      <vt:lpstr>Arial</vt:lpstr>
      <vt:lpstr>Arial Black</vt:lpstr>
      <vt:lpstr>Times New Roman</vt:lpstr>
      <vt:lpstr>Wingdings</vt:lpstr>
      <vt:lpstr>P5</vt:lpstr>
      <vt:lpstr>Пиксел</vt:lpstr>
      <vt:lpstr> ТЕМА 5: Основы поведения субъектов рыночной экономики</vt:lpstr>
      <vt:lpstr>План лекции:</vt:lpstr>
      <vt:lpstr>План лекции:</vt:lpstr>
      <vt:lpstr>Вопрос первый: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Взаимосвязь общей и предельной полезности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Кривая безразличия с общей полезностью U1</vt:lpstr>
      <vt:lpstr>Бюджетная линия </vt:lpstr>
      <vt:lpstr>Бюджетное ограничение (бюджетная линия) </vt:lpstr>
      <vt:lpstr>Презентация PowerPoint</vt:lpstr>
      <vt:lpstr>Сдвиг бюджетной линии под воздействием  изменения дохода или цен товаров</vt:lpstr>
      <vt:lpstr>Презентация PowerPoint</vt:lpstr>
      <vt:lpstr>В то же время, точка равновесия должна находиться на самой высокой из всех достижимых для потребителя кривых безразличия.  </vt:lpstr>
      <vt:lpstr>Графическая интерпретация  равновесия потребителя </vt:lpstr>
      <vt:lpstr>Вопрос второй:</vt:lpstr>
      <vt:lpstr>Фирмы владеют одним или несколькими  предприятиями (заводами, фабриками, шахтами, фермами и т.д.)   и используют экономические ресурсы для производства товаров и услуг с целью получения прибыли.  </vt:lpstr>
      <vt:lpstr>Структура фирм, под управлением которых находится сразу несколько предприятий, может быть   - горизонтальной,  - вертикальной, - конгломератной. </vt:lpstr>
      <vt:lpstr>Фирмы с горизонтальной структурой (горизонтальное объединение)   включают предприятия, которые находятся на одной стадии воспроизводства (например, крупные сети магазинов розничной торговли).  </vt:lpstr>
      <vt:lpstr>Фирмы  с вертикальной структурой (вертикальные объединения)   владеют предприятиями, находящимися на различных стадиях воспроизводственного процесса (например, крупные сталелитейные компании).  </vt:lpstr>
      <vt:lpstr>Некоторые фирмы являются конгломератами,   так как состоят из предприятий, производящих продукцию, технологически не связанную друг с другом.   Группы фирм, производящих однородную продукцию, образуют отрасль.  </vt:lpstr>
      <vt:lpstr>Классификации фирм: </vt:lpstr>
      <vt:lpstr>Коммерческие фирмы стремятся максимизировать прибыль или, если это невозможно из-за сложившейся рыночной ситуации, минимизировать убыток.   Некоммерческие (или бесприбыльные) фирмы создаются с целью повышения уровня занятости, оказания различного рода социальных услуг   (учреждения здравоохранения, образования, музеи, научно-исследовательские центры фундаментального профиля и т.д.). </vt:lpstr>
      <vt:lpstr>Классификации фирм: </vt:lpstr>
      <vt:lpstr>Смешанные предприятия   одновременно являются собственностью государства, с одной стороны, и физических и юридических лиц, с другой.  </vt:lpstr>
      <vt:lpstr>Классификации фирм: </vt:lpstr>
      <vt:lpstr>Капитал национальных фирм принадлежит предпринимателям данной страны.  Иностранные предприятия считаются собственностью предпринимателей других стран.   Совместные предприятия являются одновременно собственностью национальных и иностранных предпринимателей. </vt:lpstr>
      <vt:lpstr>Классификации фирм: </vt:lpstr>
      <vt:lpstr>Крупные фирмы благодаря своим размерам и монопольному положению на рынке производят более дешёвую и массовую продукцию, рассчитанную на удовлетворение потребностей широкого круга потребителей.  </vt:lpstr>
      <vt:lpstr>Средние фирмы занимают промежуточное положение между крупными и мелкими предприятиями и по сравнению с первыми обладают меньшей стабильностью.  </vt:lpstr>
      <vt:lpstr>Малые фирмы отличаются динамичностью и гибкостью, хорошо реагируют на дифференцированный спрос потребителей, обеспечивают значительную часть доходов государственного бюджета.   Особенность малого бизнеса –нестабильность. Ежегодно сотни малых фирм разоряются и прекращают своё существование. </vt:lpstr>
      <vt:lpstr>Организационно-правовые формы предприятий: </vt:lpstr>
      <vt:lpstr>Организационно-правовые формы предприятий: </vt:lpstr>
      <vt:lpstr>Члены партнёрств с ограниченной ответственностью при банкротстве фирмы  рискуют только своим паем, вложенным в совместное дело.  </vt:lpstr>
      <vt:lpstr>Смешанные партнёрства состоят из полных участников, которые руководят фирмой и полностью отвечают по всем её обязательствам, и вкладчиков, чья ответственность по обязательствам фирмы ограничена размером вклада (пая).  </vt:lpstr>
      <vt:lpstr>Организационно-правовые формы предприятий: </vt:lpstr>
      <vt:lpstr>Акционерные общества бывают открытыми и закрытыми:   акции открытых акционерных обществ свободно продаются на рынке;   акции закрытых обществ распределяются среди ограниченного круга лиц: членов трудового коллектива, учредителей предприятия, смежников. </vt:lpstr>
      <vt:lpstr>Вопрос третий:</vt:lpstr>
      <vt:lpstr>Технологическая зависимость объёма выпуска продукции от количества  и сочетания используемых ресурсов называется производственной функцией.  Её можно представить следующим образом:  Q = f (F1, F2, Fn),  где Q — максимальный объём продукции, производимый при данных технологии, количестве и сочетании ресурсов;   F1,F2, Fn— величины используемых ресурсов.  </vt:lpstr>
      <vt:lpstr>Краткосрочный период — период, в течение которого одни факторы производства являются постоянными, а другие — переменными.   Долгосрочный период — период, в пределах которого возможен рост величин всех применяемых фирмой ресурсов, что означает изменение масштаба производства.   Критерием разграничения данных периодов является не время, а возможность (или ее отсутствие) количественного изменения всех факторов производства. </vt:lpstr>
      <vt:lpstr>Постоянные факторы производства — это ресурсы, количество которых фирма не в состоянии увеличить в краткосрочном периоде (земля, производственные площади, станки и оборудование).  Переменные факторы производства — это ресурсы, количество которых изменяется в течение краткосрочного периода, т.е. это ресурсы, использование которых фирма в случае производственной необходимости способна увеличивать достаточно быстро (трудовые и сырьевые ресурсы). </vt:lpstr>
      <vt:lpstr>Технологическую функциональную зависимость величины выпуска продукции от количества используемых факторов производства можно представить в виде таблицы – производственной сетки.  Она даёт представление о максимальных объёмах производства, которые будут получены при тех или иных сочетаниях факторов производства.  </vt:lpstr>
      <vt:lpstr>Производственная сетка</vt:lpstr>
      <vt:lpstr>Карта изоквант</vt:lpstr>
      <vt:lpstr>Свойства изоквант:</vt:lpstr>
      <vt:lpstr>Предельная норма технологического замещения капитала трудом  показывает величину капитала (∆K), которую может заместить единица труда (∆L) при условии, что объём производства не изменится.  </vt:lpstr>
      <vt:lpstr>MRTS = - ∆K / ∆L</vt:lpstr>
      <vt:lpstr>Изокоста включает все возможные сочетания труда и капитала, которые имеют одну и ту же суммарную стоимость,   т.е. все сочетания двух факторов производства с равными общими затратами.   </vt:lpstr>
      <vt:lpstr> Изокоста – прямая линия с отрицательным наклоном.  </vt:lpstr>
      <vt:lpstr>Презентация PowerPoint</vt:lpstr>
      <vt:lpstr>Презентация PowerPoint</vt:lpstr>
      <vt:lpstr>Презентация PowerPoint</vt:lpstr>
      <vt:lpstr>Презентация PowerPoint</vt:lpstr>
      <vt:lpstr>Точка касания изокванты и изокосты определяет набор факторов производства L и K, минимизирующий издержки на выпуск определённого объёма продукции. </vt:lpstr>
      <vt:lpstr>Презентация PowerPoint</vt:lpstr>
      <vt:lpstr>Презентация PowerPoint</vt:lpstr>
      <vt:lpstr>Вопрос четвёртый:</vt:lpstr>
      <vt:lpstr>Общий продукт переменного ресурса X (TPx) — это тот объём продукции, который фирма произведёт при данном сочетании постоянных и переменного ресурсов. </vt:lpstr>
      <vt:lpstr>Средний продукт переменного ресурса X (APx) показывает объём производства, который приходится в среднем на единицу переменного ресурса.  </vt:lpstr>
      <vt:lpstr>АР = ТР / количество переменного фактора</vt:lpstr>
      <vt:lpstr>Предельный продукт переменного ресурса X (MPx) — это прирост продукции, который получен в результате использования дополнительной единицы переменного ресурса Х при неизменном количестве постоянного ресурса.  </vt:lpstr>
      <vt:lpstr>МР = ∆ТР / ∆количества переменного фактора</vt:lpstr>
      <vt:lpstr>Закон убывающей предельной производительности, или убывающей предельной отдачи:   увеличение количества переменного фактора производства при условии, что остальные ресурсы остаются неизменными, сопровождается снижением прироста общего продукта фирмы и сокращением его абсолютной величины.  </vt:lpstr>
      <vt:lpstr>Презентация PowerPoint</vt:lpstr>
      <vt:lpstr>Вопрос пятый:</vt:lpstr>
      <vt:lpstr>Издержки производства — это выраженные в денежной форме затраты ресурсов на производство и реализацию продукта.</vt:lpstr>
      <vt:lpstr>Бухгалтерские издержки включают явные (внешние) издержки —   денежные выплаты собственникам ресурсов (заработная плата рабочих, проценты за кредит, оплата сырья и материалов, налоги и т.п.).   Эти затраты отражаются в бухгалтерском балансе. </vt:lpstr>
      <vt:lpstr>Экономические издержки состоят из явных (внешних) и неявных (внутренних) издержек производства.  Неявные издержки — это издержки, связанные с использованием собственных ресурсов фирмы и не принимающие форму денежных выплат.  </vt:lpstr>
      <vt:lpstr>Формой неявных издержек является нормальная прибыль —   минимальный доход, которым должна вознаграждаться предпринимательская способность, чтобы удержать её от альтернативного использования. </vt:lpstr>
      <vt:lpstr>Все производственные факторы в краткосрочном периоде подразделяются на постоянные и переменные.   Соответственно и издержки производства делятся на постоянные и переменные.  </vt:lpstr>
      <vt:lpstr>Постоянные издержки производства (FC) — это затраты по использованию постоянных факторов производства, не зависящие от объёма выпуска.   Они определяются количеством и ценой используемых постоянных ресурсов.  </vt:lpstr>
      <vt:lpstr>Переменные издержки производства (VC) — это затраты, связанные с применением переменных факторов производства, величина которых зависит от объёма выпускаемой продукции.   По мере увеличения выпуска будет наблюдаться и рост переменных издержек (затраты на сырье, топливо, электроэнергию, заработная плата работников и т.п.). </vt:lpstr>
      <vt:lpstr>Постоянные и переменные издержки в сумме составляют общие (валовые, совокупные) издержки производства краткосрочного периода (TC). </vt:lpstr>
      <vt:lpstr>Презентация PowerPoint</vt:lpstr>
      <vt:lpstr>Издержки производства, характеризующие уровень затрат на единицу продукции, называются средними издержками.  </vt:lpstr>
      <vt:lpstr>Средние постоянные издержки (AFC) отражают затраты постоянных производственных ресурсов, с которыми производится единица продукции.   Они рассчитываются путём деления постоянных издержек на объём производства:                      AFC = FC / Q </vt:lpstr>
      <vt:lpstr>Средние переменные издержки (AVC) отражают затраты переменных производственных ресурсов, с которыми производится единица продукции:                      AVC = VC / Q </vt:lpstr>
      <vt:lpstr>Средние общие издержки производства (ATC) отражают затраты постоянных и переменных ресурсов, с которыми производится единица продукции.   Они определяются как отношение общих издержек и объёма производства:                  АТС = ТС / Q </vt:lpstr>
      <vt:lpstr>Предельные издержки (MC) представляют собой прирост общих издержек, связанный с производством дополнительной единицы продукции.   Предельные издержки характеризуют скорость, с которой увеличиваются общие (переменные) издержки при расширении объёма производства:                 MC =  ∆TC / ∆Q  </vt:lpstr>
      <vt:lpstr>Презентация PowerPoint</vt:lpstr>
      <vt:lpstr>Динамика издержек в краткосрочном периоде объясняется действием закона убывающей отдачи.   </vt:lpstr>
      <vt:lpstr>При повышающейся отдаче от переменного ресурса, когда предельный продукт этого ресурса увеличивается, средние и предельные издержки уменьшаются.   При убывающей отдаче и снижении предельного продукта средние и предельные издержки увеличиваются. </vt:lpstr>
      <vt:lpstr>Вопрос шестой:</vt:lpstr>
      <vt:lpstr>Динамика издержек в долгосрочном периоде (при условии, что цены на ресурсы остаются неизменными) зависит от типа эффекта масштаба,   под которым следует понимать влияние изменения масштаба производства на объём выпускаемой продукции.  </vt:lpstr>
      <vt:lpstr>При положительном эффекте масштаба средние долгосрочные издержки снижаются,   при отрицательном — уменьшаются,   а при постоянном — остаются неизменными. </vt:lpstr>
      <vt:lpstr>Презентация PowerPoint</vt:lpstr>
      <vt:lpstr>Положительный эффект масштаба характеризуется более быстрым увеличением выпуска продукции по сравнению с темпами роста используемых ресурсов, в результате чего наблюдается снижение средних долгосрочных издержек.  </vt:lpstr>
      <vt:lpstr>Отрицательный эффект масштаба производства заключается в более высоком росте затрат, связанных с расширением производства, в сравнении с ростом выпуска продукции,   в результате чего средние долгосрочные издержки повышаются.  </vt:lpstr>
      <vt:lpstr>При постоянном эффекте масштаба выпуск продукции растет в той же пропорции, что и используемые ресурсы, в результате чего средние долгосрочные издержки не изменяются. </vt:lpstr>
      <vt:lpstr>Презентация PowerPoint</vt:lpstr>
      <vt:lpstr>Минимальным эффективным размером фирмы считается тот наименьший объём производства, при котором достигаются минимальные долгосрочные средние издержки производства.   Предприятие, которое не соответствует такому размеру, будет неэффективным по издержкам.  </vt:lpstr>
      <vt:lpstr>Презентация PowerPoint</vt:lpstr>
      <vt:lpstr>Вопрос седьмой: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Краткосрочное равновесие фирмы–совершенного конкурента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5: Основы поведения субъектов рыночной экономики</dc:title>
  <dc:creator>Admin</dc:creator>
  <cp:lastModifiedBy>vita usevich</cp:lastModifiedBy>
  <cp:revision>149</cp:revision>
  <dcterms:created xsi:type="dcterms:W3CDTF">2015-02-08T08:58:33Z</dcterms:created>
  <dcterms:modified xsi:type="dcterms:W3CDTF">2019-03-01T08:37:08Z</dcterms:modified>
</cp:coreProperties>
</file>