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  <p:sldMasterId id="2147483714" r:id="rId2"/>
  </p:sldMasterIdLst>
  <p:sldIdLst>
    <p:sldId id="483" r:id="rId3"/>
    <p:sldId id="256" r:id="rId4"/>
    <p:sldId id="257" r:id="rId5"/>
    <p:sldId id="376" r:id="rId6"/>
    <p:sldId id="444" r:id="rId7"/>
    <p:sldId id="446" r:id="rId8"/>
    <p:sldId id="386" r:id="rId9"/>
    <p:sldId id="435" r:id="rId10"/>
    <p:sldId id="436" r:id="rId11"/>
    <p:sldId id="384" r:id="rId12"/>
    <p:sldId id="454" r:id="rId13"/>
    <p:sldId id="447" r:id="rId14"/>
    <p:sldId id="385" r:id="rId15"/>
    <p:sldId id="458" r:id="rId16"/>
    <p:sldId id="398" r:id="rId17"/>
    <p:sldId id="399" r:id="rId18"/>
    <p:sldId id="400" r:id="rId19"/>
    <p:sldId id="402" r:id="rId20"/>
    <p:sldId id="403" r:id="rId21"/>
    <p:sldId id="404" r:id="rId22"/>
    <p:sldId id="405" r:id="rId23"/>
    <p:sldId id="407" r:id="rId24"/>
    <p:sldId id="408" r:id="rId25"/>
    <p:sldId id="409" r:id="rId26"/>
    <p:sldId id="411" r:id="rId27"/>
    <p:sldId id="413" r:id="rId28"/>
    <p:sldId id="414" r:id="rId29"/>
    <p:sldId id="415" r:id="rId30"/>
    <p:sldId id="416" r:id="rId31"/>
    <p:sldId id="417" r:id="rId32"/>
    <p:sldId id="450" r:id="rId33"/>
    <p:sldId id="451" r:id="rId34"/>
    <p:sldId id="452" r:id="rId35"/>
    <p:sldId id="453" r:id="rId36"/>
    <p:sldId id="418" r:id="rId37"/>
    <p:sldId id="449" r:id="rId38"/>
    <p:sldId id="460" r:id="rId39"/>
    <p:sldId id="266" r:id="rId40"/>
    <p:sldId id="267" r:id="rId41"/>
    <p:sldId id="295" r:id="rId42"/>
    <p:sldId id="296" r:id="rId43"/>
    <p:sldId id="294" r:id="rId44"/>
    <p:sldId id="364" r:id="rId45"/>
    <p:sldId id="462" r:id="rId46"/>
    <p:sldId id="329" r:id="rId47"/>
    <p:sldId id="316" r:id="rId48"/>
    <p:sldId id="285" r:id="rId49"/>
    <p:sldId id="317" r:id="rId50"/>
    <p:sldId id="318" r:id="rId51"/>
    <p:sldId id="319" r:id="rId52"/>
    <p:sldId id="374" r:id="rId53"/>
    <p:sldId id="330" r:id="rId54"/>
    <p:sldId id="297" r:id="rId55"/>
    <p:sldId id="298" r:id="rId56"/>
    <p:sldId id="299" r:id="rId57"/>
    <p:sldId id="300" r:id="rId58"/>
    <p:sldId id="302" r:id="rId59"/>
    <p:sldId id="301" r:id="rId60"/>
    <p:sldId id="304" r:id="rId61"/>
    <p:sldId id="268" r:id="rId62"/>
    <p:sldId id="305" r:id="rId63"/>
    <p:sldId id="309" r:id="rId64"/>
    <p:sldId id="310" r:id="rId65"/>
    <p:sldId id="448" r:id="rId66"/>
    <p:sldId id="421" r:id="rId67"/>
    <p:sldId id="422" r:id="rId68"/>
    <p:sldId id="439" r:id="rId69"/>
    <p:sldId id="424" r:id="rId70"/>
    <p:sldId id="425" r:id="rId71"/>
    <p:sldId id="426" r:id="rId72"/>
    <p:sldId id="427" r:id="rId73"/>
    <p:sldId id="311" r:id="rId74"/>
    <p:sldId id="320" r:id="rId75"/>
    <p:sldId id="366" r:id="rId76"/>
    <p:sldId id="367" r:id="rId77"/>
    <p:sldId id="368" r:id="rId78"/>
    <p:sldId id="369" r:id="rId79"/>
    <p:sldId id="370" r:id="rId80"/>
    <p:sldId id="371" r:id="rId81"/>
    <p:sldId id="372" r:id="rId82"/>
    <p:sldId id="373" r:id="rId83"/>
    <p:sldId id="461" r:id="rId84"/>
    <p:sldId id="442" r:id="rId85"/>
    <p:sldId id="443" r:id="rId86"/>
    <p:sldId id="288" r:id="rId87"/>
    <p:sldId id="312" r:id="rId88"/>
    <p:sldId id="327" r:id="rId89"/>
    <p:sldId id="313" r:id="rId90"/>
    <p:sldId id="315" r:id="rId91"/>
    <p:sldId id="314" r:id="rId92"/>
    <p:sldId id="281" r:id="rId93"/>
    <p:sldId id="321" r:id="rId94"/>
    <p:sldId id="334" r:id="rId95"/>
    <p:sldId id="463" r:id="rId96"/>
    <p:sldId id="335" r:id="rId97"/>
    <p:sldId id="464" r:id="rId98"/>
    <p:sldId id="336" r:id="rId99"/>
    <p:sldId id="337" r:id="rId100"/>
    <p:sldId id="465" r:id="rId101"/>
    <p:sldId id="338" r:id="rId102"/>
    <p:sldId id="466" r:id="rId103"/>
    <p:sldId id="475" r:id="rId104"/>
    <p:sldId id="476" r:id="rId105"/>
    <p:sldId id="477" r:id="rId106"/>
    <p:sldId id="478" r:id="rId107"/>
    <p:sldId id="479" r:id="rId108"/>
    <p:sldId id="480" r:id="rId109"/>
    <p:sldId id="481" r:id="rId110"/>
    <p:sldId id="356" r:id="rId111"/>
    <p:sldId id="344" r:id="rId112"/>
    <p:sldId id="345" r:id="rId113"/>
    <p:sldId id="359" r:id="rId114"/>
    <p:sldId id="346" r:id="rId115"/>
    <p:sldId id="360" r:id="rId116"/>
    <p:sldId id="467" r:id="rId117"/>
    <p:sldId id="347" r:id="rId118"/>
    <p:sldId id="361" r:id="rId119"/>
    <p:sldId id="468" r:id="rId120"/>
    <p:sldId id="348" r:id="rId121"/>
    <p:sldId id="469" r:id="rId122"/>
    <p:sldId id="362" r:id="rId123"/>
    <p:sldId id="470" r:id="rId124"/>
    <p:sldId id="363" r:id="rId125"/>
    <p:sldId id="349" r:id="rId126"/>
    <p:sldId id="350" r:id="rId127"/>
    <p:sldId id="471" r:id="rId128"/>
    <p:sldId id="351" r:id="rId129"/>
    <p:sldId id="474" r:id="rId130"/>
    <p:sldId id="352" r:id="rId131"/>
    <p:sldId id="482" r:id="rId13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FF"/>
    <a:srgbClr val="FF3399"/>
    <a:srgbClr val="003399"/>
    <a:srgbClr val="FF66FF"/>
    <a:srgbClr val="33CC33"/>
    <a:srgbClr val="FFFF00"/>
    <a:srgbClr val="CCCC00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7" autoAdjust="0"/>
    <p:restoredTop sz="94660"/>
  </p:normalViewPr>
  <p:slideViewPr>
    <p:cSldViewPr>
      <p:cViewPr varScale="1">
        <p:scale>
          <a:sx n="63" d="100"/>
          <a:sy n="63" d="100"/>
        </p:scale>
        <p:origin x="136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presProps" Target="presProps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26" Type="http://schemas.openxmlformats.org/officeDocument/2006/relationships/slide" Target="slides/slide124.xml"/><Relationship Id="rId13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16" Type="http://schemas.openxmlformats.org/officeDocument/2006/relationships/slide" Target="slides/slide114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30" Type="http://schemas.openxmlformats.org/officeDocument/2006/relationships/slide" Target="slides/slide128.xml"/><Relationship Id="rId13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tableStyles" Target="tableStyle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BEE8DC-E875-4DE9-975D-A8604099E8E9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7758590"/>
      </p:ext>
    </p:extLst>
  </p:cSld>
  <p:clrMapOvr>
    <a:masterClrMapping/>
  </p:clrMapOvr>
  <p:transition>
    <p:strips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051C97-C6B2-4A00-9557-E27D409A0E2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331301"/>
      </p:ext>
    </p:extLst>
  </p:cSld>
  <p:clrMapOvr>
    <a:masterClrMapping/>
  </p:clrMapOvr>
  <p:transition>
    <p:strips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10BFDB-E247-439F-9506-C08431E4393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4458883"/>
      </p:ext>
    </p:extLst>
  </p:cSld>
  <p:clrMapOvr>
    <a:masterClrMapping/>
  </p:clrMapOvr>
  <p:transition>
    <p:strips dir="r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03A4D12-5E29-4AD7-A137-D2CD102806A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strips dir="r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58EF-9DD4-4F11-9679-9E1BB64E85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masterClrMapping/>
  </p:clrMapOvr>
  <p:transition>
    <p:strips dir="r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B49E-D1A2-4714-B442-0CC3A234309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  <p:transition>
    <p:strips dir="r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86E2-1D07-4529-849B-E497A80A58F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masterClrMapping/>
  </p:clrMapOvr>
  <p:transition>
    <p:strips dir="r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37C3-9CF8-4E11-834A-5B84418DDB0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strips dir="r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F5C9-11CC-4B3A-9641-392C2AD9DDF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masterClrMapping/>
  </p:clrMapOvr>
  <p:transition>
    <p:strips dir="r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C076-2B28-4A44-ADDE-62E03E9A6D2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strips dir="r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4706-91DC-4D89-AEB4-CBE3C60563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strips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DFEACF-3C58-4F4C-9C25-32BD12D8382A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9650110"/>
      </p:ext>
    </p:extLst>
  </p:cSld>
  <p:clrMapOvr>
    <a:masterClrMapping/>
  </p:clrMapOvr>
  <p:transition>
    <p:strips dir="r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2B81995-A9BD-47D2-9BA4-928D343283C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  <p:transition>
    <p:strips dir="r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A3CF-311B-4A4D-9B3B-8CAE7AD3E1C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strips dir="r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ABA6-3559-4697-9B7A-25347968923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strips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5726E3-F0FD-48EA-B53C-88E55C0BFF56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0936497"/>
      </p:ext>
    </p:extLst>
  </p:cSld>
  <p:clrMapOvr>
    <a:masterClrMapping/>
  </p:clrMapOvr>
  <p:transition>
    <p:strips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E8FB15-203D-4E05-87D1-BBBAF84E3BFA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104559"/>
      </p:ext>
    </p:extLst>
  </p:cSld>
  <p:clrMapOvr>
    <a:masterClrMapping/>
  </p:clrMapOvr>
  <p:transition>
    <p:strips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395284-1384-4E6D-9BB0-E3D31CAB32F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873666"/>
      </p:ext>
    </p:extLst>
  </p:cSld>
  <p:clrMapOvr>
    <a:masterClrMapping/>
  </p:clrMapOvr>
  <p:transition>
    <p:strips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2F3383-8991-418E-ADE8-0FA79159ACE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4300526"/>
      </p:ext>
    </p:extLst>
  </p:cSld>
  <p:clrMapOvr>
    <a:masterClrMapping/>
  </p:clrMapOvr>
  <p:transition>
    <p:strips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D2C929-FFB0-4D05-B8CA-78DE9A71495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4286835"/>
      </p:ext>
    </p:extLst>
  </p:cSld>
  <p:clrMapOvr>
    <a:masterClrMapping/>
  </p:clrMapOvr>
  <p:transition>
    <p:strips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E92DBE-C11D-4EE2-B042-139BE5A365E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9625225"/>
      </p:ext>
    </p:extLst>
  </p:cSld>
  <p:clrMapOvr>
    <a:masterClrMapping/>
  </p:clrMapOvr>
  <p:transition>
    <p:strips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903546-78DA-4593-BE1A-3B73F71259C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458139"/>
      </p:ext>
    </p:extLst>
  </p:cSld>
  <p:clrMapOvr>
    <a:masterClrMapping/>
  </p:clrMapOvr>
  <p:transition>
    <p:strips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607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ru-RU"/>
          </a:p>
        </p:txBody>
      </p:sp>
      <p:sp>
        <p:nvSpPr>
          <p:cNvPr id="1607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1607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956A5D5-9802-4119-97F0-826A312E553B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ransition>
    <p:strips dir="ru"/>
  </p:transition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617A20E-6C61-4575-A529-8783EA4FA96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ransition>
    <p:strips dir="ru"/>
  </p:transition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usevich.fit@gmail.com" TargetMode="Externa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E3116457-D59E-49CF-BADE-726664069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512" y="1453094"/>
            <a:ext cx="8229600" cy="4525963"/>
          </a:xfrm>
        </p:spPr>
        <p:txBody>
          <a:bodyPr/>
          <a:lstStyle/>
          <a:p>
            <a:pPr algn="ctr"/>
            <a:endParaRPr lang="ru-RU" sz="4000" dirty="0"/>
          </a:p>
          <a:p>
            <a:pPr algn="ctr"/>
            <a:r>
              <a:rPr lang="ru-RU" sz="4800" b="1" dirty="0">
                <a:hlinkClick r:id="rId2"/>
              </a:rPr>
              <a:t>usevich.fit@gmail.com</a:t>
            </a:r>
            <a:endParaRPr lang="ru-RU" sz="4800" b="1" dirty="0"/>
          </a:p>
          <a:p>
            <a:pPr algn="ctr"/>
            <a:endParaRPr lang="ru-RU" sz="4000" dirty="0"/>
          </a:p>
          <a:p>
            <a:pPr algn="ctr"/>
            <a:r>
              <a:rPr lang="ru-RU" sz="3200" dirty="0"/>
              <a:t>ПАРОЛЬ </a:t>
            </a:r>
            <a:endParaRPr lang="en-US" sz="3200" dirty="0"/>
          </a:p>
          <a:p>
            <a:pPr algn="ctr"/>
            <a:endParaRPr lang="en-US" sz="3200" dirty="0"/>
          </a:p>
          <a:p>
            <a:pPr algn="ctr"/>
            <a:r>
              <a:rPr lang="en-US" sz="4400" dirty="0" err="1"/>
              <a:t>fit&amp;usevich</a:t>
            </a:r>
            <a:endParaRPr lang="ru-RU" sz="4400" dirty="0"/>
          </a:p>
          <a:p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77FBE7BE-6DB1-4302-9B2D-75D218864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ru-RU" dirty="0"/>
              <a:t>ПОЧТА С ЛЕКЦИЯМИ</a:t>
            </a:r>
          </a:p>
        </p:txBody>
      </p:sp>
    </p:spTree>
    <p:extLst>
      <p:ext uri="{BB962C8B-B14F-4D97-AF65-F5344CB8AC3E}">
        <p14:creationId xmlns:p14="http://schemas.microsoft.com/office/powerpoint/2010/main" val="2353200872"/>
      </p:ext>
    </p:extLst>
  </p:cSld>
  <p:clrMapOvr>
    <a:masterClrMapping/>
  </p:clrMapOvr>
  <p:transition>
    <p:strips dir="r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692696"/>
            <a:ext cx="8216900" cy="5184576"/>
          </a:xfrm>
        </p:spPr>
        <p:txBody>
          <a:bodyPr/>
          <a:lstStyle/>
          <a:p>
            <a:r>
              <a:rPr lang="ru-RU" sz="4000" b="1" dirty="0">
                <a:solidFill>
                  <a:schemeClr val="accent2">
                    <a:lumMod val="75000"/>
                  </a:schemeClr>
                </a:solidFill>
              </a:rPr>
              <a:t>И</a:t>
            </a:r>
            <a:r>
              <a:rPr lang="ru-RU" sz="4000" b="1" dirty="0">
                <a:solidFill>
                  <a:schemeClr val="accent2">
                    <a:lumMod val="75000"/>
                  </a:schemeClr>
                </a:solidFill>
                <a:cs typeface="Times New Roman" pitchFamily="18" charset="0"/>
              </a:rPr>
              <a:t>нфраструктур</a:t>
            </a:r>
            <a:r>
              <a:rPr lang="ru-RU" sz="4000" b="1" dirty="0">
                <a:solidFill>
                  <a:schemeClr val="accent2">
                    <a:lumMod val="75000"/>
                  </a:schemeClr>
                </a:solidFill>
              </a:rPr>
              <a:t>а</a:t>
            </a:r>
            <a:r>
              <a:rPr lang="ru-RU" sz="3600" b="1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ru-RU" sz="3600" b="1" dirty="0"/>
              <a:t>экономической системы </a:t>
            </a:r>
            <a:br>
              <a:rPr lang="ru-RU" sz="3600" b="1" dirty="0">
                <a:solidFill>
                  <a:schemeClr val="accent5">
                    <a:lumMod val="25000"/>
                  </a:schemeClr>
                </a:solidFill>
              </a:rPr>
            </a:br>
            <a:r>
              <a:rPr lang="ru-RU" sz="3200" b="1" dirty="0">
                <a:solidFill>
                  <a:schemeClr val="tx1"/>
                </a:solidFill>
              </a:rPr>
              <a:t>– </a:t>
            </a:r>
            <a:r>
              <a:rPr lang="ru-RU" sz="3200" b="1" dirty="0">
                <a:cs typeface="Times New Roman" pitchFamily="18" charset="0"/>
              </a:rPr>
              <a:t>совокупность объектов, обеспечивающих процесс производства экономических благ и условия жизнедеятельности людей.</a:t>
            </a:r>
            <a:r>
              <a:rPr lang="ru-RU" sz="3000" dirty="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>
    <p:strips dir="ru"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Text Box 2"/>
          <p:cNvSpPr txBox="1">
            <a:spLocks noChangeArrowheads="1"/>
          </p:cNvSpPr>
          <p:nvPr/>
        </p:nvSpPr>
        <p:spPr bwMode="auto">
          <a:xfrm>
            <a:off x="500034" y="285728"/>
            <a:ext cx="799306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40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Проблема </a:t>
            </a:r>
            <a:r>
              <a:rPr lang="ru-RU" sz="4000" b="1" i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асимметричности рыночной информации:</a:t>
            </a:r>
            <a:endParaRPr lang="ru-RU" sz="4000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91491" name="Text Box 3"/>
          <p:cNvSpPr txBox="1">
            <a:spLocks noChangeArrowheads="1"/>
          </p:cNvSpPr>
          <p:nvPr/>
        </p:nvSpPr>
        <p:spPr bwMode="auto">
          <a:xfrm>
            <a:off x="714348" y="2214554"/>
            <a:ext cx="7921625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3200" b="1" dirty="0">
                <a:solidFill>
                  <a:schemeClr val="tx2"/>
                </a:solidFill>
                <a:latin typeface="+mn-lt"/>
              </a:rPr>
              <a:t>Рынок работает хорошо, только если все субъекты одинаково </a:t>
            </a:r>
            <a:r>
              <a:rPr lang="ru-RU" sz="3200" b="1" u="sng" dirty="0">
                <a:solidFill>
                  <a:schemeClr val="tx2"/>
                </a:solidFill>
                <a:latin typeface="+mn-lt"/>
              </a:rPr>
              <a:t>информированы</a:t>
            </a:r>
            <a:r>
              <a:rPr lang="ru-RU" sz="3200" b="1" dirty="0">
                <a:solidFill>
                  <a:schemeClr val="tx2"/>
                </a:solidFill>
                <a:latin typeface="+mn-lt"/>
              </a:rPr>
              <a:t> об экономической </a:t>
            </a:r>
            <a:r>
              <a:rPr lang="ru-RU" sz="36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конъюнктуре</a:t>
            </a:r>
            <a:r>
              <a:rPr lang="ru-RU" sz="3200" b="1" dirty="0">
                <a:solidFill>
                  <a:schemeClr val="tx2"/>
                </a:solidFill>
                <a:latin typeface="+mn-lt"/>
              </a:rPr>
              <a:t>.</a:t>
            </a: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1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500034" y="1643050"/>
            <a:ext cx="8229600" cy="4525963"/>
          </a:xfrm>
        </p:spPr>
        <p:txBody>
          <a:bodyPr/>
          <a:lstStyle/>
          <a:p>
            <a:r>
              <a:rPr lang="ru-RU" sz="3200" b="1" dirty="0">
                <a:solidFill>
                  <a:schemeClr val="tx2"/>
                </a:solidFill>
              </a:rPr>
              <a:t>Продавец и покупатель зачастую владеют различной информацией о товаре – иногда продавец знает больше, иногда покупатель.</a:t>
            </a:r>
          </a:p>
          <a:p>
            <a:r>
              <a:rPr lang="ru-RU" sz="3200" b="1" dirty="0">
                <a:solidFill>
                  <a:schemeClr val="tx2"/>
                </a:solidFill>
              </a:rPr>
              <a:t> Скорее всего, один участник сделки получит выгоду за счёт другого (обычно более информированный за счёт менее информированного) </a:t>
            </a:r>
          </a:p>
          <a:p>
            <a:endParaRPr lang="ru-RU" sz="2800" b="1" dirty="0">
              <a:latin typeface="Times New Roman" pitchFamily="18" charset="0"/>
            </a:endParaRP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71472" y="285728"/>
            <a:ext cx="8229600" cy="1500174"/>
          </a:xfrm>
        </p:spPr>
        <p:txBody>
          <a:bodyPr>
            <a:normAutofit fontScale="90000"/>
          </a:bodyPr>
          <a:lstStyle/>
          <a:p>
            <a:r>
              <a:rPr lang="ru-RU" sz="4400" dirty="0">
                <a:solidFill>
                  <a:schemeClr val="accent1">
                    <a:lumMod val="50000"/>
                  </a:schemeClr>
                </a:solidFill>
              </a:rPr>
              <a:t>Проблема </a:t>
            </a:r>
            <a:r>
              <a:rPr lang="ru-RU" sz="4400" i="1" dirty="0">
                <a:solidFill>
                  <a:schemeClr val="accent1">
                    <a:lumMod val="50000"/>
                  </a:schemeClr>
                </a:solidFill>
              </a:rPr>
              <a:t>асимметричности рыночной информации:</a:t>
            </a:r>
            <a:br>
              <a:rPr lang="ru-RU" sz="4400" dirty="0">
                <a:solidFill>
                  <a:schemeClr val="accent1">
                    <a:lumMod val="50000"/>
                  </a:schemeClr>
                </a:solidFill>
              </a:rPr>
            </a:br>
            <a:endParaRPr lang="ru-RU" dirty="0"/>
          </a:p>
        </p:txBody>
      </p:sp>
    </p:spTree>
  </p:cSld>
  <p:clrMapOvr>
    <a:masterClrMapping/>
  </p:clrMapOvr>
  <p:transition>
    <p:strips dir="ru"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3200" b="1" dirty="0">
                <a:solidFill>
                  <a:schemeClr val="tx2"/>
                </a:solidFill>
              </a:rPr>
              <a:t>это воздействие государства на деятельность хозяйствующих субъектов и рыночную конъюнктуру в целях обеспечения нормальных условий функционирования рыночного механизма.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>
                <a:solidFill>
                  <a:schemeClr val="accent2">
                    <a:lumMod val="75000"/>
                  </a:schemeClr>
                </a:solidFill>
              </a:rPr>
              <a:t>Государственное регулирование экономики -  </a:t>
            </a:r>
          </a:p>
        </p:txBody>
      </p:sp>
    </p:spTree>
  </p:cSld>
  <p:clrMapOvr>
    <a:masterClrMapping/>
  </p:clrMapOvr>
  <p:transition>
    <p:strips dir="ru"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285720" y="1481328"/>
            <a:ext cx="8715436" cy="4525963"/>
          </a:xfrm>
        </p:spPr>
        <p:txBody>
          <a:bodyPr>
            <a:noAutofit/>
          </a:bodyPr>
          <a:lstStyle/>
          <a:p>
            <a:pPr marL="0" lvl="0" indent="360000"/>
            <a:r>
              <a:rPr lang="ru-RU" sz="2000" b="1" dirty="0">
                <a:solidFill>
                  <a:schemeClr val="tx2"/>
                </a:solidFill>
              </a:rPr>
              <a:t>обеспечение правовой базы функционирования частного бизнеса;</a:t>
            </a:r>
          </a:p>
          <a:p>
            <a:pPr marL="0" lvl="0" indent="360000"/>
            <a:r>
              <a:rPr lang="ru-RU" sz="2000" b="1" dirty="0">
                <a:solidFill>
                  <a:schemeClr val="tx2"/>
                </a:solidFill>
              </a:rPr>
              <a:t>защита конкуренции ,антимонопольная деятельность и поддержание конкуренции;</a:t>
            </a:r>
          </a:p>
          <a:p>
            <a:pPr marL="0" lvl="0" indent="360000"/>
            <a:r>
              <a:rPr lang="ru-RU" sz="2000" b="1" dirty="0">
                <a:solidFill>
                  <a:schemeClr val="tx2"/>
                </a:solidFill>
              </a:rPr>
              <a:t>перераспределение доходов через систему налогообложения и систему трансфертных платежей (пенсии, пособия, компенсации);</a:t>
            </a:r>
          </a:p>
          <a:p>
            <a:pPr marL="0" lvl="0" indent="360000"/>
            <a:r>
              <a:rPr lang="ru-RU" sz="2000" b="1" dirty="0">
                <a:solidFill>
                  <a:schemeClr val="tx2"/>
                </a:solidFill>
              </a:rPr>
              <a:t>финансирование фундаментальной науки и охрана окружающей среды;</a:t>
            </a:r>
          </a:p>
          <a:p>
            <a:pPr marL="0" lvl="0" indent="360000"/>
            <a:r>
              <a:rPr lang="ru-RU" sz="2000" b="1" dirty="0">
                <a:solidFill>
                  <a:schemeClr val="tx2"/>
                </a:solidFill>
              </a:rPr>
              <a:t>изменение структуры производства в целях корректировки распределения ресурсов;</a:t>
            </a:r>
          </a:p>
          <a:p>
            <a:pPr marL="0" lvl="0" indent="360000"/>
            <a:r>
              <a:rPr lang="ru-RU" sz="2000" b="1" dirty="0">
                <a:solidFill>
                  <a:schemeClr val="tx2"/>
                </a:solidFill>
              </a:rPr>
              <a:t>контроль и регулирование уровня занятости, цен, темпов экономического роста;</a:t>
            </a:r>
          </a:p>
          <a:p>
            <a:pPr marL="0" lvl="0" indent="360000"/>
            <a:r>
              <a:rPr lang="ru-RU" sz="2000" b="1" dirty="0">
                <a:solidFill>
                  <a:schemeClr val="tx2"/>
                </a:solidFill>
              </a:rPr>
              <a:t>финансирование производства или непосредственное производство общественных товаров и услуг.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Экономические функции государства (правительства):</a:t>
            </a:r>
          </a:p>
        </p:txBody>
      </p:sp>
    </p:spTree>
  </p:cSld>
  <p:clrMapOvr>
    <a:masterClrMapping/>
  </p:clrMapOvr>
  <p:transition>
    <p:strips dir="ru"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sz="2800" b="1" dirty="0">
                <a:solidFill>
                  <a:schemeClr val="tx2"/>
                </a:solidFill>
              </a:rPr>
              <a:t>Для современной рыночной экономики характерно многообразие методов, форм и институтов государственного регулирования.</a:t>
            </a:r>
          </a:p>
          <a:p>
            <a:pPr>
              <a:buNone/>
            </a:pPr>
            <a:endParaRPr lang="ru-RU" sz="2800" b="1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ru-RU" sz="2800" b="1" dirty="0">
                <a:solidFill>
                  <a:schemeClr val="tx2"/>
                </a:solidFill>
              </a:rPr>
              <a:t>Различаются формы и методы государственного регулирования:</a:t>
            </a:r>
          </a:p>
          <a:p>
            <a:r>
              <a:rPr lang="ru-RU" sz="2800" b="1" dirty="0">
                <a:solidFill>
                  <a:schemeClr val="tx2"/>
                </a:solidFill>
              </a:rPr>
              <a:t>административные, </a:t>
            </a:r>
          </a:p>
          <a:p>
            <a:r>
              <a:rPr lang="ru-RU" sz="2800" b="1" dirty="0">
                <a:solidFill>
                  <a:schemeClr val="tx2"/>
                </a:solidFill>
              </a:rPr>
              <a:t>правовые, </a:t>
            </a:r>
          </a:p>
          <a:p>
            <a:r>
              <a:rPr lang="ru-RU" sz="2800" b="1" dirty="0">
                <a:solidFill>
                  <a:schemeClr val="tx2"/>
                </a:solidFill>
              </a:rPr>
              <a:t>прямые,</a:t>
            </a:r>
          </a:p>
          <a:p>
            <a:r>
              <a:rPr lang="ru-RU" sz="2800" b="1" dirty="0">
                <a:solidFill>
                  <a:schemeClr val="tx2"/>
                </a:solidFill>
              </a:rPr>
              <a:t>косвенные.</a:t>
            </a:r>
          </a:p>
        </p:txBody>
      </p:sp>
    </p:spTree>
  </p:cSld>
  <p:clrMapOvr>
    <a:masterClrMapping/>
  </p:clrMapOvr>
  <p:transition>
    <p:strips dir="ru"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b="1" dirty="0">
                <a:solidFill>
                  <a:schemeClr val="tx2"/>
                </a:solidFill>
              </a:rPr>
              <a:t>выдача лицензий, разрешающих какую-либо деятельность, </a:t>
            </a:r>
          </a:p>
          <a:p>
            <a:r>
              <a:rPr lang="ru-RU" sz="3200" b="1" dirty="0">
                <a:solidFill>
                  <a:schemeClr val="tx2"/>
                </a:solidFill>
              </a:rPr>
              <a:t>установление квот на экспорт и импорт, </a:t>
            </a:r>
          </a:p>
          <a:p>
            <a:r>
              <a:rPr lang="ru-RU" sz="3200" b="1" dirty="0">
                <a:solidFill>
                  <a:schemeClr val="tx2"/>
                </a:solidFill>
              </a:rPr>
              <a:t>установление квот для молодежи при создании новых рабочих мест,</a:t>
            </a:r>
          </a:p>
          <a:p>
            <a:r>
              <a:rPr lang="ru-RU" sz="3200" b="1" dirty="0">
                <a:solidFill>
                  <a:schemeClr val="tx2"/>
                </a:solidFill>
              </a:rPr>
              <a:t>контроль над ценами, качеством продукции,</a:t>
            </a:r>
          </a:p>
          <a:p>
            <a:r>
              <a:rPr lang="ru-RU" sz="3200" b="1" dirty="0">
                <a:solidFill>
                  <a:schemeClr val="tx2"/>
                </a:solidFill>
              </a:rPr>
              <a:t>контроль над доходами.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>
                <a:solidFill>
                  <a:schemeClr val="accent2">
                    <a:lumMod val="75000"/>
                  </a:schemeClr>
                </a:solidFill>
              </a:rPr>
              <a:t>АДМИНИСТРАТИВНЫЕ МЕТОДЫ: 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strips dir="ru"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3200" b="1" dirty="0">
                <a:solidFill>
                  <a:schemeClr val="tx2"/>
                </a:solidFill>
              </a:rPr>
              <a:t>осуществляется на основе гражданского и хозяйственного законодательства через систему норм и правил, устанавливаемых ими.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ГОСУДАРСТВЕННОЕ ПРАВОВОЕ РЕГУЛИРОВАНИЕ </a:t>
            </a:r>
          </a:p>
        </p:txBody>
      </p:sp>
    </p:spTree>
  </p:cSld>
  <p:clrMapOvr>
    <a:masterClrMapping/>
  </p:clrMapOvr>
  <p:transition>
    <p:strips dir="ru"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357158" y="1285860"/>
            <a:ext cx="8572560" cy="4721431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b="1" dirty="0">
                <a:solidFill>
                  <a:schemeClr val="tx2"/>
                </a:solidFill>
              </a:rPr>
              <a:t>реализуется в форме безвозвратного адресного финансирования секторов, отраслей, территорий и отдельных предприятий. </a:t>
            </a:r>
          </a:p>
          <a:p>
            <a:pPr>
              <a:buNone/>
            </a:pPr>
            <a:endParaRPr lang="ru-RU" b="1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ru-RU" b="1" dirty="0">
                <a:solidFill>
                  <a:schemeClr val="tx2"/>
                </a:solidFill>
              </a:rPr>
              <a:t>К нему относятся: </a:t>
            </a:r>
          </a:p>
          <a:p>
            <a:r>
              <a:rPr lang="ru-RU" b="1" dirty="0">
                <a:solidFill>
                  <a:schemeClr val="tx2"/>
                </a:solidFill>
              </a:rPr>
              <a:t>субвенции, </a:t>
            </a:r>
          </a:p>
          <a:p>
            <a:r>
              <a:rPr lang="ru-RU" b="1" dirty="0">
                <a:solidFill>
                  <a:schemeClr val="tx2"/>
                </a:solidFill>
              </a:rPr>
              <a:t>субсидии, </a:t>
            </a:r>
          </a:p>
          <a:p>
            <a:r>
              <a:rPr lang="ru-RU" b="1" dirty="0">
                <a:solidFill>
                  <a:schemeClr val="tx2"/>
                </a:solidFill>
              </a:rPr>
              <a:t>дотации, </a:t>
            </a:r>
          </a:p>
          <a:p>
            <a:r>
              <a:rPr lang="ru-RU" b="1" dirty="0">
                <a:solidFill>
                  <a:schemeClr val="tx2"/>
                </a:solidFill>
              </a:rPr>
              <a:t>доплаты из специальных бюджетных и внебюджетных фондов различного уровня (общенационального, регионального, местного),</a:t>
            </a:r>
          </a:p>
          <a:p>
            <a:r>
              <a:rPr lang="ru-RU" b="1" dirty="0">
                <a:solidFill>
                  <a:schemeClr val="tx2"/>
                </a:solidFill>
              </a:rPr>
              <a:t>льготные кредиты,</a:t>
            </a:r>
          </a:p>
          <a:p>
            <a:r>
              <a:rPr lang="ru-RU" b="1" dirty="0">
                <a:solidFill>
                  <a:schemeClr val="tx2"/>
                </a:solidFill>
              </a:rPr>
              <a:t>налоговые льготы.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ПРЯМОЕ ЭКОНОМИЧЕСКОЕ РЕГУЛИРОВАНИЕ </a:t>
            </a:r>
          </a:p>
        </p:txBody>
      </p:sp>
    </p:spTree>
  </p:cSld>
  <p:clrMapOvr>
    <a:masterClrMapping/>
  </p:clrMapOvr>
  <p:transition>
    <p:strips dir="ru"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b="1" dirty="0">
                <a:solidFill>
                  <a:schemeClr val="tx2"/>
                </a:solidFill>
              </a:rPr>
              <a:t>регулирование объёма денежной массы,</a:t>
            </a:r>
          </a:p>
          <a:p>
            <a:r>
              <a:rPr lang="ru-RU" sz="3200" b="1" dirty="0">
                <a:solidFill>
                  <a:schemeClr val="tx2"/>
                </a:solidFill>
              </a:rPr>
              <a:t>определение условий предоставления централизованных кредитов ,</a:t>
            </a:r>
          </a:p>
          <a:p>
            <a:r>
              <a:rPr lang="ru-RU" sz="3200" b="1" dirty="0">
                <a:solidFill>
                  <a:schemeClr val="tx2"/>
                </a:solidFill>
              </a:rPr>
              <a:t>Регулирование ставки процента, </a:t>
            </a:r>
          </a:p>
          <a:p>
            <a:r>
              <a:rPr lang="ru-RU" sz="3200" b="1" dirty="0">
                <a:solidFill>
                  <a:schemeClr val="tx2"/>
                </a:solidFill>
              </a:rPr>
              <a:t>политика в области налогов, таможенных пошлин,</a:t>
            </a:r>
          </a:p>
          <a:p>
            <a:r>
              <a:rPr lang="ru-RU" sz="3200" b="1" dirty="0">
                <a:solidFill>
                  <a:schemeClr val="tx2"/>
                </a:solidFill>
              </a:rPr>
              <a:t>политика в области валютного курса.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КОСВЕННЫЕ ФОРМЫ ЭКОНОМИЧЕСКОГО РЕГУЛИРОВАНИЯ: </a:t>
            </a:r>
          </a:p>
        </p:txBody>
      </p:sp>
    </p:spTree>
  </p:cSld>
  <p:clrMapOvr>
    <a:masterClrMapping/>
  </p:clrMapOvr>
  <p:transition>
    <p:strips dir="ru"/>
  </p:transition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3" name="Rectangle 3"/>
          <p:cNvSpPr>
            <a:spLocks noGrp="1" noChangeArrowheads="1"/>
          </p:cNvSpPr>
          <p:nvPr>
            <p:ph idx="1"/>
          </p:nvPr>
        </p:nvSpPr>
        <p:spPr>
          <a:xfrm>
            <a:off x="-828675" y="1916113"/>
            <a:ext cx="9972675" cy="3436937"/>
          </a:xfrm>
        </p:spPr>
        <p:txBody>
          <a:bodyPr/>
          <a:lstStyle/>
          <a:p>
            <a:pPr lvl="4">
              <a:buFont typeface="Wingdings" pitchFamily="2" charset="2"/>
              <a:buNone/>
            </a:pPr>
            <a:endParaRPr lang="ru-RU" sz="2800" b="1" dirty="0"/>
          </a:p>
          <a:p>
            <a:pPr lvl="4">
              <a:buFont typeface="Wingdings" pitchFamily="2" charset="2"/>
              <a:buNone/>
            </a:pPr>
            <a:endParaRPr lang="ru-RU" sz="2800" b="1" dirty="0"/>
          </a:p>
          <a:p>
            <a:pPr lvl="4" algn="ctr">
              <a:buFont typeface="Wingdings" pitchFamily="2" charset="2"/>
              <a:buNone/>
            </a:pPr>
            <a:r>
              <a:rPr lang="ru-RU" sz="3200" b="1" dirty="0">
                <a:solidFill>
                  <a:schemeClr val="tx2"/>
                </a:solidFill>
              </a:rPr>
              <a:t>  </a:t>
            </a:r>
            <a:r>
              <a:rPr lang="ru-RU" sz="4000" b="1" dirty="0">
                <a:solidFill>
                  <a:schemeClr val="tx2"/>
                </a:solidFill>
              </a:rPr>
              <a:t>Модели рыночной экономики. </a:t>
            </a:r>
          </a:p>
        </p:txBody>
      </p:sp>
      <p:sp>
        <p:nvSpPr>
          <p:cNvPr id="20992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sz="3200" b="0" dirty="0"/>
              <a:t>Вопрос девятый:</a:t>
            </a:r>
          </a:p>
        </p:txBody>
      </p:sp>
    </p:spTree>
  </p:cSld>
  <p:clrMapOvr>
    <a:masterClrMapping/>
  </p:clrMapOvr>
  <p:transition>
    <p:strips dir="r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2"/>
                </a:solidFill>
              </a:rPr>
              <a:t>ограниченность ресурсов,</a:t>
            </a:r>
          </a:p>
          <a:p>
            <a:r>
              <a:rPr lang="ru-RU" b="1" dirty="0">
                <a:solidFill>
                  <a:schemeClr val="tx2"/>
                </a:solidFill>
              </a:rPr>
              <a:t>доминирующий тип хозяйственного субъекта, </a:t>
            </a:r>
          </a:p>
          <a:p>
            <a:r>
              <a:rPr lang="ru-RU" b="1" dirty="0">
                <a:solidFill>
                  <a:schemeClr val="tx2"/>
                </a:solidFill>
              </a:rPr>
              <a:t>экономическая роль и полномочия государства,</a:t>
            </a:r>
          </a:p>
          <a:p>
            <a:r>
              <a:rPr lang="ru-RU" b="1" dirty="0">
                <a:solidFill>
                  <a:schemeClr val="tx2"/>
                </a:solidFill>
              </a:rPr>
              <a:t>роль  рынка,</a:t>
            </a:r>
          </a:p>
          <a:p>
            <a:r>
              <a:rPr lang="ru-RU" b="1" dirty="0">
                <a:solidFill>
                  <a:schemeClr val="tx2"/>
                </a:solidFill>
              </a:rPr>
              <a:t>соотношение форм собственности,</a:t>
            </a:r>
          </a:p>
          <a:p>
            <a:r>
              <a:rPr lang="ru-RU" b="1" dirty="0">
                <a:solidFill>
                  <a:schemeClr val="tx2"/>
                </a:solidFill>
              </a:rPr>
              <a:t>источники информации для производителя и потребителя,</a:t>
            </a:r>
          </a:p>
          <a:p>
            <a:r>
              <a:rPr lang="ru-RU" b="1" dirty="0">
                <a:solidFill>
                  <a:schemeClr val="tx2"/>
                </a:solidFill>
              </a:rPr>
              <a:t>форма координации действий производителя,</a:t>
            </a:r>
          </a:p>
          <a:p>
            <a:r>
              <a:rPr lang="ru-RU" b="1" dirty="0">
                <a:solidFill>
                  <a:schemeClr val="tx2"/>
                </a:solidFill>
              </a:rPr>
              <a:t>соотношение секторов экономики.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Критерии классификации экономических систем:</a:t>
            </a:r>
          </a:p>
        </p:txBody>
      </p:sp>
    </p:spTree>
  </p:cSld>
  <p:clrMapOvr>
    <a:masterClrMapping/>
  </p:clrMapOvr>
  <p:transition>
    <p:strips dir="ru"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5" name="Text Box 3"/>
          <p:cNvSpPr txBox="1">
            <a:spLocks noChangeArrowheads="1"/>
          </p:cNvSpPr>
          <p:nvPr/>
        </p:nvSpPr>
        <p:spPr bwMode="auto">
          <a:xfrm>
            <a:off x="357158" y="928670"/>
            <a:ext cx="8569325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ru-RU" sz="2800" b="1" dirty="0">
                <a:solidFill>
                  <a:schemeClr val="tx2"/>
                </a:solidFill>
                <a:latin typeface="+mn-lt"/>
              </a:rPr>
              <a:t>При наличии некоторых общих принципов организации, черт и механизмов в каждой стране складывается своя </a:t>
            </a:r>
            <a:r>
              <a:rPr lang="ru-RU" sz="32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национальная модель</a:t>
            </a:r>
            <a:r>
              <a:rPr lang="ru-RU" sz="2800" b="1" dirty="0">
                <a:solidFill>
                  <a:schemeClr val="tx2"/>
                </a:solidFill>
                <a:latin typeface="+mn-lt"/>
              </a:rPr>
              <a:t> рыночной экономики. </a:t>
            </a:r>
          </a:p>
          <a:p>
            <a:pPr algn="just">
              <a:spcBef>
                <a:spcPct val="50000"/>
              </a:spcBef>
            </a:pPr>
            <a:r>
              <a:rPr lang="ru-RU" sz="2800" b="1" dirty="0">
                <a:solidFill>
                  <a:schemeClr val="tx2"/>
                </a:solidFill>
                <a:latin typeface="+mn-lt"/>
              </a:rPr>
              <a:t>Но хотя нет  полностью идентичных по своим экономическим характеристикам моделей, можно выделить несколько базовых моделей смешанной экономики. </a:t>
            </a: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Text Box 2"/>
          <p:cNvSpPr txBox="1">
            <a:spLocks noChangeArrowheads="1"/>
          </p:cNvSpPr>
          <p:nvPr/>
        </p:nvSpPr>
        <p:spPr bwMode="auto">
          <a:xfrm>
            <a:off x="571472" y="214290"/>
            <a:ext cx="777716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Либеральная рыночная экономика (США)</a:t>
            </a:r>
          </a:p>
        </p:txBody>
      </p:sp>
      <p:sp>
        <p:nvSpPr>
          <p:cNvPr id="198659" name="Text Box 3"/>
          <p:cNvSpPr txBox="1">
            <a:spLocks noChangeArrowheads="1"/>
          </p:cNvSpPr>
          <p:nvPr/>
        </p:nvSpPr>
        <p:spPr bwMode="auto">
          <a:xfrm>
            <a:off x="285720" y="1285860"/>
            <a:ext cx="8208962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ru-RU" sz="2400" b="1" dirty="0">
                <a:solidFill>
                  <a:schemeClr val="tx2"/>
                </a:solidFill>
                <a:latin typeface="+mn-lt"/>
              </a:rPr>
              <a:t>Основными чертами модели являются: </a:t>
            </a:r>
          </a:p>
          <a:p>
            <a:pPr marL="342900" indent="180000" algn="just">
              <a:spcBef>
                <a:spcPts val="0"/>
              </a:spcBef>
              <a:buFont typeface="Arial" pitchFamily="34" charset="0"/>
              <a:buChar char="•"/>
            </a:pPr>
            <a:r>
              <a:rPr lang="ru-RU" b="1" dirty="0">
                <a:solidFill>
                  <a:schemeClr val="tx2"/>
                </a:solidFill>
                <a:latin typeface="+mn-lt"/>
              </a:rPr>
              <a:t>безусловный приоритет частной собственности;</a:t>
            </a:r>
          </a:p>
          <a:p>
            <a:pPr marL="342900" indent="180000" algn="just">
              <a:spcBef>
                <a:spcPts val="0"/>
              </a:spcBef>
              <a:buFont typeface="Arial" pitchFamily="34" charset="0"/>
              <a:buChar char="•"/>
            </a:pPr>
            <a:r>
              <a:rPr lang="ru-RU" b="1" dirty="0">
                <a:solidFill>
                  <a:schemeClr val="tx2"/>
                </a:solidFill>
                <a:latin typeface="+mn-lt"/>
              </a:rPr>
              <a:t>сильная конкуренция; </a:t>
            </a:r>
          </a:p>
          <a:p>
            <a:pPr marL="342900" indent="180000" algn="just">
              <a:spcBef>
                <a:spcPts val="0"/>
              </a:spcBef>
              <a:buFont typeface="Arial" pitchFamily="34" charset="0"/>
              <a:buChar char="•"/>
            </a:pPr>
            <a:r>
              <a:rPr lang="ru-RU" b="1" dirty="0">
                <a:solidFill>
                  <a:schemeClr val="tx2"/>
                </a:solidFill>
                <a:latin typeface="+mn-lt"/>
              </a:rPr>
              <a:t>гибкие рынки труда и товаров; </a:t>
            </a:r>
          </a:p>
          <a:p>
            <a:pPr marL="342900" indent="180000" algn="just">
              <a:spcBef>
                <a:spcPts val="0"/>
              </a:spcBef>
              <a:buFont typeface="Arial" pitchFamily="34" charset="0"/>
              <a:buChar char="•"/>
            </a:pPr>
            <a:r>
              <a:rPr lang="ru-RU" b="1" dirty="0">
                <a:solidFill>
                  <a:schemeClr val="tx2"/>
                </a:solidFill>
                <a:latin typeface="+mn-lt"/>
              </a:rPr>
              <a:t>незначительное государственное регулирование (с законодательным ограничением возможностей государственного вмешательства); </a:t>
            </a:r>
          </a:p>
          <a:p>
            <a:pPr marL="342900" indent="180000" algn="just">
              <a:spcBef>
                <a:spcPts val="0"/>
              </a:spcBef>
              <a:buFont typeface="Arial" pitchFamily="34" charset="0"/>
              <a:buChar char="•"/>
            </a:pPr>
            <a:r>
              <a:rPr lang="ru-RU" b="1" dirty="0">
                <a:solidFill>
                  <a:schemeClr val="tx2"/>
                </a:solidFill>
                <a:latin typeface="+mn-lt"/>
              </a:rPr>
              <a:t>относительно низкие налоги; </a:t>
            </a:r>
          </a:p>
          <a:p>
            <a:pPr marL="342900" indent="180000" algn="just">
              <a:spcBef>
                <a:spcPts val="0"/>
              </a:spcBef>
              <a:buFont typeface="Arial" pitchFamily="34" charset="0"/>
              <a:buChar char="•"/>
            </a:pPr>
            <a:r>
              <a:rPr lang="ru-RU" b="1" dirty="0">
                <a:solidFill>
                  <a:schemeClr val="tx2"/>
                </a:solidFill>
                <a:latin typeface="+mn-lt"/>
              </a:rPr>
              <a:t>акционерный капитализм, стимулирующий извлечение максимальных прибылей;</a:t>
            </a:r>
          </a:p>
          <a:p>
            <a:pPr marL="342900" indent="180000" algn="just">
              <a:spcBef>
                <a:spcPts val="0"/>
              </a:spcBef>
              <a:buFont typeface="Arial" pitchFamily="34" charset="0"/>
              <a:buChar char="•"/>
            </a:pPr>
            <a:r>
              <a:rPr lang="ru-RU" b="1" dirty="0">
                <a:solidFill>
                  <a:schemeClr val="tx2"/>
                </a:solidFill>
                <a:latin typeface="+mn-lt"/>
              </a:rPr>
              <a:t>сильная социальная дифференциация. </a:t>
            </a: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8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8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Text Box 2"/>
          <p:cNvSpPr txBox="1">
            <a:spLocks noChangeArrowheads="1"/>
          </p:cNvSpPr>
          <p:nvPr/>
        </p:nvSpPr>
        <p:spPr bwMode="auto">
          <a:xfrm>
            <a:off x="571472" y="214290"/>
            <a:ext cx="777716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ru-RU" sz="36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Либеральная рыночная экономика </a:t>
            </a:r>
          </a:p>
          <a:p>
            <a:pPr algn="ctr">
              <a:spcBef>
                <a:spcPts val="0"/>
              </a:spcBef>
            </a:pPr>
            <a:r>
              <a:rPr lang="ru-RU" sz="36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(США)</a:t>
            </a:r>
          </a:p>
        </p:txBody>
      </p:sp>
      <p:sp>
        <p:nvSpPr>
          <p:cNvPr id="212996" name="Text Box 4"/>
          <p:cNvSpPr txBox="1">
            <a:spLocks noChangeArrowheads="1"/>
          </p:cNvSpPr>
          <p:nvPr/>
        </p:nvSpPr>
        <p:spPr bwMode="auto">
          <a:xfrm>
            <a:off x="500034" y="1928802"/>
            <a:ext cx="82804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indent="360000" algn="just">
              <a:spcBef>
                <a:spcPct val="50000"/>
              </a:spcBef>
            </a:pPr>
            <a:r>
              <a:rPr lang="ru-RU" sz="2400" b="1" dirty="0">
                <a:solidFill>
                  <a:schemeClr val="tx2"/>
                </a:solidFill>
                <a:latin typeface="+mn-lt"/>
              </a:rPr>
              <a:t>В социальной сфере либеральная модель предполагает создание для всех равных возможностей, но результаты деятельности зависят уже только от самих экономических субъектов и от обстоятельств. </a:t>
            </a:r>
          </a:p>
          <a:p>
            <a:pPr indent="360000" algn="just">
              <a:spcBef>
                <a:spcPct val="50000"/>
              </a:spcBef>
            </a:pPr>
            <a:r>
              <a:rPr lang="ru-RU" sz="2400" b="1" dirty="0">
                <a:solidFill>
                  <a:schemeClr val="tx2"/>
                </a:solidFill>
                <a:latin typeface="+mn-lt"/>
              </a:rPr>
              <a:t>Государство регулирует работу рынка, но усилия правительства направлены на обеспечение страны общественными благами (национальная оборона).</a:t>
            </a: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2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6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Text Box 2"/>
          <p:cNvSpPr txBox="1">
            <a:spLocks noChangeArrowheads="1"/>
          </p:cNvSpPr>
          <p:nvPr/>
        </p:nvSpPr>
        <p:spPr bwMode="auto">
          <a:xfrm>
            <a:off x="0" y="285728"/>
            <a:ext cx="885827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3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  <a:t>Социальная рыночная экономика </a:t>
            </a:r>
          </a:p>
          <a:p>
            <a:pPr algn="ctr">
              <a:spcBef>
                <a:spcPts val="0"/>
              </a:spcBef>
            </a:pPr>
            <a:r>
              <a:rPr lang="ru-RU" sz="3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  <a:t>(Европа)</a:t>
            </a:r>
          </a:p>
        </p:txBody>
      </p:sp>
      <p:sp>
        <p:nvSpPr>
          <p:cNvPr id="199683" name="Text Box 3"/>
          <p:cNvSpPr txBox="1">
            <a:spLocks noChangeArrowheads="1"/>
          </p:cNvSpPr>
          <p:nvPr/>
        </p:nvSpPr>
        <p:spPr bwMode="auto">
          <a:xfrm>
            <a:off x="358775" y="1428736"/>
            <a:ext cx="8785225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360000" algn="just">
              <a:spcBef>
                <a:spcPct val="50000"/>
              </a:spcBef>
            </a:pPr>
            <a:r>
              <a:rPr lang="ru-RU" sz="2400" b="1" dirty="0">
                <a:solidFill>
                  <a:schemeClr val="tx2"/>
                </a:solidFill>
                <a:latin typeface="+mn-lt"/>
              </a:rPr>
              <a:t>Экономика основана преимущественно на частной собственности, рыночные принципы соблюдаются, но государство больше внимания уделяет выравниванию не только возможностей предпринимательской деятельности, но и выравниванию результатов этой деятельности, т.е. доходов. </a:t>
            </a:r>
          </a:p>
          <a:p>
            <a:pPr indent="360000" algn="just">
              <a:spcBef>
                <a:spcPct val="50000"/>
              </a:spcBef>
            </a:pPr>
            <a:r>
              <a:rPr lang="ru-RU" sz="2400" b="1" dirty="0">
                <a:solidFill>
                  <a:schemeClr val="tx2"/>
                </a:solidFill>
                <a:latin typeface="+mn-lt"/>
              </a:rPr>
              <a:t>Степень перераспределения доходов высока, отсюда и высокий уровень налогообложения. Доля государственных расходов в валовом национальном продукте достаточно высока, государственный бюджет принимает значительные размеры. </a:t>
            </a:r>
          </a:p>
          <a:p>
            <a:pPr algn="just">
              <a:spcBef>
                <a:spcPct val="50000"/>
              </a:spcBef>
            </a:pPr>
            <a:endParaRPr lang="ru-RU" b="1" dirty="0"/>
          </a:p>
        </p:txBody>
      </p:sp>
      <p:sp>
        <p:nvSpPr>
          <p:cNvPr id="199684" name="Text Box 4"/>
          <p:cNvSpPr txBox="1">
            <a:spLocks noChangeArrowheads="1"/>
          </p:cNvSpPr>
          <p:nvPr/>
        </p:nvSpPr>
        <p:spPr bwMode="auto">
          <a:xfrm>
            <a:off x="395288" y="2924175"/>
            <a:ext cx="8280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endParaRPr lang="ru-RU" sz="1600" b="1">
              <a:latin typeface="Times New Roman" pitchFamily="18" charset="0"/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4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Text Box 2"/>
          <p:cNvSpPr txBox="1">
            <a:spLocks noChangeArrowheads="1"/>
          </p:cNvSpPr>
          <p:nvPr/>
        </p:nvSpPr>
        <p:spPr bwMode="auto">
          <a:xfrm>
            <a:off x="857224" y="357166"/>
            <a:ext cx="777716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3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Социальная рыночная экономика (Европа)</a:t>
            </a:r>
          </a:p>
        </p:txBody>
      </p:sp>
      <p:sp>
        <p:nvSpPr>
          <p:cNvPr id="214021" name="Text Box 5"/>
          <p:cNvSpPr txBox="1">
            <a:spLocks noChangeArrowheads="1"/>
          </p:cNvSpPr>
          <p:nvPr/>
        </p:nvSpPr>
        <p:spPr bwMode="auto">
          <a:xfrm>
            <a:off x="323850" y="1736725"/>
            <a:ext cx="8424863" cy="357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360000" algn="just">
              <a:spcBef>
                <a:spcPts val="0"/>
              </a:spcBef>
            </a:pPr>
            <a:r>
              <a:rPr lang="ru-RU" sz="2800" b="1" dirty="0">
                <a:solidFill>
                  <a:schemeClr val="tx2"/>
                </a:solidFill>
                <a:latin typeface="+mn-lt"/>
              </a:rPr>
              <a:t>С одной стороны, это помогает уменьшить имущественное расслоение людей, делает общество более консолидированным, менее дифференцированным. </a:t>
            </a:r>
          </a:p>
          <a:p>
            <a:pPr indent="360000" algn="just">
              <a:spcBef>
                <a:spcPts val="0"/>
              </a:spcBef>
            </a:pPr>
            <a:r>
              <a:rPr lang="ru-RU" sz="2800" b="1" dirty="0">
                <a:solidFill>
                  <a:schemeClr val="tx2"/>
                </a:solidFill>
                <a:latin typeface="+mn-lt"/>
              </a:rPr>
              <a:t>С другой стороны, высокий уровень налогообложения замедляет экономический рост, снижает заинтересованность в эффективной работе. </a:t>
            </a:r>
          </a:p>
          <a:p>
            <a:pPr algn="just">
              <a:spcBef>
                <a:spcPct val="50000"/>
              </a:spcBef>
            </a:pPr>
            <a:endParaRPr lang="ru-RU" b="1" dirty="0"/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1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ru-RU" b="1" dirty="0">
                <a:solidFill>
                  <a:schemeClr val="tx2"/>
                </a:solidFill>
              </a:rPr>
              <a:t>Чем выше уровень государственного регулирования, тем неизбежнее сильнее бюрократия, в результате экономический механизм становится менее гибким. </a:t>
            </a:r>
          </a:p>
          <a:p>
            <a:pPr>
              <a:spcBef>
                <a:spcPct val="50000"/>
              </a:spcBef>
            </a:pPr>
            <a:r>
              <a:rPr lang="ru-RU" b="1" dirty="0">
                <a:solidFill>
                  <a:schemeClr val="tx2"/>
                </a:solidFill>
              </a:rPr>
              <a:t>Высокая безработица – также следствие развитой социальной поддержки: высокие зарплаты и налоги снижают заинтересованность фирм нанимать больше работников, высокие пособия по безработице снижают стимулы искать работу. 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00034" y="142852"/>
            <a:ext cx="8472518" cy="157161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Социальная рыночная экономика (Европа)</a:t>
            </a:r>
            <a:br>
              <a:rPr lang="ru-RU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ru-RU" dirty="0"/>
          </a:p>
        </p:txBody>
      </p:sp>
    </p:spTree>
  </p:cSld>
  <p:clrMapOvr>
    <a:masterClrMapping/>
  </p:clrMapOvr>
  <p:transition>
    <p:strips dir="ru"/>
  </p:transition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Text Box 2"/>
          <p:cNvSpPr txBox="1">
            <a:spLocks noChangeArrowheads="1"/>
          </p:cNvSpPr>
          <p:nvPr/>
        </p:nvSpPr>
        <p:spPr bwMode="auto">
          <a:xfrm>
            <a:off x="714348" y="214290"/>
            <a:ext cx="777716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36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Модель </a:t>
            </a:r>
          </a:p>
          <a:p>
            <a:pPr algn="ctr">
              <a:spcBef>
                <a:spcPts val="0"/>
              </a:spcBef>
            </a:pPr>
            <a:r>
              <a:rPr lang="ru-RU" sz="36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«скандинавского социализма»</a:t>
            </a:r>
          </a:p>
        </p:txBody>
      </p:sp>
      <p:sp>
        <p:nvSpPr>
          <p:cNvPr id="200707" name="Text Box 3"/>
          <p:cNvSpPr txBox="1">
            <a:spLocks noChangeArrowheads="1"/>
          </p:cNvSpPr>
          <p:nvPr/>
        </p:nvSpPr>
        <p:spPr bwMode="auto">
          <a:xfrm>
            <a:off x="214282" y="1571612"/>
            <a:ext cx="8715436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indent="360000">
              <a:spcBef>
                <a:spcPts val="0"/>
              </a:spcBef>
            </a:pPr>
            <a:r>
              <a:rPr lang="ru-RU" sz="2800" b="1" dirty="0">
                <a:solidFill>
                  <a:schemeClr val="tx2"/>
                </a:solidFill>
                <a:latin typeface="+mn-lt"/>
              </a:rPr>
              <a:t>Система национальной экономики, основанная на частной собственности и соблюдении основных рыночных принципов, но с очень существенным вмешательством государства в функционирование рынка.</a:t>
            </a:r>
          </a:p>
          <a:p>
            <a:pPr indent="360000">
              <a:spcBef>
                <a:spcPts val="0"/>
              </a:spcBef>
            </a:pPr>
            <a:r>
              <a:rPr lang="ru-RU" sz="2800" b="1" dirty="0">
                <a:solidFill>
                  <a:schemeClr val="tx2"/>
                </a:solidFill>
                <a:latin typeface="+mn-lt"/>
              </a:rPr>
              <a:t> Налоги очень высоки,  но также высоки и различные социальные пособия. Соответственно, социальная дифференциация населения меньше, чем в других развитых странах, в том числе и европейских. Существует определённый уровень безработицы.</a:t>
            </a:r>
          </a:p>
          <a:p>
            <a:pPr indent="360000">
              <a:spcBef>
                <a:spcPts val="0"/>
              </a:spcBef>
            </a:pPr>
            <a:r>
              <a:rPr lang="ru-RU" sz="2400" dirty="0">
                <a:solidFill>
                  <a:schemeClr val="tx2"/>
                </a:solidFill>
                <a:latin typeface="+mn-lt"/>
              </a:rPr>
              <a:t> </a:t>
            </a: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Text Box 2"/>
          <p:cNvSpPr txBox="1">
            <a:spLocks noChangeArrowheads="1"/>
          </p:cNvSpPr>
          <p:nvPr/>
        </p:nvSpPr>
        <p:spPr bwMode="auto">
          <a:xfrm>
            <a:off x="683418" y="357166"/>
            <a:ext cx="792102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36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  <a:t>Модель </a:t>
            </a:r>
          </a:p>
          <a:p>
            <a:pPr algn="ctr">
              <a:spcBef>
                <a:spcPts val="0"/>
              </a:spcBef>
            </a:pPr>
            <a:r>
              <a:rPr lang="ru-RU" sz="36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  <a:t>«скандинавского социализма»</a:t>
            </a:r>
          </a:p>
        </p:txBody>
      </p:sp>
      <p:sp>
        <p:nvSpPr>
          <p:cNvPr id="215045" name="Text Box 5"/>
          <p:cNvSpPr txBox="1">
            <a:spLocks noChangeArrowheads="1"/>
          </p:cNvSpPr>
          <p:nvPr/>
        </p:nvSpPr>
        <p:spPr bwMode="auto">
          <a:xfrm>
            <a:off x="285720" y="1571613"/>
            <a:ext cx="8678893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Char char="§"/>
            </a:pPr>
            <a:r>
              <a:rPr lang="ru-RU" sz="3200" b="1" dirty="0">
                <a:solidFill>
                  <a:schemeClr val="tx2"/>
                </a:solidFill>
                <a:latin typeface="+mn-lt"/>
              </a:rPr>
              <a:t>значительная роль не только государства, но и различных общественных организаций (профсоюзов) в регулировании экономических процессов,</a:t>
            </a:r>
          </a:p>
          <a:p>
            <a:pPr marL="342900" indent="-342900">
              <a:spcBef>
                <a:spcPct val="50000"/>
              </a:spcBef>
              <a:buFont typeface="Wingdings" pitchFamily="2" charset="2"/>
              <a:buChar char="§"/>
            </a:pPr>
            <a:r>
              <a:rPr lang="ru-RU" sz="3200" b="1" dirty="0">
                <a:solidFill>
                  <a:schemeClr val="tx2"/>
                </a:solidFill>
                <a:latin typeface="+mn-lt"/>
              </a:rPr>
              <a:t>отношения работодателей и работников регулируются на национальном уровне. </a:t>
            </a:r>
          </a:p>
          <a:p>
            <a:pPr algn="just">
              <a:spcBef>
                <a:spcPct val="50000"/>
              </a:spcBef>
            </a:pPr>
            <a:endParaRPr lang="ru-RU" b="1" dirty="0"/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5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50000"/>
              </a:spcBef>
              <a:buNone/>
            </a:pPr>
            <a:r>
              <a:rPr lang="ru-RU" sz="2800" b="1" dirty="0">
                <a:solidFill>
                  <a:schemeClr val="tx2"/>
                </a:solidFill>
              </a:rPr>
              <a:t>Недостатки:</a:t>
            </a:r>
          </a:p>
          <a:p>
            <a:pPr marL="342900" indent="-342900" algn="just">
              <a:spcBef>
                <a:spcPct val="50000"/>
              </a:spcBef>
              <a:buFont typeface="Arial" pitchFamily="34" charset="0"/>
              <a:buChar char="•"/>
            </a:pPr>
            <a:r>
              <a:rPr lang="ru-RU" sz="2800" b="1" dirty="0">
                <a:solidFill>
                  <a:schemeClr val="tx2"/>
                </a:solidFill>
              </a:rPr>
              <a:t>негибкость, </a:t>
            </a:r>
          </a:p>
          <a:p>
            <a:pPr marL="342900" indent="-342900" algn="just">
              <a:spcBef>
                <a:spcPct val="50000"/>
              </a:spcBef>
              <a:buFont typeface="Arial" pitchFamily="34" charset="0"/>
              <a:buChar char="•"/>
            </a:pPr>
            <a:r>
              <a:rPr lang="ru-RU" sz="2800" b="1" dirty="0">
                <a:solidFill>
                  <a:schemeClr val="tx2"/>
                </a:solidFill>
              </a:rPr>
              <a:t>низкая мотивация к предпринимательской деятельности. </a:t>
            </a:r>
          </a:p>
          <a:p>
            <a:pPr algn="just">
              <a:spcBef>
                <a:spcPct val="50000"/>
              </a:spcBef>
              <a:buNone/>
            </a:pPr>
            <a:r>
              <a:rPr lang="ru-RU" sz="2800" b="1" dirty="0">
                <a:solidFill>
                  <a:schemeClr val="tx2"/>
                </a:solidFill>
              </a:rPr>
              <a:t>Смягчаются эти недостатки такой особенностью скандинавских стран, как очень низкий уровень коррупции в государственном аппарате. 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31910"/>
          </a:xfrm>
        </p:spPr>
        <p:txBody>
          <a:bodyPr>
            <a:noAutofit/>
          </a:bodyPr>
          <a:lstStyle/>
          <a:p>
            <a:pPr algn="ctr">
              <a:spcBef>
                <a:spcPct val="50000"/>
              </a:spcBef>
            </a:pPr>
            <a:r>
              <a:rPr lang="ru-RU" sz="36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Модель </a:t>
            </a:r>
            <a:br>
              <a:rPr lang="ru-RU" sz="36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</a:br>
            <a:r>
              <a:rPr lang="ru-RU" sz="36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«скандинавского социализма»</a:t>
            </a:r>
            <a:br>
              <a:rPr lang="ru-RU" sz="36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</a:br>
            <a:endParaRPr lang="ru-RU" sz="3600" dirty="0"/>
          </a:p>
        </p:txBody>
      </p:sp>
    </p:spTree>
  </p:cSld>
  <p:clrMapOvr>
    <a:masterClrMapping/>
  </p:clrMapOvr>
  <p:transition>
    <p:strips dir="ru"/>
  </p:transition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Text Box 2"/>
          <p:cNvSpPr txBox="1">
            <a:spLocks noChangeArrowheads="1"/>
          </p:cNvSpPr>
          <p:nvPr/>
        </p:nvSpPr>
        <p:spPr bwMode="auto">
          <a:xfrm>
            <a:off x="928662" y="428604"/>
            <a:ext cx="77771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36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  <a:t>Японская экономическая модель</a:t>
            </a:r>
          </a:p>
        </p:txBody>
      </p:sp>
      <p:sp>
        <p:nvSpPr>
          <p:cNvPr id="201731" name="Text Box 3"/>
          <p:cNvSpPr txBox="1">
            <a:spLocks noChangeArrowheads="1"/>
          </p:cNvSpPr>
          <p:nvPr/>
        </p:nvSpPr>
        <p:spPr bwMode="auto">
          <a:xfrm>
            <a:off x="285720" y="1285860"/>
            <a:ext cx="8424863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360000" algn="just">
              <a:spcBef>
                <a:spcPts val="0"/>
              </a:spcBef>
            </a:pPr>
            <a:r>
              <a:rPr lang="ru-RU" sz="2800" b="1" dirty="0">
                <a:solidFill>
                  <a:schemeClr val="tx2"/>
                </a:solidFill>
                <a:latin typeface="+mn-lt"/>
              </a:rPr>
              <a:t>Частная собственность имеет основополагающее значение, и роль государства, если измерять её долей государственной собственности, или размером государственного бюджета относительно валового внутреннего продукта, крайне незначительна.</a:t>
            </a:r>
          </a:p>
          <a:p>
            <a:pPr indent="360000" algn="just">
              <a:spcBef>
                <a:spcPts val="0"/>
              </a:spcBef>
            </a:pPr>
            <a:r>
              <a:rPr lang="ru-RU" sz="2800" b="1" dirty="0">
                <a:solidFill>
                  <a:schemeClr val="tx2"/>
                </a:solidFill>
                <a:latin typeface="+mn-lt"/>
              </a:rPr>
              <a:t>Государственное регулирование в таких условиях принимает форму в основном не прямых указаний, а советов, рекомендаций, консультаций, к которым субъекты прислушиваются. </a:t>
            </a:r>
          </a:p>
          <a:p>
            <a:pPr indent="360000" algn="just">
              <a:spcBef>
                <a:spcPts val="0"/>
              </a:spcBef>
            </a:pPr>
            <a:r>
              <a:rPr lang="ru-RU" sz="2400" b="1" dirty="0">
                <a:solidFill>
                  <a:schemeClr val="tx2"/>
                </a:solidFill>
                <a:latin typeface="+mn-lt"/>
              </a:rPr>
              <a:t> </a:t>
            </a:r>
            <a:endParaRPr lang="ru-RU" b="1" dirty="0">
              <a:solidFill>
                <a:schemeClr val="tx2"/>
              </a:solidFill>
              <a:latin typeface="+mn-lt"/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1772816"/>
            <a:ext cx="7772400" cy="3024337"/>
          </a:xfrm>
        </p:spPr>
        <p:txBody>
          <a:bodyPr>
            <a:noAutofit/>
          </a:bodyPr>
          <a:lstStyle/>
          <a:p>
            <a:pPr lvl="4" algn="r">
              <a:buFont typeface="Wingdings" pitchFamily="2" charset="2"/>
              <a:buNone/>
            </a:pPr>
            <a:r>
              <a:rPr lang="ru-RU" sz="3600" b="1" dirty="0"/>
              <a:t>Экономические институты.</a:t>
            </a:r>
            <a:br>
              <a:rPr lang="ru-RU" sz="1600" b="1" dirty="0"/>
            </a:br>
            <a:r>
              <a:rPr lang="ru-RU" sz="3600" b="1" dirty="0">
                <a:solidFill>
                  <a:schemeClr val="tx2"/>
                </a:solidFill>
                <a:cs typeface="Times New Roman" pitchFamily="18" charset="0"/>
              </a:rPr>
              <a:t>Собственность. </a:t>
            </a:r>
            <a:br>
              <a:rPr lang="ru-RU" sz="3600" b="1" dirty="0">
                <a:solidFill>
                  <a:schemeClr val="tx2"/>
                </a:solidFill>
                <a:cs typeface="Times New Roman" pitchFamily="18" charset="0"/>
              </a:rPr>
            </a:br>
            <a:r>
              <a:rPr lang="ru-RU" sz="3600" b="1" dirty="0">
                <a:solidFill>
                  <a:schemeClr val="tx2"/>
                </a:solidFill>
                <a:cs typeface="Times New Roman" pitchFamily="18" charset="0"/>
              </a:rPr>
              <a:t>Национализация и приватизация.</a:t>
            </a:r>
            <a:br>
              <a:rPr lang="ru-RU" sz="3600" b="1" dirty="0">
                <a:solidFill>
                  <a:schemeClr val="tx2"/>
                </a:solidFill>
                <a:cs typeface="Times New Roman" pitchFamily="18" charset="0"/>
              </a:rPr>
            </a:br>
            <a:br>
              <a:rPr lang="ru-RU" sz="1600" b="1" dirty="0">
                <a:solidFill>
                  <a:schemeClr val="tx1"/>
                </a:solidFill>
              </a:rPr>
            </a:br>
            <a:endParaRPr lang="ru-RU" sz="16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14348" y="785794"/>
            <a:ext cx="7772400" cy="1199704"/>
          </a:xfrm>
        </p:spPr>
        <p:txBody>
          <a:bodyPr/>
          <a:lstStyle/>
          <a:p>
            <a:r>
              <a:rPr lang="ru-RU" dirty="0"/>
              <a:t>Вопрос второй.</a:t>
            </a:r>
          </a:p>
        </p:txBody>
      </p:sp>
    </p:spTree>
  </p:cSld>
  <p:clrMapOvr>
    <a:masterClrMapping/>
  </p:clrMapOvr>
  <p:transition>
    <p:strips dir="ru"/>
  </p:transition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3200" b="1" dirty="0">
                <a:solidFill>
                  <a:schemeClr val="tx2"/>
                </a:solidFill>
              </a:rPr>
              <a:t>Формально оставаясь независимыми, экономические субъекты уделяют большое значение взаимодействию со своими партнёрами, конкурентами, другими субъектами. 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44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Японская экономическая модель</a:t>
            </a:r>
            <a:br>
              <a:rPr lang="ru-RU" sz="44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</a:br>
            <a:endParaRPr lang="ru-RU" dirty="0"/>
          </a:p>
        </p:txBody>
      </p:sp>
    </p:spTree>
  </p:cSld>
  <p:clrMapOvr>
    <a:masterClrMapping/>
  </p:clrMapOvr>
  <p:transition>
    <p:strips dir="ru"/>
  </p:transition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Text Box 2"/>
          <p:cNvSpPr txBox="1">
            <a:spLocks noChangeArrowheads="1"/>
          </p:cNvSpPr>
          <p:nvPr/>
        </p:nvSpPr>
        <p:spPr bwMode="auto">
          <a:xfrm>
            <a:off x="785786" y="357166"/>
            <a:ext cx="77771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36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Японская экономическая модель</a:t>
            </a:r>
          </a:p>
        </p:txBody>
      </p:sp>
      <p:sp>
        <p:nvSpPr>
          <p:cNvPr id="216069" name="Text Box 5"/>
          <p:cNvSpPr txBox="1">
            <a:spLocks noChangeArrowheads="1"/>
          </p:cNvSpPr>
          <p:nvPr/>
        </p:nvSpPr>
        <p:spPr bwMode="auto">
          <a:xfrm>
            <a:off x="285720" y="1214422"/>
            <a:ext cx="8642350" cy="393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indent="360000" algn="just">
              <a:spcBef>
                <a:spcPct val="50000"/>
              </a:spcBef>
            </a:pPr>
            <a:r>
              <a:rPr lang="ru-RU" sz="3200" b="1" dirty="0">
                <a:solidFill>
                  <a:schemeClr val="tx2"/>
                </a:solidFill>
                <a:latin typeface="+mn-lt"/>
              </a:rPr>
              <a:t>Государство поддерживает конкуренцию между субъектами и уделяет внимание кооперации между ними. </a:t>
            </a:r>
          </a:p>
          <a:p>
            <a:pPr indent="360000" algn="just">
              <a:spcBef>
                <a:spcPct val="50000"/>
              </a:spcBef>
            </a:pPr>
            <a:r>
              <a:rPr lang="ru-RU" sz="3200" b="1" dirty="0">
                <a:solidFill>
                  <a:schemeClr val="tx2"/>
                </a:solidFill>
                <a:latin typeface="+mn-lt"/>
              </a:rPr>
              <a:t>В основе экономики лежат рыночные мотивации, но стратегия субъектов имеет весьма долгосрочный характер. </a:t>
            </a:r>
          </a:p>
          <a:p>
            <a:pPr algn="just">
              <a:spcBef>
                <a:spcPct val="50000"/>
              </a:spcBef>
            </a:pPr>
            <a:endParaRPr lang="ru-RU" sz="2800" b="1" dirty="0"/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6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9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360000">
              <a:spcBef>
                <a:spcPts val="0"/>
              </a:spcBef>
              <a:buNone/>
            </a:pPr>
            <a:r>
              <a:rPr lang="ru-RU" sz="2800" b="1" dirty="0">
                <a:solidFill>
                  <a:schemeClr val="tx2"/>
                </a:solidFill>
              </a:rPr>
              <a:t>Погоня за краткосрочной, быстрой прибылью, характерная для гибкой либеральной модели американской экономики, заменяется стремлением к долгосрочному стабильному развитию в японской модели. </a:t>
            </a:r>
          </a:p>
          <a:p>
            <a:pPr marL="0" indent="360000">
              <a:spcBef>
                <a:spcPts val="0"/>
              </a:spcBef>
              <a:buNone/>
            </a:pPr>
            <a:r>
              <a:rPr lang="ru-RU" sz="2800" b="1" dirty="0">
                <a:solidFill>
                  <a:schemeClr val="tx2"/>
                </a:solidFill>
              </a:rPr>
              <a:t>Долгосрочные, перспективные проекты осуществляются хорошо, но гибкое реагирование на быстро меняющуюся рыночную ситуацию затруднительно. 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44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Японская экономическая модель</a:t>
            </a:r>
            <a:br>
              <a:rPr lang="ru-RU" sz="44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ru-RU" dirty="0"/>
          </a:p>
        </p:txBody>
      </p:sp>
    </p:spTree>
  </p:cSld>
  <p:clrMapOvr>
    <a:masterClrMapping/>
  </p:clrMapOvr>
  <p:transition>
    <p:strips dir="ru"/>
  </p:transition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Text Box 2"/>
          <p:cNvSpPr txBox="1">
            <a:spLocks noChangeArrowheads="1"/>
          </p:cNvSpPr>
          <p:nvPr/>
        </p:nvSpPr>
        <p:spPr bwMode="auto">
          <a:xfrm>
            <a:off x="928662" y="285728"/>
            <a:ext cx="77771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36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  <a:t>Китайская модель</a:t>
            </a:r>
          </a:p>
        </p:txBody>
      </p:sp>
      <p:sp>
        <p:nvSpPr>
          <p:cNvPr id="217091" name="Text Box 3"/>
          <p:cNvSpPr txBox="1">
            <a:spLocks noChangeArrowheads="1"/>
          </p:cNvSpPr>
          <p:nvPr/>
        </p:nvSpPr>
        <p:spPr bwMode="auto">
          <a:xfrm>
            <a:off x="214282" y="857232"/>
            <a:ext cx="8643998" cy="5816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indent="360000" algn="just">
              <a:spcBef>
                <a:spcPts val="0"/>
              </a:spcBef>
            </a:pPr>
            <a:r>
              <a:rPr lang="ru-RU" sz="2800" b="1" dirty="0">
                <a:solidFill>
                  <a:schemeClr val="tx2"/>
                </a:solidFill>
                <a:latin typeface="+mn-lt"/>
              </a:rPr>
              <a:t>Не может быть отнесена к модели, полностью основанной на рыночных началах. </a:t>
            </a:r>
          </a:p>
          <a:p>
            <a:pPr indent="360000" algn="just">
              <a:spcBef>
                <a:spcPts val="0"/>
              </a:spcBef>
            </a:pPr>
            <a:r>
              <a:rPr lang="ru-RU" sz="2800" b="1" dirty="0">
                <a:solidFill>
                  <a:schemeClr val="tx2"/>
                </a:solidFill>
                <a:latin typeface="+mn-lt"/>
              </a:rPr>
              <a:t>Это смешанная экономика, но скорее с доминированием социалистических принципов государственного регулирования. </a:t>
            </a:r>
          </a:p>
          <a:p>
            <a:pPr indent="360000" algn="just">
              <a:spcBef>
                <a:spcPts val="0"/>
              </a:spcBef>
            </a:pPr>
            <a:endParaRPr lang="ru-RU" sz="2400" b="1" dirty="0">
              <a:solidFill>
                <a:schemeClr val="tx2"/>
              </a:solidFill>
              <a:latin typeface="+mn-lt"/>
            </a:endParaRPr>
          </a:p>
          <a:p>
            <a:pPr indent="360000" algn="just">
              <a:spcBef>
                <a:spcPts val="0"/>
              </a:spcBef>
            </a:pPr>
            <a:r>
              <a:rPr lang="ru-RU" sz="2800" b="1" dirty="0">
                <a:solidFill>
                  <a:schemeClr val="tx2"/>
                </a:solidFill>
                <a:latin typeface="+mn-lt"/>
              </a:rPr>
              <a:t>Бурный приток иностранных инвестиций, развитие частной собственности и рыночных отношений – всё это характерно для Китая, однако характерен и развитый государственный аппарат, регулирующий большинство процессов экономической деятельности</a:t>
            </a:r>
            <a:r>
              <a:rPr lang="ru-RU" sz="2400" b="1" dirty="0">
                <a:solidFill>
                  <a:schemeClr val="tx2"/>
                </a:solidFill>
                <a:latin typeface="+mn-lt"/>
              </a:rPr>
              <a:t>.</a:t>
            </a:r>
            <a:r>
              <a:rPr lang="ru-RU" sz="2400" dirty="0">
                <a:solidFill>
                  <a:schemeClr val="tx2"/>
                </a:solidFill>
                <a:latin typeface="+mn-lt"/>
              </a:rPr>
              <a:t> </a:t>
            </a:r>
          </a:p>
          <a:p>
            <a:pPr indent="360000" algn="just">
              <a:spcBef>
                <a:spcPts val="0"/>
              </a:spcBef>
            </a:pPr>
            <a:endParaRPr lang="ru-RU" b="1" dirty="0"/>
          </a:p>
          <a:p>
            <a:pPr indent="360000" algn="just">
              <a:spcBef>
                <a:spcPts val="0"/>
              </a:spcBef>
            </a:pPr>
            <a:endParaRPr lang="ru-RU" dirty="0"/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5" name="Text Box 3"/>
          <p:cNvSpPr txBox="1">
            <a:spLocks noChangeArrowheads="1"/>
          </p:cNvSpPr>
          <p:nvPr/>
        </p:nvSpPr>
        <p:spPr bwMode="auto">
          <a:xfrm>
            <a:off x="357158" y="1357298"/>
            <a:ext cx="8572560" cy="455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indent="360000" algn="just">
              <a:spcBef>
                <a:spcPts val="0"/>
              </a:spcBef>
            </a:pPr>
            <a:r>
              <a:rPr lang="ru-RU" sz="3200" b="1" dirty="0">
                <a:solidFill>
                  <a:schemeClr val="tx2"/>
                </a:solidFill>
                <a:latin typeface="+mn-lt"/>
              </a:rPr>
              <a:t>Наблюдается значительная региональная дифференциация – новые рыночные предприятия концентрируются в отдельных регионах, а другие по-прежнему живут в социалистическом режиме. </a:t>
            </a:r>
          </a:p>
          <a:p>
            <a:pPr indent="360000" algn="just">
              <a:spcBef>
                <a:spcPts val="0"/>
              </a:spcBef>
            </a:pPr>
            <a:r>
              <a:rPr lang="ru-RU" sz="3200" b="1" dirty="0">
                <a:solidFill>
                  <a:schemeClr val="tx2"/>
                </a:solidFill>
                <a:latin typeface="+mn-lt"/>
              </a:rPr>
              <a:t>Китай развивается в направлении рыночной экономики в своём специфическом варианте. </a:t>
            </a:r>
            <a:endParaRPr lang="ru-RU" sz="2800" b="1" dirty="0">
              <a:solidFill>
                <a:schemeClr val="tx2"/>
              </a:solidFill>
              <a:latin typeface="+mn-lt"/>
            </a:endParaRPr>
          </a:p>
          <a:p>
            <a:pPr algn="just">
              <a:spcBef>
                <a:spcPct val="50000"/>
              </a:spcBef>
            </a:pPr>
            <a:endParaRPr lang="ru-RU" sz="2400" b="1" dirty="0"/>
          </a:p>
          <a:p>
            <a:pPr algn="just">
              <a:spcBef>
                <a:spcPct val="50000"/>
              </a:spcBef>
            </a:pP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143108" y="214290"/>
            <a:ext cx="53965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36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  <a:t>Китайская модель</a:t>
            </a: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ext Box 2"/>
          <p:cNvSpPr txBox="1">
            <a:spLocks noChangeArrowheads="1"/>
          </p:cNvSpPr>
          <p:nvPr/>
        </p:nvSpPr>
        <p:spPr bwMode="auto">
          <a:xfrm>
            <a:off x="214282" y="285728"/>
            <a:ext cx="87154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3600" b="1" dirty="0">
                <a:solidFill>
                  <a:srgbClr val="99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Транзитивные</a:t>
            </a:r>
            <a:r>
              <a:rPr lang="ru-RU" sz="3200" b="1" dirty="0">
                <a:solidFill>
                  <a:srgbClr val="99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(</a:t>
            </a:r>
            <a:r>
              <a:rPr lang="ru-RU" sz="3600" b="1" dirty="0">
                <a:solidFill>
                  <a:srgbClr val="99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переходные</a:t>
            </a:r>
            <a:r>
              <a:rPr lang="ru-RU" sz="3200" b="1" dirty="0">
                <a:solidFill>
                  <a:srgbClr val="99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) экономики</a:t>
            </a:r>
          </a:p>
        </p:txBody>
      </p:sp>
      <p:sp>
        <p:nvSpPr>
          <p:cNvPr id="203779" name="Text Box 3"/>
          <p:cNvSpPr txBox="1">
            <a:spLocks noChangeArrowheads="1"/>
          </p:cNvSpPr>
          <p:nvPr/>
        </p:nvSpPr>
        <p:spPr bwMode="auto">
          <a:xfrm>
            <a:off x="285720" y="1000109"/>
            <a:ext cx="8607455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indent="360000" algn="just">
              <a:spcBef>
                <a:spcPts val="0"/>
              </a:spcBef>
            </a:pPr>
            <a:r>
              <a:rPr lang="ru-RU" sz="2800" b="1" dirty="0">
                <a:solidFill>
                  <a:schemeClr val="tx2"/>
                </a:solidFill>
                <a:latin typeface="+mn-lt"/>
              </a:rPr>
              <a:t>Отказ от модели социалистической экономики и поиск моделей рыночной экономики в </a:t>
            </a:r>
            <a:r>
              <a:rPr lang="ru-RU" sz="32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постсоциалистических</a:t>
            </a:r>
            <a:r>
              <a:rPr lang="ru-RU" sz="2800" b="1" dirty="0">
                <a:solidFill>
                  <a:schemeClr val="tx2"/>
                </a:solidFill>
                <a:latin typeface="+mn-lt"/>
              </a:rPr>
              <a:t> странах связан с низкой экономической эффективностью действовавших в этих странах хозяйствующих систем. </a:t>
            </a:r>
          </a:p>
          <a:p>
            <a:pPr indent="360000" algn="just">
              <a:spcBef>
                <a:spcPts val="0"/>
              </a:spcBef>
            </a:pPr>
            <a:r>
              <a:rPr lang="ru-RU" sz="2800" b="1" dirty="0">
                <a:solidFill>
                  <a:schemeClr val="tx2"/>
                </a:solidFill>
                <a:latin typeface="+mn-lt"/>
              </a:rPr>
              <a:t>При этом главной причиной неудовлетворительных результатов их функционирования признавался нерыночный характер этих систем.</a:t>
            </a:r>
            <a:r>
              <a:rPr lang="ru-RU" b="1" dirty="0">
                <a:solidFill>
                  <a:schemeClr val="tx2"/>
                </a:solidFill>
                <a:latin typeface="+mn-lt"/>
              </a:rPr>
              <a:t> </a:t>
            </a: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b="1" dirty="0">
                <a:solidFill>
                  <a:schemeClr val="tx2"/>
                </a:solidFill>
              </a:rPr>
              <a:t>При изменении преимущественно количественных параметров системы такие изменения можно назвать </a:t>
            </a:r>
            <a:r>
              <a:rPr lang="ru-RU" sz="36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модернизацией</a:t>
            </a:r>
            <a:endParaRPr lang="ru-RU" sz="3200" b="1" i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3200" b="1" dirty="0">
                <a:solidFill>
                  <a:schemeClr val="tx2"/>
                </a:solidFill>
              </a:rPr>
              <a:t>При переходе количественных изменений в качественные  мы имеем дело с </a:t>
            </a:r>
            <a:r>
              <a:rPr lang="ru-RU" sz="36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трансформацией системы</a:t>
            </a:r>
            <a:r>
              <a:rPr lang="ru-RU" sz="32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ru-RU" sz="2800" b="1" i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b="1" dirty="0">
              <a:latin typeface="Times New Roman" pitchFamily="18" charset="0"/>
            </a:endParaRP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27478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>
                <a:solidFill>
                  <a:srgbClr val="99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Транзитивные (переходные) экономики</a:t>
            </a:r>
            <a:br>
              <a:rPr lang="ru-RU" sz="4400" dirty="0">
                <a:solidFill>
                  <a:srgbClr val="99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ru-RU" dirty="0"/>
          </a:p>
        </p:txBody>
      </p:sp>
    </p:spTree>
  </p:cSld>
  <p:clrMapOvr>
    <a:masterClrMapping/>
  </p:clrMapOvr>
  <p:transition>
    <p:strips dir="ru"/>
  </p:transition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Text Box 2"/>
          <p:cNvSpPr txBox="1">
            <a:spLocks noChangeArrowheads="1"/>
          </p:cNvSpPr>
          <p:nvPr/>
        </p:nvSpPr>
        <p:spPr bwMode="auto">
          <a:xfrm>
            <a:off x="468313" y="714356"/>
            <a:ext cx="8353425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indent="360000">
              <a:spcBef>
                <a:spcPct val="50000"/>
              </a:spcBef>
            </a:pPr>
            <a:r>
              <a:rPr lang="ru-RU" sz="3200" b="1" dirty="0">
                <a:solidFill>
                  <a:schemeClr val="tx2"/>
                </a:solidFill>
                <a:latin typeface="+mn-lt"/>
              </a:rPr>
              <a:t>Изменения в социально-экономической системе являются объективным процессом, однако при этом имеет большое значение субъективная деятельность государственных органов, проводящих комплекс мер по регулированию процессов трансформации. </a:t>
            </a:r>
          </a:p>
          <a:p>
            <a:pPr indent="360000">
              <a:spcBef>
                <a:spcPct val="50000"/>
              </a:spcBef>
            </a:pPr>
            <a:r>
              <a:rPr lang="ru-RU" sz="3200" b="1" dirty="0">
                <a:solidFill>
                  <a:schemeClr val="tx2"/>
                </a:solidFill>
                <a:latin typeface="+mn-lt"/>
              </a:rPr>
              <a:t>Такая целенаправленная деятельность называется </a:t>
            </a:r>
            <a:r>
              <a:rPr lang="ru-RU" sz="36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реформированием.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  <p:transition>
    <p:strips dir="ru"/>
  </p:transition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sz="half" idx="1"/>
          </p:nvPr>
        </p:nvSpPr>
        <p:spPr>
          <a:xfrm>
            <a:off x="214282" y="1214422"/>
            <a:ext cx="4500594" cy="5376672"/>
          </a:xfrm>
        </p:spPr>
        <p:txBody>
          <a:bodyPr>
            <a:normAutofit fontScale="47500" lnSpcReduction="20000"/>
          </a:bodyPr>
          <a:lstStyle/>
          <a:p>
            <a:pPr algn="ctr">
              <a:buNone/>
            </a:pPr>
            <a:r>
              <a:rPr lang="ru-RU" sz="4400" b="1" dirty="0">
                <a:solidFill>
                  <a:schemeClr val="accent6">
                    <a:lumMod val="75000"/>
                  </a:schemeClr>
                </a:solidFill>
              </a:rPr>
              <a:t>Шоковая терапия</a:t>
            </a:r>
          </a:p>
          <a:p>
            <a:pPr>
              <a:buNone/>
            </a:pPr>
            <a:endParaRPr lang="ru-RU" sz="32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buNone/>
            </a:pPr>
            <a:r>
              <a:rPr lang="ru-RU" sz="3800" b="1" dirty="0">
                <a:solidFill>
                  <a:schemeClr val="accent6">
                    <a:lumMod val="75000"/>
                  </a:schemeClr>
                </a:solidFill>
              </a:rPr>
              <a:t>Очень быстрые процессы разгосударствления, дерегулирования экономики и приватизации</a:t>
            </a:r>
          </a:p>
          <a:p>
            <a:pPr algn="ctr">
              <a:buNone/>
            </a:pPr>
            <a:endParaRPr lang="ru-RU" sz="38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buNone/>
            </a:pPr>
            <a:r>
              <a:rPr lang="ru-RU" sz="4200" b="1" dirty="0">
                <a:solidFill>
                  <a:schemeClr val="accent6">
                    <a:lumMod val="75000"/>
                  </a:schemeClr>
                </a:solidFill>
              </a:rPr>
              <a:t>Страны Центральной и Восточной Европы,</a:t>
            </a:r>
          </a:p>
          <a:p>
            <a:pPr algn="ctr">
              <a:buNone/>
            </a:pPr>
            <a:r>
              <a:rPr lang="ru-RU" sz="4200" b="1" dirty="0">
                <a:solidFill>
                  <a:schemeClr val="accent6">
                    <a:lumMod val="75000"/>
                  </a:schemeClr>
                </a:solidFill>
              </a:rPr>
              <a:t>Балтии </a:t>
            </a:r>
          </a:p>
          <a:p>
            <a:endParaRPr lang="ru-RU" sz="32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ru-RU" sz="4400" b="1" dirty="0">
                <a:solidFill>
                  <a:schemeClr val="accent6">
                    <a:lumMod val="75000"/>
                  </a:schemeClr>
                </a:solidFill>
              </a:rPr>
              <a:t>Страны, проводившие политику шоковой терапии, сумели быстро реформировать экономику, </a:t>
            </a:r>
          </a:p>
          <a:p>
            <a:pPr>
              <a:buNone/>
            </a:pPr>
            <a:r>
              <a:rPr lang="ru-RU" sz="4400" b="1" dirty="0">
                <a:solidFill>
                  <a:schemeClr val="accent6">
                    <a:lumMod val="75000"/>
                  </a:schemeClr>
                </a:solidFill>
              </a:rPr>
              <a:t>но за это расплатились социальными потрясениями, безработицей, спадом производства. </a:t>
            </a:r>
          </a:p>
          <a:p>
            <a:pPr>
              <a:buNone/>
            </a:pPr>
            <a:r>
              <a:rPr lang="ru-RU" sz="3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ru-RU" sz="20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2"/>
          </p:nvPr>
        </p:nvSpPr>
        <p:spPr>
          <a:xfrm>
            <a:off x="4929190" y="1285860"/>
            <a:ext cx="4038600" cy="5376672"/>
          </a:xfrm>
        </p:spPr>
        <p:txBody>
          <a:bodyPr>
            <a:normAutofit fontScale="47500" lnSpcReduction="20000"/>
          </a:bodyPr>
          <a:lstStyle/>
          <a:p>
            <a:pPr algn="ctr">
              <a:buNone/>
            </a:pPr>
            <a:r>
              <a:rPr lang="ru-RU" sz="4400" b="1" dirty="0">
                <a:solidFill>
                  <a:schemeClr val="accent4">
                    <a:lumMod val="75000"/>
                  </a:schemeClr>
                </a:solidFill>
              </a:rPr>
              <a:t>Градуализм</a:t>
            </a:r>
          </a:p>
          <a:p>
            <a:pPr algn="ctr">
              <a:buNone/>
            </a:pPr>
            <a:endParaRPr lang="ru-RU" sz="3800" b="1" dirty="0">
              <a:solidFill>
                <a:schemeClr val="accent4">
                  <a:lumMod val="75000"/>
                </a:schemeClr>
              </a:solidFill>
            </a:endParaRPr>
          </a:p>
          <a:p>
            <a:pPr algn="ctr">
              <a:buNone/>
            </a:pPr>
            <a:r>
              <a:rPr lang="ru-RU" sz="3800" b="1" dirty="0">
                <a:solidFill>
                  <a:schemeClr val="accent4">
                    <a:lumMod val="75000"/>
                  </a:schemeClr>
                </a:solidFill>
              </a:rPr>
              <a:t>Медленные, </a:t>
            </a:r>
          </a:p>
          <a:p>
            <a:pPr algn="ctr">
              <a:buNone/>
            </a:pPr>
            <a:r>
              <a:rPr lang="ru-RU" sz="3800" b="1" dirty="0">
                <a:solidFill>
                  <a:schemeClr val="accent4">
                    <a:lumMod val="75000"/>
                  </a:schemeClr>
                </a:solidFill>
              </a:rPr>
              <a:t>эволюционные реформы</a:t>
            </a:r>
          </a:p>
          <a:p>
            <a:pPr algn="ctr">
              <a:buNone/>
            </a:pPr>
            <a:endParaRPr lang="ru-RU" sz="3800" b="1" dirty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ru-RU" sz="3800" b="1" dirty="0">
              <a:solidFill>
                <a:schemeClr val="accent4">
                  <a:lumMod val="75000"/>
                </a:schemeClr>
              </a:solidFill>
            </a:endParaRPr>
          </a:p>
          <a:p>
            <a:pPr algn="ctr">
              <a:buNone/>
            </a:pPr>
            <a:r>
              <a:rPr lang="ru-RU" sz="3800" b="1" dirty="0">
                <a:solidFill>
                  <a:schemeClr val="accent4">
                    <a:lumMod val="75000"/>
                  </a:schemeClr>
                </a:solidFill>
              </a:rPr>
              <a:t>Китай, Беларусь</a:t>
            </a:r>
          </a:p>
          <a:p>
            <a:endParaRPr lang="ru-RU" sz="3800" b="1" dirty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r>
              <a:rPr lang="ru-RU" sz="4200" b="1" dirty="0">
                <a:solidFill>
                  <a:schemeClr val="accent4">
                    <a:lumMod val="75000"/>
                  </a:schemeClr>
                </a:solidFill>
              </a:rPr>
              <a:t>Страны, пошедшие по эволюционному пути, избежали многих бедствий,</a:t>
            </a:r>
          </a:p>
          <a:p>
            <a:pPr>
              <a:buNone/>
            </a:pPr>
            <a:r>
              <a:rPr lang="ru-RU" sz="4200" b="1" dirty="0">
                <a:solidFill>
                  <a:schemeClr val="accent4">
                    <a:lumMod val="75000"/>
                  </a:schemeClr>
                </a:solidFill>
              </a:rPr>
              <a:t>но зачастую отставали в процессах экономического развития и формирования современной конкурентоспособной экономики. </a:t>
            </a:r>
          </a:p>
          <a:p>
            <a:endParaRPr lang="ru-RU" b="1" dirty="0">
              <a:solidFill>
                <a:srgbClr val="0000FF"/>
              </a:solidFill>
              <a:latin typeface="Times New Roman" pitchFamily="18" charset="0"/>
            </a:endParaRPr>
          </a:p>
          <a:p>
            <a:endParaRPr lang="ru-RU" b="1" dirty="0">
              <a:solidFill>
                <a:srgbClr val="0000FF"/>
              </a:solidFill>
              <a:latin typeface="Times New Roman" pitchFamily="18" charset="0"/>
            </a:endParaRPr>
          </a:p>
          <a:p>
            <a:endParaRPr lang="ru-RU" b="1" dirty="0">
              <a:solidFill>
                <a:srgbClr val="0000FF"/>
              </a:solidFill>
              <a:latin typeface="Times New Roman" pitchFamily="18" charset="0"/>
            </a:endParaRPr>
          </a:p>
          <a:p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solidFill>
                  <a:schemeClr val="accent2">
                    <a:lumMod val="75000"/>
                  </a:schemeClr>
                </a:solidFill>
              </a:rPr>
              <a:t>РЕФОРМИРОВАНИЕ</a:t>
            </a:r>
          </a:p>
        </p:txBody>
      </p:sp>
      <p:cxnSp>
        <p:nvCxnSpPr>
          <p:cNvPr id="6" name="Прямая со стрелкой 5"/>
          <p:cNvCxnSpPr/>
          <p:nvPr/>
        </p:nvCxnSpPr>
        <p:spPr>
          <a:xfrm rot="10800000" flipV="1">
            <a:off x="3071802" y="928670"/>
            <a:ext cx="500066" cy="285752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5857884" y="857232"/>
            <a:ext cx="642942" cy="35719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strips dir="ru"/>
  </p:transition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Text Box 2"/>
          <p:cNvSpPr txBox="1">
            <a:spLocks noChangeArrowheads="1"/>
          </p:cNvSpPr>
          <p:nvPr/>
        </p:nvSpPr>
        <p:spPr bwMode="auto">
          <a:xfrm>
            <a:off x="539750" y="620713"/>
            <a:ext cx="8208963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Белорусская экономическая модель</a:t>
            </a:r>
            <a:r>
              <a:rPr lang="ru-RU" sz="2400" b="1" dirty="0">
                <a:solidFill>
                  <a:schemeClr val="tx2"/>
                </a:solidFill>
                <a:latin typeface="+mn-lt"/>
              </a:rPr>
              <a:t> - модель с социально ориентированной рыночной экономикой</a:t>
            </a:r>
            <a:r>
              <a:rPr lang="ru-RU" b="1" dirty="0">
                <a:solidFill>
                  <a:schemeClr val="tx2"/>
                </a:solidFill>
                <a:latin typeface="+mn-lt"/>
              </a:rPr>
              <a:t> </a:t>
            </a:r>
          </a:p>
        </p:txBody>
      </p:sp>
      <p:sp>
        <p:nvSpPr>
          <p:cNvPr id="205827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9147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dirty="0">
                <a:solidFill>
                  <a:schemeClr val="tx2"/>
                </a:solidFill>
                <a:latin typeface="+mn-lt"/>
              </a:rPr>
              <a:t>Курс на построение в Беларуси социальной рыночной экономики по своему содержанию предполагает создание эффективных институтов и механизмов рыночной экономики, что позволит в будущем успешно решать социальные задачи. </a:t>
            </a:r>
          </a:p>
        </p:txBody>
      </p:sp>
      <p:sp>
        <p:nvSpPr>
          <p:cNvPr id="205828" name="Text Box 4"/>
          <p:cNvSpPr txBox="1">
            <a:spLocks noChangeArrowheads="1"/>
          </p:cNvSpPr>
          <p:nvPr/>
        </p:nvSpPr>
        <p:spPr bwMode="auto">
          <a:xfrm>
            <a:off x="611188" y="4292600"/>
            <a:ext cx="8280400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dirty="0">
                <a:solidFill>
                  <a:schemeClr val="tx2"/>
                </a:solidFill>
                <a:latin typeface="+mn-lt"/>
              </a:rPr>
              <a:t>Процессы </a:t>
            </a:r>
            <a:r>
              <a:rPr lang="ru-RU" sz="2800" b="1" i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разгосударствления и приватизации</a:t>
            </a:r>
            <a:r>
              <a:rPr lang="ru-RU" sz="2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, </a:t>
            </a:r>
            <a:r>
              <a:rPr lang="ru-RU" sz="2400" b="1" dirty="0">
                <a:solidFill>
                  <a:schemeClr val="tx2"/>
                </a:solidFill>
                <a:latin typeface="+mn-lt"/>
              </a:rPr>
              <a:t>формирования рыночных отношений носят в нашей стране постепенный, эволюционный характер. </a:t>
            </a: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5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/>
      <p:bldP spid="2058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692150"/>
            <a:ext cx="8424862" cy="5905202"/>
          </a:xfrm>
        </p:spPr>
        <p:txBody>
          <a:bodyPr/>
          <a:lstStyle/>
          <a:p>
            <a:r>
              <a:rPr lang="ru-RU" sz="4000" b="1" dirty="0">
                <a:solidFill>
                  <a:schemeClr val="accent2">
                    <a:lumMod val="75000"/>
                  </a:schemeClr>
                </a:solidFill>
              </a:rPr>
              <a:t>И</a:t>
            </a:r>
            <a:r>
              <a:rPr lang="ru-RU" sz="4000" b="1" dirty="0">
                <a:solidFill>
                  <a:schemeClr val="accent2">
                    <a:lumMod val="75000"/>
                  </a:schemeClr>
                </a:solidFill>
                <a:cs typeface="Times New Roman" pitchFamily="18" charset="0"/>
              </a:rPr>
              <a:t>нститут</a:t>
            </a:r>
            <a:r>
              <a:rPr lang="ru-RU" sz="4000" b="1" dirty="0">
                <a:solidFill>
                  <a:schemeClr val="accent2">
                    <a:lumMod val="75000"/>
                  </a:schemeClr>
                </a:solidFill>
              </a:rPr>
              <a:t>ы</a:t>
            </a:r>
            <a:r>
              <a:rPr lang="ru-RU" sz="36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3200" b="1" dirty="0"/>
              <a:t>– </a:t>
            </a:r>
            <a:r>
              <a:rPr lang="ru-RU" sz="3200" b="1" dirty="0">
                <a:cs typeface="Times New Roman" pitchFamily="18" charset="0"/>
              </a:rPr>
              <a:t>правила и нормы, в соответствии с которыми субъекты системы взаимодействуют друг с другом и осуществляют свою деятельность, </a:t>
            </a:r>
            <a:br>
              <a:rPr lang="ru-RU" sz="3200" b="1" dirty="0">
                <a:cs typeface="Times New Roman" pitchFamily="18" charset="0"/>
              </a:rPr>
            </a:br>
            <a:r>
              <a:rPr lang="ru-RU" sz="3200" b="1" dirty="0">
                <a:cs typeface="Times New Roman" pitchFamily="18" charset="0"/>
              </a:rPr>
              <a:t>а также организации и учреждения, регулирующие и контролирующие взаимодействие между людьми и устанавливающие конкретные  правила поведения, взаимоотношений в рамках системы.</a:t>
            </a:r>
            <a:br>
              <a:rPr lang="ru-RU" sz="3200" b="1" dirty="0">
                <a:cs typeface="Times New Roman" pitchFamily="18" charset="0"/>
              </a:rPr>
            </a:br>
            <a:endParaRPr lang="ru-RU" sz="3200" b="1" dirty="0">
              <a:cs typeface="Times New Roman" pitchFamily="18" charset="0"/>
            </a:endParaRPr>
          </a:p>
        </p:txBody>
      </p:sp>
    </p:spTree>
  </p:cSld>
  <p:clrMapOvr>
    <a:masterClrMapping/>
  </p:clrMapOvr>
  <p:transition>
    <p:strips dir="ru"/>
  </p:transition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285720" y="1481328"/>
            <a:ext cx="8643998" cy="4525963"/>
          </a:xfrm>
        </p:spPr>
        <p:txBody>
          <a:bodyPr>
            <a:normAutofit/>
          </a:bodyPr>
          <a:lstStyle/>
          <a:p>
            <a:pPr lvl="0"/>
            <a:r>
              <a:rPr lang="ru-RU" b="1" dirty="0">
                <a:solidFill>
                  <a:schemeClr val="tx2"/>
                </a:solidFill>
              </a:rPr>
              <a:t>Сильная государственная власть и эффективное государство.</a:t>
            </a:r>
          </a:p>
          <a:p>
            <a:pPr lvl="0"/>
            <a:r>
              <a:rPr lang="ru-RU" b="1" dirty="0">
                <a:solidFill>
                  <a:schemeClr val="tx2"/>
                </a:solidFill>
              </a:rPr>
              <a:t>Равноправие всех форм собственности и хозяйствования.</a:t>
            </a:r>
          </a:p>
          <a:p>
            <a:pPr lvl="0"/>
            <a:r>
              <a:rPr lang="ru-RU" b="1" dirty="0">
                <a:solidFill>
                  <a:schemeClr val="tx2"/>
                </a:solidFill>
              </a:rPr>
              <a:t>Продуманная приватизация.</a:t>
            </a:r>
          </a:p>
          <a:p>
            <a:pPr lvl="0"/>
            <a:r>
              <a:rPr lang="ru-RU" b="1" dirty="0">
                <a:solidFill>
                  <a:schemeClr val="tx2"/>
                </a:solidFill>
              </a:rPr>
              <a:t>Широкое участие в экономической интеграции в СНГ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ru-RU" b="1" dirty="0">
                <a:solidFill>
                  <a:schemeClr val="tx2"/>
                </a:solidFill>
              </a:rPr>
              <a:t>и ЕАЭС.</a:t>
            </a:r>
          </a:p>
          <a:p>
            <a:pPr lvl="0"/>
            <a:r>
              <a:rPr lang="ru-RU" b="1" dirty="0">
                <a:solidFill>
                  <a:schemeClr val="tx2"/>
                </a:solidFill>
              </a:rPr>
              <a:t>Многовекторность внешнеэкономических связей.</a:t>
            </a:r>
          </a:p>
          <a:p>
            <a:pPr lvl="0"/>
            <a:r>
              <a:rPr lang="ru-RU" b="1" dirty="0">
                <a:solidFill>
                  <a:schemeClr val="tx2"/>
                </a:solidFill>
              </a:rPr>
              <a:t>Сильная социальная политика государства и обеспечение достойного уровня жизни.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85720" y="214290"/>
            <a:ext cx="8615394" cy="128588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Характерные черты </a:t>
            </a:r>
            <a:br>
              <a:rPr lang="ru-RU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белорусской модели:</a:t>
            </a:r>
            <a:br>
              <a:rPr lang="ru-RU" dirty="0"/>
            </a:br>
            <a:endParaRPr lang="ru-RU" dirty="0"/>
          </a:p>
        </p:txBody>
      </p:sp>
    </p:spTree>
  </p:cSld>
  <p:clrMapOvr>
    <a:masterClrMapping/>
  </p:clrMapOvr>
  <p:transition>
    <p:strips dir="r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sz="36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Духовные</a:t>
            </a:r>
            <a:endParaRPr lang="ru-RU" sz="3200" b="1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b="1" dirty="0">
                <a:solidFill>
                  <a:schemeClr val="tx2"/>
                </a:solidFill>
              </a:rPr>
              <a:t>религия,</a:t>
            </a:r>
          </a:p>
          <a:p>
            <a:r>
              <a:rPr lang="ru-RU" b="1" dirty="0">
                <a:solidFill>
                  <a:schemeClr val="tx2"/>
                </a:solidFill>
              </a:rPr>
              <a:t>образование,</a:t>
            </a:r>
          </a:p>
          <a:p>
            <a:r>
              <a:rPr lang="ru-RU" b="1" dirty="0">
                <a:solidFill>
                  <a:schemeClr val="tx2"/>
                </a:solidFill>
              </a:rPr>
              <a:t>наука,</a:t>
            </a:r>
          </a:p>
          <a:p>
            <a:r>
              <a:rPr lang="ru-RU" b="1" dirty="0">
                <a:solidFill>
                  <a:schemeClr val="tx2"/>
                </a:solidFill>
              </a:rPr>
              <a:t>искусство.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>
              <a:buNone/>
            </a:pPr>
            <a:r>
              <a:rPr lang="ru-RU" sz="36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Экономические</a:t>
            </a:r>
            <a:endParaRPr lang="ru-RU" sz="3200" b="1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b="1" dirty="0">
                <a:solidFill>
                  <a:schemeClr val="tx2"/>
                </a:solidFill>
              </a:rPr>
              <a:t>частная собственность,</a:t>
            </a:r>
          </a:p>
          <a:p>
            <a:r>
              <a:rPr lang="ru-RU" b="1" dirty="0">
                <a:solidFill>
                  <a:schemeClr val="tx2"/>
                </a:solidFill>
              </a:rPr>
              <a:t>материальное производство,</a:t>
            </a:r>
          </a:p>
          <a:p>
            <a:r>
              <a:rPr lang="ru-RU" b="1" dirty="0">
                <a:solidFill>
                  <a:schemeClr val="tx2"/>
                </a:solidFill>
              </a:rPr>
              <a:t>рынок,</a:t>
            </a:r>
          </a:p>
          <a:p>
            <a:r>
              <a:rPr lang="ru-RU" b="1" dirty="0">
                <a:solidFill>
                  <a:schemeClr val="tx2"/>
                </a:solidFill>
              </a:rPr>
              <a:t>банки.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ИНСТИТУТЫ:</a:t>
            </a:r>
            <a:endParaRPr lang="ru-RU" dirty="0"/>
          </a:p>
        </p:txBody>
      </p:sp>
    </p:spTree>
  </p:cSld>
  <p:clrMapOvr>
    <a:masterClrMapping/>
  </p:clrMapOvr>
  <p:transition>
    <p:strips dir="r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340768"/>
            <a:ext cx="8711555" cy="3600400"/>
          </a:xfrm>
        </p:spPr>
        <p:txBody>
          <a:bodyPr/>
          <a:lstStyle/>
          <a:p>
            <a:r>
              <a:rPr lang="ru-RU" sz="4000" b="1" dirty="0">
                <a:solidFill>
                  <a:schemeClr val="accent2">
                    <a:lumMod val="75000"/>
                  </a:schemeClr>
                </a:solidFill>
                <a:cs typeface="Times New Roman" pitchFamily="18" charset="0"/>
              </a:rPr>
              <a:t>Присвоение</a:t>
            </a:r>
            <a:r>
              <a:rPr lang="ru-RU" sz="2900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ru-RU" sz="3200" b="1" dirty="0">
                <a:solidFill>
                  <a:schemeClr val="tx1"/>
                </a:solidFill>
                <a:cs typeface="Times New Roman" pitchFamily="18" charset="0"/>
              </a:rPr>
              <a:t>– </a:t>
            </a:r>
            <a:r>
              <a:rPr lang="ru-RU" sz="3200" b="1" dirty="0">
                <a:cs typeface="Times New Roman" pitchFamily="18" charset="0"/>
              </a:rPr>
              <a:t>это приобретение благ, необходимых для жизни и производства</a:t>
            </a:r>
            <a:r>
              <a:rPr lang="ru-RU" sz="2900" b="1" dirty="0">
                <a:cs typeface="Times New Roman" pitchFamily="18" charset="0"/>
              </a:rPr>
              <a:t>.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>
    <p:strips dir="r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981075"/>
            <a:ext cx="8964488" cy="4683125"/>
          </a:xfrm>
        </p:spPr>
        <p:txBody>
          <a:bodyPr/>
          <a:lstStyle/>
          <a:p>
            <a:r>
              <a:rPr lang="ru-RU" sz="3600" b="1" dirty="0">
                <a:solidFill>
                  <a:schemeClr val="hlink"/>
                </a:solidFill>
                <a:cs typeface="Times New Roman" pitchFamily="18" charset="0"/>
              </a:rPr>
              <a:t>Субъекты собственности</a:t>
            </a:r>
            <a:r>
              <a:rPr lang="ru-RU" sz="3600" b="1" dirty="0">
                <a:cs typeface="Times New Roman" pitchFamily="18" charset="0"/>
              </a:rPr>
              <a:t> </a:t>
            </a:r>
            <a:br>
              <a:rPr lang="ru-RU" sz="3600" b="1" dirty="0">
                <a:cs typeface="Times New Roman" pitchFamily="18" charset="0"/>
              </a:rPr>
            </a:br>
            <a:r>
              <a:rPr lang="ru-RU" sz="2900" b="1" dirty="0">
                <a:cs typeface="Times New Roman" pitchFamily="18" charset="0"/>
              </a:rPr>
              <a:t>– </a:t>
            </a:r>
            <a:r>
              <a:rPr lang="ru-RU" sz="3200" b="1" dirty="0">
                <a:cs typeface="Times New Roman" pitchFamily="18" charset="0"/>
              </a:rPr>
              <a:t>индивиды, группы людей, государство, которые обладают возможностями абсолютного или частичного присвоения-отчуждения.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>
    <p:strips dir="r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764704"/>
            <a:ext cx="8786842" cy="5030688"/>
          </a:xfrm>
        </p:spPr>
        <p:txBody>
          <a:bodyPr/>
          <a:lstStyle/>
          <a:p>
            <a:r>
              <a:rPr lang="ru-RU" sz="3200" b="1" dirty="0">
                <a:cs typeface="Times New Roman" pitchFamily="18" charset="0"/>
              </a:rPr>
              <a:t>Всё, что может быть присвоено и отчуждено, всё, что может принадлежать и находиться в отчуждении, является </a:t>
            </a:r>
            <a:r>
              <a:rPr lang="ru-RU" sz="4000" b="1" dirty="0">
                <a:solidFill>
                  <a:schemeClr val="accent2">
                    <a:lumMod val="75000"/>
                  </a:schemeClr>
                </a:solidFill>
                <a:cs typeface="Times New Roman" pitchFamily="18" charset="0"/>
              </a:rPr>
              <a:t>объектами собственности.</a:t>
            </a:r>
            <a:r>
              <a:rPr lang="ru-RU" sz="4000" dirty="0">
                <a:solidFill>
                  <a:schemeClr val="accent2">
                    <a:lumMod val="75000"/>
                  </a:schemeClr>
                </a:solidFill>
                <a:cs typeface="Times New Roman" pitchFamily="18" charset="0"/>
              </a:rPr>
              <a:t> </a:t>
            </a:r>
            <a:endParaRPr lang="ru-RU" sz="3600" dirty="0">
              <a:solidFill>
                <a:schemeClr val="accent2">
                  <a:lumMod val="75000"/>
                </a:schemeClr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ransition>
    <p:strips dir="r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7924800" cy="5791200"/>
          </a:xfrm>
        </p:spPr>
        <p:txBody>
          <a:bodyPr/>
          <a:lstStyle/>
          <a:p>
            <a:r>
              <a:rPr lang="ru-RU" sz="3600" b="1" dirty="0">
                <a:solidFill>
                  <a:schemeClr val="accent2">
                    <a:lumMod val="75000"/>
                  </a:schemeClr>
                </a:solidFill>
                <a:cs typeface="Times New Roman" pitchFamily="18" charset="0"/>
              </a:rPr>
              <a:t>Пользование</a:t>
            </a:r>
            <a:r>
              <a:rPr lang="ru-RU" sz="3200" b="1" dirty="0">
                <a:cs typeface="Times New Roman" pitchFamily="18" charset="0"/>
              </a:rPr>
              <a:t>  </a:t>
            </a:r>
            <a:r>
              <a:rPr lang="ru-RU" sz="3200" b="1" dirty="0">
                <a:latin typeface="Times New Roman"/>
                <a:cs typeface="Times New Roman" pitchFamily="18" charset="0"/>
              </a:rPr>
              <a:t>—</a:t>
            </a:r>
            <a:r>
              <a:rPr lang="ru-RU" sz="3200" b="1" dirty="0">
                <a:cs typeface="Times New Roman" pitchFamily="18" charset="0"/>
              </a:rPr>
              <a:t> низшая форма присвоения. </a:t>
            </a:r>
            <a:br>
              <a:rPr lang="ru-RU" sz="3200" b="1" dirty="0">
                <a:cs typeface="Times New Roman" pitchFamily="18" charset="0"/>
              </a:rPr>
            </a:br>
            <a:br>
              <a:rPr lang="ru-RU" sz="3200" b="1" dirty="0">
                <a:cs typeface="Times New Roman" pitchFamily="18" charset="0"/>
              </a:rPr>
            </a:br>
            <a:r>
              <a:rPr lang="ru-RU" sz="3200" b="1" dirty="0">
                <a:cs typeface="Times New Roman" pitchFamily="18" charset="0"/>
              </a:rPr>
              <a:t>Она означает извлечение субъектом полезных свойств вещи, т.е. наличие у субъекта возможности личного использования вещи для удовлетворения своих потребностей.</a:t>
            </a:r>
            <a:r>
              <a:rPr lang="ru-RU" sz="3200" dirty="0"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>
    <p:strips dir="r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125538"/>
            <a:ext cx="8206680" cy="4360862"/>
          </a:xfrm>
        </p:spPr>
        <p:txBody>
          <a:bodyPr/>
          <a:lstStyle/>
          <a:p>
            <a:r>
              <a:rPr lang="ru-RU" sz="4000" b="1" dirty="0">
                <a:solidFill>
                  <a:schemeClr val="accent2">
                    <a:lumMod val="75000"/>
                  </a:schemeClr>
                </a:solidFill>
                <a:cs typeface="Times New Roman" pitchFamily="18" charset="0"/>
              </a:rPr>
              <a:t>Владение</a:t>
            </a:r>
            <a:r>
              <a:rPr lang="ru-RU" sz="3200" b="1" dirty="0">
                <a:cs typeface="Times New Roman" pitchFamily="18" charset="0"/>
              </a:rPr>
              <a:t> </a:t>
            </a:r>
            <a:r>
              <a:rPr lang="ru-RU" sz="3200" b="1" dirty="0">
                <a:latin typeface="Times New Roman"/>
                <a:cs typeface="Times New Roman" pitchFamily="18" charset="0"/>
              </a:rPr>
              <a:t>—</a:t>
            </a:r>
            <a:r>
              <a:rPr lang="ru-RU" sz="3200" b="1" dirty="0">
                <a:cs typeface="Times New Roman" pitchFamily="18" charset="0"/>
              </a:rPr>
              <a:t> фактическое обладание вещью, контроль над ней независимо от извлечения  из неё полезного эффекта.</a:t>
            </a:r>
            <a:r>
              <a:rPr lang="ru-RU" sz="3200" dirty="0"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>
    <p:strips dir="r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/>
          <p:cNvSpPr>
            <a:spLocks noGrp="1" noChangeArrowheads="1"/>
          </p:cNvSpPr>
          <p:nvPr>
            <p:ph type="ctrTitle"/>
          </p:nvPr>
        </p:nvSpPr>
        <p:spPr>
          <a:xfrm>
            <a:off x="0" y="714356"/>
            <a:ext cx="9144000" cy="4071966"/>
          </a:xfrm>
        </p:spPr>
        <p:txBody>
          <a:bodyPr>
            <a:normAutofit/>
          </a:bodyPr>
          <a:lstStyle/>
          <a:p>
            <a:pPr algn="ctr"/>
            <a:br>
              <a:rPr lang="ru-RU" sz="4000" dirty="0"/>
            </a:br>
            <a:r>
              <a:rPr lang="ru-RU" sz="3200" dirty="0"/>
              <a:t>ТЕМА</a:t>
            </a:r>
            <a:r>
              <a:rPr lang="en-US" sz="3200" dirty="0"/>
              <a:t> 3</a:t>
            </a:r>
            <a:r>
              <a:rPr lang="ru-RU" sz="3200" dirty="0"/>
              <a:t>.</a:t>
            </a:r>
            <a:br>
              <a:rPr lang="ru-RU" sz="3200" dirty="0"/>
            </a:br>
            <a:r>
              <a:rPr lang="ru-RU" sz="4000" dirty="0"/>
              <a:t>ЭКОНОМИЧЕСКИЕ СИСТЕМЫ. </a:t>
            </a:r>
            <a:br>
              <a:rPr lang="en-US" sz="4000" dirty="0"/>
            </a:br>
            <a:r>
              <a:rPr lang="ru-RU" sz="4000" dirty="0"/>
              <a:t>РЫНОЧНАЯ ЭКОНОМИКА </a:t>
            </a:r>
            <a:br>
              <a:rPr lang="ru-RU" sz="4000" dirty="0"/>
            </a:br>
            <a:r>
              <a:rPr lang="ru-RU" sz="4000" dirty="0"/>
              <a:t>И ЕЁ МОДЕЛИ</a:t>
            </a:r>
            <a:endParaRPr lang="ru-RU" sz="3200" dirty="0"/>
          </a:p>
        </p:txBody>
      </p:sp>
    </p:spTree>
  </p:cSld>
  <p:clrMapOvr>
    <a:masterClrMapping/>
  </p:clrMapOvr>
  <p:transition>
    <p:strips dir="r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600200"/>
            <a:ext cx="8964488" cy="2286000"/>
          </a:xfrm>
        </p:spPr>
        <p:txBody>
          <a:bodyPr/>
          <a:lstStyle/>
          <a:p>
            <a:r>
              <a:rPr lang="ru-RU" sz="4000" b="1" dirty="0">
                <a:solidFill>
                  <a:schemeClr val="accent2">
                    <a:lumMod val="75000"/>
                  </a:schemeClr>
                </a:solidFill>
                <a:cs typeface="Times New Roman" pitchFamily="18" charset="0"/>
              </a:rPr>
              <a:t>Распоряжение</a:t>
            </a:r>
            <a:r>
              <a:rPr lang="ru-RU" sz="3200" b="1" dirty="0">
                <a:cs typeface="Times New Roman" pitchFamily="18" charset="0"/>
              </a:rPr>
              <a:t> </a:t>
            </a:r>
            <a:r>
              <a:rPr lang="ru-RU" sz="3200" b="1" dirty="0">
                <a:latin typeface="Times New Roman"/>
                <a:cs typeface="Times New Roman" pitchFamily="18" charset="0"/>
              </a:rPr>
              <a:t>—</a:t>
            </a:r>
            <a:r>
              <a:rPr lang="ru-RU" sz="3200" b="1" dirty="0">
                <a:cs typeface="Times New Roman" pitchFamily="18" charset="0"/>
              </a:rPr>
              <a:t> определение порядка использования благ.</a:t>
            </a:r>
            <a:r>
              <a:rPr lang="ru-RU" sz="3200" dirty="0"/>
              <a:t> </a:t>
            </a:r>
          </a:p>
        </p:txBody>
      </p:sp>
    </p:spTree>
  </p:cSld>
  <p:clrMapOvr>
    <a:masterClrMapping/>
  </p:clrMapOvr>
  <p:transition>
    <p:strips dir="r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836613"/>
            <a:ext cx="8640960" cy="4725987"/>
          </a:xfrm>
        </p:spPr>
        <p:txBody>
          <a:bodyPr/>
          <a:lstStyle/>
          <a:p>
            <a:r>
              <a:rPr lang="ru-RU" sz="3200" b="1" dirty="0">
                <a:cs typeface="Times New Roman" pitchFamily="18" charset="0"/>
              </a:rPr>
              <a:t>Пользование, владение и распоряжение как единый процесс представляют собой полную реализацию</a:t>
            </a:r>
            <a:r>
              <a:rPr lang="ru-RU" sz="4000" b="1" dirty="0">
                <a:solidFill>
                  <a:schemeClr val="hlink"/>
                </a:solidFill>
                <a:cs typeface="Times New Roman" pitchFamily="18" charset="0"/>
              </a:rPr>
              <a:t> отношений собственности</a:t>
            </a:r>
            <a:r>
              <a:rPr lang="ru-RU" sz="3200" b="1" dirty="0">
                <a:cs typeface="Times New Roman" pitchFamily="18" charset="0"/>
              </a:rPr>
              <a:t>.</a:t>
            </a:r>
            <a:br>
              <a:rPr lang="ru-RU" sz="3200" b="1" dirty="0">
                <a:cs typeface="Times New Roman" pitchFamily="18" charset="0"/>
              </a:rPr>
            </a:br>
            <a:endParaRPr lang="ru-RU" sz="3200" b="1" dirty="0">
              <a:cs typeface="Times New Roman" pitchFamily="18" charset="0"/>
            </a:endParaRPr>
          </a:p>
        </p:txBody>
      </p:sp>
    </p:spTree>
  </p:cSld>
  <p:clrMapOvr>
    <a:masterClrMapping/>
  </p:clrMapOvr>
  <p:transition>
    <p:strips dir="r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731696" cy="5715000"/>
          </a:xfrm>
        </p:spPr>
        <p:txBody>
          <a:bodyPr/>
          <a:lstStyle/>
          <a:p>
            <a:r>
              <a:rPr lang="ru-RU" sz="3600" b="1" dirty="0">
                <a:solidFill>
                  <a:schemeClr val="hlink"/>
                </a:solidFill>
                <a:cs typeface="Times New Roman" pitchFamily="18" charset="0"/>
              </a:rPr>
              <a:t>Экономические отношения собственности</a:t>
            </a:r>
            <a:r>
              <a:rPr lang="ru-RU" sz="3600" b="1" dirty="0">
                <a:cs typeface="Times New Roman" pitchFamily="18" charset="0"/>
              </a:rPr>
              <a:t> </a:t>
            </a:r>
            <a:r>
              <a:rPr lang="ru-RU" sz="3200" b="1" dirty="0">
                <a:cs typeface="Times New Roman" pitchFamily="18" charset="0"/>
              </a:rPr>
              <a:t>характеризуют отношения между участниками производства по поводу использования его факторов и результатов. </a:t>
            </a:r>
            <a:br>
              <a:rPr lang="ru-RU" sz="3200" b="1" dirty="0">
                <a:cs typeface="Times New Roman" pitchFamily="18" charset="0"/>
              </a:rPr>
            </a:br>
            <a:br>
              <a:rPr lang="ru-RU" sz="3200" b="1" dirty="0">
                <a:cs typeface="Times New Roman" pitchFamily="18" charset="0"/>
              </a:rPr>
            </a:br>
            <a:r>
              <a:rPr lang="ru-RU" sz="3200" b="1" dirty="0">
                <a:cs typeface="Times New Roman" pitchFamily="18" charset="0"/>
              </a:rPr>
              <a:t>Они возникают только там, где собственность служит источником дохода.</a:t>
            </a:r>
            <a:r>
              <a:rPr lang="ru-RU" sz="3200" dirty="0"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>
    <p:strips dir="r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2657"/>
            <a:ext cx="8458200" cy="6296744"/>
          </a:xfrm>
        </p:spPr>
        <p:txBody>
          <a:bodyPr/>
          <a:lstStyle/>
          <a:p>
            <a:r>
              <a:rPr lang="ru-RU" sz="4000" b="1" dirty="0">
                <a:solidFill>
                  <a:schemeClr val="accent2">
                    <a:lumMod val="75000"/>
                  </a:schemeClr>
                </a:solidFill>
                <a:cs typeface="Times New Roman" pitchFamily="18" charset="0"/>
              </a:rPr>
              <a:t>Частная собственность</a:t>
            </a:r>
            <a:r>
              <a:rPr lang="ru-RU" sz="3200" b="1" dirty="0">
                <a:solidFill>
                  <a:schemeClr val="accent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ru-RU" sz="2900" b="1" dirty="0">
                <a:latin typeface="Times New Roman"/>
                <a:cs typeface="Times New Roman" pitchFamily="18" charset="0"/>
              </a:rPr>
              <a:t>—</a:t>
            </a:r>
            <a:r>
              <a:rPr lang="ru-RU" sz="2900" b="1" dirty="0">
                <a:cs typeface="Times New Roman" pitchFamily="18" charset="0"/>
              </a:rPr>
              <a:t>  тип отношений между людьми по поводу условий и результатов производства, при  которых  индивид или группа лиц имеет исключительное право на  владение, распоряжение и пользование  объектами собственности.</a:t>
            </a:r>
            <a:r>
              <a:rPr lang="ru-RU" dirty="0"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>
    <p:strips dir="r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640638" cy="5772150"/>
          </a:xfrm>
        </p:spPr>
        <p:txBody>
          <a:bodyPr/>
          <a:lstStyle/>
          <a:p>
            <a:r>
              <a:rPr lang="ru-RU" sz="3600" b="1" dirty="0">
                <a:solidFill>
                  <a:schemeClr val="hlink"/>
                </a:solidFill>
                <a:cs typeface="Times New Roman" pitchFamily="18" charset="0"/>
              </a:rPr>
              <a:t>Партнёрская или групповая частная собственность</a:t>
            </a:r>
            <a:r>
              <a:rPr lang="ru-RU" sz="3600" b="1" dirty="0">
                <a:cs typeface="Times New Roman" pitchFamily="18" charset="0"/>
              </a:rPr>
              <a:t> </a:t>
            </a:r>
            <a:r>
              <a:rPr lang="ru-RU" sz="2900" b="1" dirty="0">
                <a:cs typeface="Times New Roman" pitchFamily="18" charset="0"/>
              </a:rPr>
              <a:t>образуется в результате объединения объектов собственности группой субъектов собственности с целью совместной реализации ими своих прав по ведению предпринимательской деятельности.</a:t>
            </a:r>
            <a:r>
              <a:rPr lang="ru-RU" sz="3000" dirty="0"/>
              <a:t> </a:t>
            </a:r>
          </a:p>
        </p:txBody>
      </p:sp>
    </p:spTree>
  </p:cSld>
  <p:clrMapOvr>
    <a:masterClrMapping/>
  </p:clrMapOvr>
  <p:transition>
    <p:strips dir="r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836712"/>
            <a:ext cx="8928992" cy="5059362"/>
          </a:xfrm>
        </p:spPr>
        <p:txBody>
          <a:bodyPr/>
          <a:lstStyle/>
          <a:p>
            <a:r>
              <a:rPr lang="ru-RU" sz="3600" b="1" dirty="0">
                <a:solidFill>
                  <a:schemeClr val="hlink"/>
                </a:solidFill>
                <a:cs typeface="Times New Roman" pitchFamily="18" charset="0"/>
              </a:rPr>
              <a:t>Кооперативная собственность</a:t>
            </a:r>
            <a:r>
              <a:rPr lang="ru-RU" sz="2900" b="1" dirty="0">
                <a:cs typeface="Times New Roman" pitchFamily="18" charset="0"/>
              </a:rPr>
              <a:t> образуется путем объединения членами кооператива своих средств и труда с целью осуществления совместной экономической деятельности.</a:t>
            </a:r>
            <a:r>
              <a:rPr lang="ru-RU" sz="3000" dirty="0"/>
              <a:t> </a:t>
            </a:r>
          </a:p>
        </p:txBody>
      </p:sp>
    </p:spTree>
  </p:cSld>
  <p:clrMapOvr>
    <a:masterClrMapping/>
  </p:clrMapOvr>
  <p:transition>
    <p:strips dir="r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848600" cy="5867400"/>
          </a:xfrm>
        </p:spPr>
        <p:txBody>
          <a:bodyPr/>
          <a:lstStyle/>
          <a:p>
            <a:r>
              <a:rPr lang="ru-RU" sz="3600" b="1" dirty="0">
                <a:solidFill>
                  <a:schemeClr val="hlink"/>
                </a:solidFill>
                <a:cs typeface="Times New Roman" pitchFamily="18" charset="0"/>
              </a:rPr>
              <a:t>Корпоративная форма собственности</a:t>
            </a:r>
            <a:r>
              <a:rPr lang="ru-RU" sz="3600" b="1" dirty="0">
                <a:cs typeface="Times New Roman" pitchFamily="18" charset="0"/>
              </a:rPr>
              <a:t> </a:t>
            </a:r>
            <a:r>
              <a:rPr lang="ru-RU" sz="2900" b="1" dirty="0">
                <a:cs typeface="Times New Roman" pitchFamily="18" charset="0"/>
              </a:rPr>
              <a:t>представляет собой объединение собственности двух видов </a:t>
            </a:r>
            <a:r>
              <a:rPr lang="ru-RU" sz="2900" b="1" dirty="0">
                <a:latin typeface="Times New Roman"/>
                <a:cs typeface="Times New Roman" pitchFamily="18" charset="0"/>
              </a:rPr>
              <a:t>—</a:t>
            </a:r>
            <a:r>
              <a:rPr lang="ru-RU" sz="2900" b="1" dirty="0">
                <a:cs typeface="Times New Roman" pitchFamily="18" charset="0"/>
              </a:rPr>
              <a:t> производственной, аккумулируемой в собственный капитал предприятия, и  акционерной, образующейся в результате деления стоимости имущества (или уставного фонда) на равные части, выпуска на них акций и продажи их на фондовом рынке.</a:t>
            </a:r>
            <a:r>
              <a:rPr lang="ru-RU" sz="4200" dirty="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>
    <p:strips dir="r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7924800" cy="5943600"/>
          </a:xfrm>
        </p:spPr>
        <p:txBody>
          <a:bodyPr/>
          <a:lstStyle/>
          <a:p>
            <a:r>
              <a:rPr lang="ru-RU" sz="4000" b="1" dirty="0">
                <a:solidFill>
                  <a:schemeClr val="accent2">
                    <a:lumMod val="75000"/>
                  </a:schemeClr>
                </a:solidFill>
                <a:cs typeface="Times New Roman" pitchFamily="18" charset="0"/>
              </a:rPr>
              <a:t>Общественная собственность</a:t>
            </a:r>
            <a:r>
              <a:rPr lang="ru-RU" sz="3200" b="1" dirty="0">
                <a:solidFill>
                  <a:schemeClr val="accent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ru-RU" sz="2900" b="1" dirty="0">
                <a:latin typeface="Times New Roman"/>
                <a:cs typeface="Times New Roman" pitchFamily="18" charset="0"/>
              </a:rPr>
              <a:t>—</a:t>
            </a:r>
            <a:r>
              <a:rPr lang="ru-RU" sz="2900" b="1" dirty="0">
                <a:cs typeface="Times New Roman" pitchFamily="18" charset="0"/>
              </a:rPr>
              <a:t> тип отношений между людьми по поводу условий и результатов производства, при которых всё общество имеет исключительное  право на владение, распоряжение и пользование объектами собственности.</a:t>
            </a:r>
            <a:r>
              <a:rPr lang="ru-RU" sz="3000" dirty="0"/>
              <a:t> </a:t>
            </a:r>
          </a:p>
        </p:txBody>
      </p:sp>
    </p:spTree>
  </p:cSld>
  <p:clrMapOvr>
    <a:masterClrMapping/>
  </p:clrMapOvr>
  <p:transition>
    <p:strips dir="r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836613"/>
            <a:ext cx="7772400" cy="4343400"/>
          </a:xfrm>
        </p:spPr>
        <p:txBody>
          <a:bodyPr/>
          <a:lstStyle/>
          <a:p>
            <a:r>
              <a:rPr lang="ru-RU" sz="2900" b="1" dirty="0">
                <a:cs typeface="Times New Roman" pitchFamily="18" charset="0"/>
              </a:rPr>
              <a:t>Право </a:t>
            </a:r>
            <a:r>
              <a:rPr lang="ru-RU" sz="3600" b="1" dirty="0">
                <a:solidFill>
                  <a:schemeClr val="accent2">
                    <a:lumMod val="75000"/>
                  </a:schemeClr>
                </a:solidFill>
                <a:cs typeface="Times New Roman" pitchFamily="18" charset="0"/>
              </a:rPr>
              <a:t>государственной собственности </a:t>
            </a:r>
            <a:r>
              <a:rPr lang="ru-RU" sz="2900" b="1" dirty="0">
                <a:cs typeface="Times New Roman" pitchFamily="18" charset="0"/>
              </a:rPr>
              <a:t>означает, что всеми правомочиями по отношению к объектам собственности обладает государство.</a:t>
            </a:r>
            <a:r>
              <a:rPr lang="ru-RU" sz="3000" dirty="0"/>
              <a:t> </a:t>
            </a:r>
          </a:p>
        </p:txBody>
      </p:sp>
    </p:spTree>
  </p:cSld>
  <p:clrMapOvr>
    <a:masterClrMapping/>
  </p:clrMapOvr>
  <p:transition>
    <p:strips dir="r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715000"/>
          </a:xfrm>
        </p:spPr>
        <p:txBody>
          <a:bodyPr/>
          <a:lstStyle/>
          <a:p>
            <a:r>
              <a:rPr lang="ru-RU" sz="3600" b="1" dirty="0">
                <a:solidFill>
                  <a:schemeClr val="hlink"/>
                </a:solidFill>
                <a:cs typeface="Times New Roman" pitchFamily="18" charset="0"/>
              </a:rPr>
              <a:t>Коммунальная (муниципальная) собственность</a:t>
            </a:r>
            <a:r>
              <a:rPr lang="ru-RU" sz="3600" b="1" dirty="0">
                <a:cs typeface="Times New Roman" pitchFamily="18" charset="0"/>
              </a:rPr>
              <a:t> </a:t>
            </a:r>
            <a:r>
              <a:rPr lang="ru-RU" sz="2900" b="1" dirty="0">
                <a:latin typeface="Times New Roman"/>
                <a:cs typeface="Times New Roman" pitchFamily="18" charset="0"/>
              </a:rPr>
              <a:t>—</a:t>
            </a:r>
            <a:r>
              <a:rPr lang="ru-RU" sz="2900" b="1" dirty="0">
                <a:cs typeface="Times New Roman" pitchFamily="18" charset="0"/>
              </a:rPr>
              <a:t> это отношения по поводу имущества, принадлежащего ассоциациям граждан, являющихся её субъектами, живущих в областях, районах, других первичных административно-территориальных образованиях и совместно ими используемого.</a:t>
            </a:r>
            <a:r>
              <a:rPr lang="ru-RU" sz="4200" dirty="0"/>
              <a:t> </a:t>
            </a:r>
          </a:p>
        </p:txBody>
      </p:sp>
    </p:spTree>
  </p:cSld>
  <p:clrMapOvr>
    <a:masterClrMapping/>
  </p:clrMapOvr>
  <p:transition>
    <p:strips dir="r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2204863"/>
            <a:ext cx="8460432" cy="4653137"/>
          </a:xfrm>
        </p:spPr>
        <p:txBody>
          <a:bodyPr/>
          <a:lstStyle/>
          <a:p>
            <a:pPr marL="0" indent="0">
              <a:buNone/>
            </a:pPr>
            <a:r>
              <a:rPr lang="ru-RU" sz="3600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1. Экономическая система.</a:t>
            </a:r>
          </a:p>
          <a:p>
            <a:pPr marL="0" indent="0">
              <a:buNone/>
            </a:pPr>
            <a:r>
              <a:rPr lang="ru-RU" sz="3600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2. Экономические институты. Собственность. Национализация и приватизация.</a:t>
            </a:r>
          </a:p>
          <a:p>
            <a:pPr marL="0" indent="0">
              <a:buNone/>
            </a:pPr>
            <a:r>
              <a:rPr lang="ru-RU" sz="3600" b="1" dirty="0">
                <a:solidFill>
                  <a:schemeClr val="tx2"/>
                </a:solidFill>
              </a:rPr>
              <a:t>3. Рынок и его функции. Рыночная инфраструктура.</a:t>
            </a:r>
          </a:p>
          <a:p>
            <a:pPr marL="0" indent="0">
              <a:buNone/>
            </a:pPr>
            <a:endParaRPr lang="ru-RU" sz="3600" b="1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458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7924800" cy="866800"/>
          </a:xfrm>
        </p:spPr>
        <p:txBody>
          <a:bodyPr/>
          <a:lstStyle/>
          <a:p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План лекции:</a:t>
            </a:r>
          </a:p>
        </p:txBody>
      </p:sp>
    </p:spTree>
  </p:cSld>
  <p:clrMapOvr>
    <a:masterClrMapping/>
  </p:clrMapOvr>
  <p:transition>
    <p:strips dir="r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125538"/>
            <a:ext cx="8077200" cy="4360862"/>
          </a:xfrm>
        </p:spPr>
        <p:txBody>
          <a:bodyPr/>
          <a:lstStyle/>
          <a:p>
            <a:r>
              <a:rPr lang="ru-RU" sz="4000" b="1" dirty="0">
                <a:solidFill>
                  <a:schemeClr val="accent2">
                    <a:lumMod val="75000"/>
                  </a:schemeClr>
                </a:solidFill>
                <a:cs typeface="Times New Roman" pitchFamily="18" charset="0"/>
              </a:rPr>
              <a:t>Приватизация</a:t>
            </a:r>
            <a:r>
              <a:rPr lang="ru-RU" sz="2900" b="1" dirty="0">
                <a:solidFill>
                  <a:schemeClr val="hlink"/>
                </a:solidFill>
                <a:cs typeface="Times New Roman" pitchFamily="18" charset="0"/>
              </a:rPr>
              <a:t> </a:t>
            </a:r>
            <a:r>
              <a:rPr lang="ru-RU" sz="2900" b="1" dirty="0">
                <a:solidFill>
                  <a:schemeClr val="tx1"/>
                </a:solidFill>
                <a:cs typeface="Times New Roman" pitchFamily="18" charset="0"/>
              </a:rPr>
              <a:t>– </a:t>
            </a:r>
            <a:r>
              <a:rPr lang="ru-RU" sz="2900" b="1" dirty="0">
                <a:cs typeface="Times New Roman" pitchFamily="18" charset="0"/>
              </a:rPr>
              <a:t>это переход от государственной собственности к любым негосударственным (включая и частную) её формам.</a:t>
            </a:r>
            <a:r>
              <a:rPr lang="ru-RU" sz="3000" dirty="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>
    <p:strips dir="r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2"/>
                </a:solidFill>
              </a:rPr>
              <a:t>расширения слоя собственников,</a:t>
            </a:r>
          </a:p>
          <a:p>
            <a:r>
              <a:rPr lang="ru-RU" b="1" dirty="0">
                <a:solidFill>
                  <a:schemeClr val="tx2"/>
                </a:solidFill>
              </a:rPr>
              <a:t>повышение эффективности работы предприятий,</a:t>
            </a:r>
          </a:p>
          <a:p>
            <a:r>
              <a:rPr lang="ru-RU" b="1" dirty="0">
                <a:solidFill>
                  <a:schemeClr val="tx2"/>
                </a:solidFill>
              </a:rPr>
              <a:t>расширение конкуренции на рынке,</a:t>
            </a:r>
          </a:p>
          <a:p>
            <a:r>
              <a:rPr lang="ru-RU" b="1" dirty="0">
                <a:solidFill>
                  <a:schemeClr val="tx2"/>
                </a:solidFill>
              </a:rPr>
              <a:t>освобождение бюджета государства от нагрузки,</a:t>
            </a:r>
          </a:p>
          <a:p>
            <a:r>
              <a:rPr lang="ru-RU" b="1" dirty="0">
                <a:solidFill>
                  <a:schemeClr val="tx2"/>
                </a:solidFill>
              </a:rPr>
              <a:t>получение государством дохода от реализации имущества,</a:t>
            </a:r>
          </a:p>
          <a:p>
            <a:r>
              <a:rPr lang="ru-RU" b="1" dirty="0">
                <a:solidFill>
                  <a:schemeClr val="tx2"/>
                </a:solidFill>
              </a:rPr>
              <a:t>противодействие инфляции.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приватизации:</a:t>
            </a:r>
          </a:p>
        </p:txBody>
      </p:sp>
    </p:spTree>
  </p:cSld>
  <p:clrMapOvr>
    <a:masterClrMapping/>
  </p:clrMapOvr>
  <p:transition>
    <p:strips dir="r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b="1" dirty="0">
                <a:solidFill>
                  <a:schemeClr val="tx2"/>
                </a:solidFill>
              </a:rPr>
              <a:t>возмездный (продажа),</a:t>
            </a:r>
          </a:p>
          <a:p>
            <a:r>
              <a:rPr lang="ru-RU" sz="2800" b="1" dirty="0">
                <a:solidFill>
                  <a:schemeClr val="tx2"/>
                </a:solidFill>
              </a:rPr>
              <a:t>безвозмездный (передача),</a:t>
            </a:r>
          </a:p>
          <a:p>
            <a:r>
              <a:rPr lang="ru-RU" sz="2800" b="1" dirty="0">
                <a:solidFill>
                  <a:schemeClr val="tx2"/>
                </a:solidFill>
              </a:rPr>
              <a:t>сочетание возмездного и безвозмездного.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СПОСОБЫ ПРИВАТИЗАЦИИ:</a:t>
            </a:r>
          </a:p>
        </p:txBody>
      </p:sp>
    </p:spTree>
  </p:cSld>
  <p:clrMapOvr>
    <a:masterClrMapping/>
  </p:clrMapOvr>
  <p:transition>
    <p:strips dir="r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2"/>
                </a:solidFill>
              </a:rPr>
              <a:t>продажа имущества или его частей,</a:t>
            </a:r>
          </a:p>
          <a:p>
            <a:r>
              <a:rPr lang="ru-RU" b="1" dirty="0">
                <a:solidFill>
                  <a:schemeClr val="tx2"/>
                </a:solidFill>
              </a:rPr>
              <a:t>частная продажа акций,</a:t>
            </a:r>
          </a:p>
          <a:p>
            <a:r>
              <a:rPr lang="ru-RU" b="1" dirty="0">
                <a:solidFill>
                  <a:schemeClr val="tx2"/>
                </a:solidFill>
              </a:rPr>
              <a:t>раздел имущества,</a:t>
            </a:r>
          </a:p>
          <a:p>
            <a:r>
              <a:rPr lang="ru-RU" b="1" dirty="0">
                <a:solidFill>
                  <a:schemeClr val="tx2"/>
                </a:solidFill>
              </a:rPr>
              <a:t>выкуп предприятия его работниками.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ПРИВАТИЗАЦИИ:</a:t>
            </a:r>
          </a:p>
        </p:txBody>
      </p:sp>
    </p:spTree>
  </p:cSld>
  <p:clrMapOvr>
    <a:masterClrMapping/>
  </p:clrMapOvr>
  <p:transition>
    <p:strips dir="r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2"/>
                </a:solidFill>
              </a:rPr>
              <a:t>государственные предприятия, организации, учреждения,</a:t>
            </a:r>
          </a:p>
          <a:p>
            <a:r>
              <a:rPr lang="ru-RU" b="1" dirty="0">
                <a:solidFill>
                  <a:schemeClr val="tx2"/>
                </a:solidFill>
              </a:rPr>
              <a:t>структурные подразделения предприятий как самостоятельные единицы,</a:t>
            </a:r>
          </a:p>
          <a:p>
            <a:r>
              <a:rPr lang="ru-RU" b="1" dirty="0">
                <a:solidFill>
                  <a:schemeClr val="tx2"/>
                </a:solidFill>
              </a:rPr>
              <a:t>государственное имущество в виде оборудования, зданий, активы предприятий,</a:t>
            </a:r>
          </a:p>
          <a:p>
            <a:r>
              <a:rPr lang="ru-RU" b="1" dirty="0">
                <a:solidFill>
                  <a:schemeClr val="tx2"/>
                </a:solidFill>
              </a:rPr>
              <a:t>доли государства в имуществе,</a:t>
            </a:r>
          </a:p>
          <a:p>
            <a:r>
              <a:rPr lang="ru-RU" b="1" dirty="0">
                <a:solidFill>
                  <a:schemeClr val="tx2"/>
                </a:solidFill>
              </a:rPr>
              <a:t>жильё,</a:t>
            </a:r>
          </a:p>
          <a:p>
            <a:r>
              <a:rPr lang="ru-RU" b="1" dirty="0">
                <a:solidFill>
                  <a:schemeClr val="tx2"/>
                </a:solidFill>
              </a:rPr>
              <a:t>земля.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ОБЪЕКТЫ ПРИВАТИЗАЦИИ:</a:t>
            </a:r>
          </a:p>
        </p:txBody>
      </p:sp>
    </p:spTree>
  </p:cSld>
  <p:clrMapOvr>
    <a:masterClrMapping/>
  </p:clrMapOvr>
  <p:transition>
    <p:strips dir="r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848600" cy="5715000"/>
          </a:xfrm>
        </p:spPr>
        <p:txBody>
          <a:bodyPr/>
          <a:lstStyle/>
          <a:p>
            <a:r>
              <a:rPr lang="ru-RU" sz="4000" b="1" dirty="0">
                <a:solidFill>
                  <a:schemeClr val="accent2">
                    <a:lumMod val="75000"/>
                  </a:schemeClr>
                </a:solidFill>
                <a:cs typeface="Times New Roman" pitchFamily="18" charset="0"/>
              </a:rPr>
              <a:t>Разгосударствление</a:t>
            </a:r>
            <a:r>
              <a:rPr lang="ru-RU" sz="3200" b="1" dirty="0">
                <a:solidFill>
                  <a:schemeClr val="accent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ru-RU" sz="2900" b="1" dirty="0">
                <a:solidFill>
                  <a:schemeClr val="tx1"/>
                </a:solidFill>
                <a:cs typeface="Times New Roman" pitchFamily="18" charset="0"/>
              </a:rPr>
              <a:t>–</a:t>
            </a:r>
            <a:r>
              <a:rPr lang="ru-RU" sz="2900" b="1" dirty="0">
                <a:solidFill>
                  <a:schemeClr val="hlink"/>
                </a:solidFill>
                <a:cs typeface="Times New Roman" pitchFamily="18" charset="0"/>
              </a:rPr>
              <a:t> </a:t>
            </a:r>
            <a:r>
              <a:rPr lang="ru-RU" sz="2900" b="1" dirty="0">
                <a:cs typeface="Times New Roman" pitchFamily="18" charset="0"/>
              </a:rPr>
              <a:t>процесс сокращения непосредственного государственного влияния на деятельность субъектов хозяйствования, в ходе которого устраняется государственный монополизм, формируется многоукладная, смешанная экономика.</a:t>
            </a:r>
            <a:r>
              <a:rPr lang="ru-RU" sz="4200" dirty="0"/>
              <a:t> </a:t>
            </a:r>
          </a:p>
        </p:txBody>
      </p:sp>
    </p:spTree>
  </p:cSld>
  <p:clrMapOvr>
    <a:masterClrMapping/>
  </p:clrMapOvr>
  <p:transition>
    <p:strips dir="r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36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Национализация</a:t>
            </a:r>
            <a:r>
              <a:rPr lang="ru-RU" sz="2800" b="1" dirty="0">
                <a:solidFill>
                  <a:schemeClr val="tx2"/>
                </a:solidFill>
              </a:rPr>
              <a:t> </a:t>
            </a:r>
            <a:r>
              <a:rPr lang="ru-RU" sz="3200" b="1" dirty="0">
                <a:solidFill>
                  <a:schemeClr val="tx2"/>
                </a:solidFill>
              </a:rPr>
              <a:t>– установление государственного контроля над предприятием или отраслью, которые ранее находились в частной собственности.</a:t>
            </a:r>
            <a:endParaRPr lang="ru-RU" sz="2800" b="1" dirty="0">
              <a:solidFill>
                <a:schemeClr val="tx2"/>
              </a:solidFill>
            </a:endParaRPr>
          </a:p>
          <a:p>
            <a:endParaRPr lang="ru-RU" dirty="0"/>
          </a:p>
        </p:txBody>
      </p:sp>
    </p:spTree>
  </p:cSld>
  <p:clrMapOvr>
    <a:masterClrMapping/>
  </p:clrMapOvr>
  <p:transition>
    <p:strips dir="r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4" algn="r" rtl="0">
              <a:spcBef>
                <a:spcPct val="0"/>
              </a:spcBef>
            </a:pPr>
            <a:r>
              <a:rPr lang="ru-RU" sz="4000" b="1" dirty="0">
                <a:solidFill>
                  <a:schemeClr val="tx2"/>
                </a:solidFill>
              </a:rPr>
              <a:t>Рынок и его функции. Рыночная инфраструктура</a:t>
            </a:r>
            <a:br>
              <a:rPr lang="ru-RU" sz="4000" b="1" dirty="0">
                <a:solidFill>
                  <a:schemeClr val="tx2"/>
                </a:solidFill>
              </a:rPr>
            </a:br>
            <a:endParaRPr lang="ru-RU" sz="2000" dirty="0">
              <a:solidFill>
                <a:schemeClr val="tx2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28596" y="1357298"/>
            <a:ext cx="7772400" cy="1199704"/>
          </a:xfrm>
        </p:spPr>
        <p:txBody>
          <a:bodyPr/>
          <a:lstStyle/>
          <a:p>
            <a:r>
              <a:rPr lang="ru-RU" sz="2800" dirty="0"/>
              <a:t>Вопрос третий:</a:t>
            </a:r>
            <a:endParaRPr lang="ru-RU" dirty="0"/>
          </a:p>
        </p:txBody>
      </p:sp>
    </p:spTree>
  </p:cSld>
  <p:clrMapOvr>
    <a:masterClrMapping/>
  </p:clrMapOvr>
  <p:transition>
    <p:strips dir="r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260350"/>
            <a:ext cx="8858280" cy="504031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ru-RU" sz="2400" b="1" dirty="0"/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endParaRPr lang="ru-RU" b="1" dirty="0"/>
          </a:p>
          <a:p>
            <a:pPr>
              <a:lnSpc>
                <a:spcPct val="125000"/>
              </a:lnSpc>
            </a:pPr>
            <a:r>
              <a:rPr lang="ru-RU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Рынок</a:t>
            </a:r>
            <a:r>
              <a:rPr lang="ru-RU" sz="3200" b="1" dirty="0">
                <a:solidFill>
                  <a:schemeClr val="tx2"/>
                </a:solidFill>
              </a:rPr>
              <a:t> — явление чрезвычайно сложное.</a:t>
            </a:r>
          </a:p>
          <a:p>
            <a:pPr>
              <a:lnSpc>
                <a:spcPct val="125000"/>
              </a:lnSpc>
            </a:pPr>
            <a:r>
              <a:rPr lang="ru-RU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Рынок</a:t>
            </a:r>
            <a:r>
              <a:rPr lang="ru-RU" sz="3200" b="1" dirty="0">
                <a:solidFill>
                  <a:schemeClr val="tx2"/>
                </a:solidFill>
              </a:rPr>
              <a:t>  —  это форма координации  связей между производителями и потребителями  «по горизонтали» на основе свободного ценообразования (без всякого государственного регулирования). </a:t>
            </a:r>
          </a:p>
          <a:p>
            <a:pPr>
              <a:lnSpc>
                <a:spcPct val="125000"/>
              </a:lnSpc>
            </a:pPr>
            <a:endParaRPr lang="ru-RU" sz="3200" b="1" dirty="0">
              <a:solidFill>
                <a:schemeClr val="tx2"/>
              </a:solidFill>
            </a:endParaRP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endParaRPr lang="ru-RU" b="1" dirty="0"/>
          </a:p>
        </p:txBody>
      </p:sp>
    </p:spTree>
  </p:cSld>
  <p:clrMapOvr>
    <a:masterClrMapping/>
  </p:clrMapOvr>
  <p:transition>
    <p:strips dir="r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714348" y="2017713"/>
            <a:ext cx="7818465" cy="4114800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tx2"/>
                </a:solidFill>
              </a:rPr>
              <a:t>домашние хозяйства (индивиды) как владельцы производственных ресурсов;</a:t>
            </a:r>
          </a:p>
          <a:p>
            <a:pPr>
              <a:buNone/>
            </a:pPr>
            <a:endParaRPr lang="ru-RU" sz="3200" b="1" dirty="0">
              <a:solidFill>
                <a:schemeClr val="tx2"/>
              </a:solidFill>
            </a:endParaRPr>
          </a:p>
          <a:p>
            <a:r>
              <a:rPr lang="ru-RU" sz="3200" b="1" dirty="0">
                <a:solidFill>
                  <a:schemeClr val="tx2"/>
                </a:solidFill>
              </a:rPr>
              <a:t>фирмы (предприятия) как производители экономических благ. </a:t>
            </a:r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>
                <a:solidFill>
                  <a:schemeClr val="bg2">
                    <a:lumMod val="50000"/>
                  </a:schemeClr>
                </a:solidFill>
              </a:rPr>
              <a:t>Субъекты рынка:</a:t>
            </a:r>
          </a:p>
        </p:txBody>
      </p:sp>
    </p:spTree>
  </p:cSld>
  <p:clrMapOvr>
    <a:masterClrMapping/>
  </p:clrMapOvr>
  <p:transition>
    <p:strips dir="r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7" name="Rectangle 3"/>
          <p:cNvSpPr>
            <a:spLocks noGrp="1" noChangeArrowheads="1"/>
          </p:cNvSpPr>
          <p:nvPr>
            <p:ph idx="1"/>
          </p:nvPr>
        </p:nvSpPr>
        <p:spPr>
          <a:xfrm>
            <a:off x="500034" y="1142984"/>
            <a:ext cx="8137599" cy="5157192"/>
          </a:xfrm>
        </p:spPr>
        <p:txBody>
          <a:bodyPr/>
          <a:lstStyle/>
          <a:p>
            <a:pPr marL="2171700" lvl="4" indent="-342900">
              <a:buFont typeface="Wingdings" pitchFamily="2" charset="2"/>
              <a:buNone/>
            </a:pPr>
            <a:endParaRPr lang="ru-RU" sz="2000" b="1" dirty="0"/>
          </a:p>
          <a:p>
            <a:pPr marL="0" indent="0">
              <a:buNone/>
            </a:pPr>
            <a:endParaRPr lang="ru-RU" sz="3600" b="1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ru-RU" sz="3600" b="1" dirty="0">
                <a:solidFill>
                  <a:schemeClr val="tx2"/>
                </a:solidFill>
              </a:rPr>
              <a:t>4. Несовершенства рынка и регулирование рыночной экономики и его методы.</a:t>
            </a:r>
          </a:p>
          <a:p>
            <a:pPr marL="0" indent="0">
              <a:buNone/>
            </a:pPr>
            <a:r>
              <a:rPr lang="ru-RU" sz="3600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5. Модели рыночной экономики.</a:t>
            </a:r>
          </a:p>
          <a:p>
            <a:pPr marL="533400" indent="-533400">
              <a:buFont typeface="Wingdings" pitchFamily="2" charset="2"/>
              <a:buNone/>
            </a:pPr>
            <a:endParaRPr lang="ru-RU" b="1" dirty="0">
              <a:cs typeface="Times New Roman" pitchFamily="18" charset="0"/>
            </a:endParaRPr>
          </a:p>
        </p:txBody>
      </p:sp>
      <p:sp>
        <p:nvSpPr>
          <p:cNvPr id="23654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План лекции:</a:t>
            </a:r>
          </a:p>
        </p:txBody>
      </p:sp>
    </p:spTree>
  </p:cSld>
  <p:clrMapOvr>
    <a:masterClrMapping/>
  </p:clrMapOvr>
  <p:transition>
    <p:strips dir="r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1357298"/>
            <a:ext cx="8631238" cy="450691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ru-RU" sz="3200" dirty="0"/>
              <a:t>   </a:t>
            </a:r>
            <a:r>
              <a:rPr lang="ru-RU" sz="3200" b="1" dirty="0">
                <a:solidFill>
                  <a:schemeClr val="tx2"/>
                </a:solidFill>
              </a:rPr>
              <a:t>это экономические единицы, в которых группа лиц объединяет свои доходы, имеет общую собственность и сообща принимает экономические решения. </a:t>
            </a:r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>
                <a:solidFill>
                  <a:schemeClr val="accent2"/>
                </a:solidFill>
              </a:rPr>
              <a:t>Домашние хозяйства – </a:t>
            </a:r>
          </a:p>
        </p:txBody>
      </p:sp>
    </p:spTree>
  </p:cSld>
  <p:clrMapOvr>
    <a:masterClrMapping/>
  </p:clrMapOvr>
  <p:transition>
    <p:strips dir="r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>
          <a:xfrm>
            <a:off x="357158" y="1142984"/>
            <a:ext cx="8631238" cy="450691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ru-RU" sz="3200" b="1" dirty="0">
                <a:solidFill>
                  <a:schemeClr val="tx2"/>
                </a:solidFill>
              </a:rPr>
              <a:t>   это экономические единицы, которые производят товары и услуги на основе осуществления предпринимательской деятельности (соединения всех факторов производства) с целью получения прибыли.</a:t>
            </a:r>
            <a:r>
              <a:rPr lang="ru-RU" sz="3200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>
                <a:solidFill>
                  <a:schemeClr val="accent2"/>
                </a:solidFill>
              </a:rPr>
              <a:t>Фирмы –</a:t>
            </a:r>
          </a:p>
        </p:txBody>
      </p:sp>
    </p:spTree>
  </p:cSld>
  <p:clrMapOvr>
    <a:masterClrMapping/>
  </p:clrMapOvr>
  <p:transition>
    <p:strips dir="r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3"/>
          <p:cNvSpPr>
            <a:spLocks noGrp="1" noChangeArrowheads="1"/>
          </p:cNvSpPr>
          <p:nvPr>
            <p:ph idx="1"/>
          </p:nvPr>
        </p:nvSpPr>
        <p:spPr>
          <a:xfrm>
            <a:off x="642910" y="2017713"/>
            <a:ext cx="7889903" cy="4114800"/>
          </a:xfrm>
        </p:spPr>
        <p:txBody>
          <a:bodyPr/>
          <a:lstStyle/>
          <a:p>
            <a:r>
              <a:rPr lang="ru-RU" sz="3200" b="1" dirty="0">
                <a:solidFill>
                  <a:schemeClr val="tx2"/>
                </a:solidFill>
              </a:rPr>
              <a:t>домашние хозяйства;</a:t>
            </a:r>
          </a:p>
          <a:p>
            <a:r>
              <a:rPr lang="ru-RU" sz="3200" b="1" dirty="0">
                <a:solidFill>
                  <a:schemeClr val="tx2"/>
                </a:solidFill>
              </a:rPr>
              <a:t>фирмы;</a:t>
            </a:r>
          </a:p>
          <a:p>
            <a:r>
              <a:rPr lang="ru-RU" sz="3600" b="1" dirty="0">
                <a:solidFill>
                  <a:srgbClr val="FF0066"/>
                </a:solidFill>
              </a:rPr>
              <a:t>государство</a:t>
            </a:r>
            <a:r>
              <a:rPr lang="ru-RU" sz="3600" b="1" dirty="0">
                <a:solidFill>
                  <a:srgbClr val="FF3399"/>
                </a:solidFill>
              </a:rPr>
              <a:t>.</a:t>
            </a:r>
            <a:r>
              <a:rPr lang="ru-RU" b="1" dirty="0">
                <a:solidFill>
                  <a:srgbClr val="FF3399"/>
                </a:solidFill>
              </a:rPr>
              <a:t> </a:t>
            </a:r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 dirty="0"/>
              <a:t>Экономические субъекты:</a:t>
            </a:r>
          </a:p>
        </p:txBody>
      </p:sp>
    </p:spTree>
  </p:cSld>
  <p:clrMapOvr>
    <a:masterClrMapping/>
  </p:clrMapOvr>
  <p:transition>
    <p:strips dir="r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5" name="Rectangle 3"/>
          <p:cNvSpPr>
            <a:spLocks noGrp="1" noChangeArrowheads="1"/>
          </p:cNvSpPr>
          <p:nvPr>
            <p:ph idx="1"/>
          </p:nvPr>
        </p:nvSpPr>
        <p:spPr>
          <a:xfrm>
            <a:off x="368300" y="1214422"/>
            <a:ext cx="8775700" cy="45796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dirty="0">
                <a:solidFill>
                  <a:schemeClr val="tx2"/>
                </a:solidFill>
              </a:rPr>
              <a:t>это коллективный экономический субъект, представленный учреждениями и организациями, получающий доход в виде налогов на домашние хозяйства и фирмы и предоставляющий государственные услуги, обеспечение которыми за счёт рынка затруднено.</a:t>
            </a:r>
          </a:p>
        </p:txBody>
      </p:sp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>
                <a:solidFill>
                  <a:schemeClr val="accent2"/>
                </a:solidFill>
              </a:rPr>
              <a:t>Государство (правительство)</a:t>
            </a:r>
            <a:r>
              <a:rPr lang="ru-RU" sz="4000" dirty="0">
                <a:solidFill>
                  <a:schemeClr val="accent2"/>
                </a:solidFill>
              </a:rPr>
              <a:t> –</a:t>
            </a:r>
          </a:p>
        </p:txBody>
      </p:sp>
    </p:spTree>
  </p:cSld>
  <p:clrMapOvr>
    <a:masterClrMapping/>
  </p:clrMapOvr>
  <p:transition>
    <p:strips dir="r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292850"/>
            <a:ext cx="8229600" cy="565150"/>
          </a:xfrm>
        </p:spPr>
        <p:txBody>
          <a:bodyPr/>
          <a:lstStyle/>
          <a:p>
            <a:r>
              <a:rPr lang="ru-RU" sz="1800" b="1"/>
              <a:t>Рис. Кругооборот ресурсов и благ, расходов и доходов в экономике</a:t>
            </a:r>
            <a:endParaRPr lang="ru-RU" sz="180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23850" y="188913"/>
            <a:ext cx="8497888" cy="5946775"/>
            <a:chOff x="204" y="119"/>
            <a:chExt cx="5353" cy="3746"/>
          </a:xfrm>
        </p:grpSpPr>
        <p:sp>
          <p:nvSpPr>
            <p:cNvPr id="154628" name="AutoShape 4"/>
            <p:cNvSpPr>
              <a:spLocks noChangeAspect="1" noChangeArrowheads="1"/>
            </p:cNvSpPr>
            <p:nvPr/>
          </p:nvSpPr>
          <p:spPr bwMode="auto">
            <a:xfrm>
              <a:off x="204" y="119"/>
              <a:ext cx="5353" cy="3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4629" name="Rectangle 5"/>
            <p:cNvSpPr>
              <a:spLocks noChangeArrowheads="1"/>
            </p:cNvSpPr>
            <p:nvPr/>
          </p:nvSpPr>
          <p:spPr bwMode="auto">
            <a:xfrm>
              <a:off x="2176" y="847"/>
              <a:ext cx="1831" cy="417"/>
            </a:xfrm>
            <a:prstGeom prst="rect">
              <a:avLst/>
            </a:prstGeom>
            <a:solidFill>
              <a:srgbClr val="FF66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1800" b="1">
                  <a:solidFill>
                    <a:srgbClr val="990033"/>
                  </a:solidFill>
                </a:rPr>
                <a:t>Рынок товаров и услуг</a:t>
              </a:r>
              <a:endParaRPr lang="ru-RU" sz="1800">
                <a:solidFill>
                  <a:srgbClr val="990033"/>
                </a:solidFill>
              </a:endParaRPr>
            </a:p>
          </p:txBody>
        </p:sp>
        <p:sp>
          <p:nvSpPr>
            <p:cNvPr id="154630" name="Rectangle 6"/>
            <p:cNvSpPr>
              <a:spLocks noChangeArrowheads="1"/>
            </p:cNvSpPr>
            <p:nvPr/>
          </p:nvSpPr>
          <p:spPr bwMode="auto">
            <a:xfrm>
              <a:off x="486" y="1784"/>
              <a:ext cx="1127" cy="62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ru-RU" sz="800" b="1"/>
            </a:p>
            <a:p>
              <a:pPr algn="ctr"/>
              <a:r>
                <a:rPr lang="ru-RU" sz="1800" b="1">
                  <a:solidFill>
                    <a:schemeClr val="accent2"/>
                  </a:solidFill>
                </a:rPr>
                <a:t>Домашние </a:t>
              </a:r>
            </a:p>
            <a:p>
              <a:pPr algn="ctr"/>
              <a:r>
                <a:rPr lang="ru-RU" sz="1800" b="1">
                  <a:solidFill>
                    <a:schemeClr val="accent2"/>
                  </a:solidFill>
                </a:rPr>
                <a:t>хозяйства</a:t>
              </a:r>
            </a:p>
            <a:p>
              <a:endParaRPr lang="ru-RU" sz="1800">
                <a:solidFill>
                  <a:schemeClr val="accent2"/>
                </a:solidFill>
              </a:endParaRPr>
            </a:p>
          </p:txBody>
        </p:sp>
        <p:sp>
          <p:nvSpPr>
            <p:cNvPr id="154631" name="Rectangle 7"/>
            <p:cNvSpPr>
              <a:spLocks noChangeArrowheads="1"/>
            </p:cNvSpPr>
            <p:nvPr/>
          </p:nvSpPr>
          <p:spPr bwMode="auto">
            <a:xfrm>
              <a:off x="4289" y="1784"/>
              <a:ext cx="1127" cy="52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ru-RU" sz="1200" b="1"/>
            </a:p>
            <a:p>
              <a:pPr algn="ctr"/>
              <a:r>
                <a:rPr lang="ru-RU" sz="1800" b="1">
                  <a:solidFill>
                    <a:schemeClr val="accent2"/>
                  </a:solidFill>
                </a:rPr>
                <a:t>Фирмы</a:t>
              </a:r>
              <a:endParaRPr lang="ru-RU" sz="1800">
                <a:solidFill>
                  <a:schemeClr val="accent2"/>
                </a:solidFill>
              </a:endParaRPr>
            </a:p>
          </p:txBody>
        </p:sp>
        <p:sp>
          <p:nvSpPr>
            <p:cNvPr id="154632" name="Rectangle 8"/>
            <p:cNvSpPr>
              <a:spLocks noChangeArrowheads="1"/>
            </p:cNvSpPr>
            <p:nvPr/>
          </p:nvSpPr>
          <p:spPr bwMode="auto">
            <a:xfrm>
              <a:off x="2176" y="2929"/>
              <a:ext cx="1831" cy="312"/>
            </a:xfrm>
            <a:prstGeom prst="rect">
              <a:avLst/>
            </a:prstGeom>
            <a:solidFill>
              <a:srgbClr val="FF66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1800" b="1">
                  <a:solidFill>
                    <a:srgbClr val="990033"/>
                  </a:solidFill>
                </a:rPr>
                <a:t>Рынок ресурсов</a:t>
              </a:r>
              <a:endParaRPr lang="ru-RU" sz="1800">
                <a:solidFill>
                  <a:srgbClr val="990033"/>
                </a:solidFill>
              </a:endParaRPr>
            </a:p>
          </p:txBody>
        </p:sp>
        <p:sp>
          <p:nvSpPr>
            <p:cNvPr id="154633" name="Line 9"/>
            <p:cNvSpPr>
              <a:spLocks noChangeShapeType="1"/>
            </p:cNvSpPr>
            <p:nvPr/>
          </p:nvSpPr>
          <p:spPr bwMode="auto">
            <a:xfrm flipV="1">
              <a:off x="1190" y="1160"/>
              <a:ext cx="1" cy="62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4634" name="Line 10"/>
            <p:cNvSpPr>
              <a:spLocks noChangeShapeType="1"/>
            </p:cNvSpPr>
            <p:nvPr/>
          </p:nvSpPr>
          <p:spPr bwMode="auto">
            <a:xfrm flipV="1">
              <a:off x="1190" y="1160"/>
              <a:ext cx="98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4635" name="Line 11"/>
            <p:cNvSpPr>
              <a:spLocks noChangeShapeType="1"/>
            </p:cNvSpPr>
            <p:nvPr/>
          </p:nvSpPr>
          <p:spPr bwMode="auto">
            <a:xfrm flipH="1">
              <a:off x="908" y="1056"/>
              <a:ext cx="12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4636" name="Line 12"/>
            <p:cNvSpPr>
              <a:spLocks noChangeShapeType="1"/>
            </p:cNvSpPr>
            <p:nvPr/>
          </p:nvSpPr>
          <p:spPr bwMode="auto">
            <a:xfrm>
              <a:off x="908" y="1056"/>
              <a:ext cx="1" cy="7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4637" name="Line 13"/>
            <p:cNvSpPr>
              <a:spLocks noChangeShapeType="1"/>
            </p:cNvSpPr>
            <p:nvPr/>
          </p:nvSpPr>
          <p:spPr bwMode="auto">
            <a:xfrm flipH="1">
              <a:off x="1190" y="3032"/>
              <a:ext cx="98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4638" name="Line 14"/>
            <p:cNvSpPr>
              <a:spLocks noChangeShapeType="1"/>
            </p:cNvSpPr>
            <p:nvPr/>
          </p:nvSpPr>
          <p:spPr bwMode="auto">
            <a:xfrm flipV="1">
              <a:off x="1190" y="2408"/>
              <a:ext cx="1" cy="6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4639" name="Line 15"/>
            <p:cNvSpPr>
              <a:spLocks noChangeShapeType="1"/>
            </p:cNvSpPr>
            <p:nvPr/>
          </p:nvSpPr>
          <p:spPr bwMode="auto">
            <a:xfrm>
              <a:off x="908" y="2408"/>
              <a:ext cx="1" cy="7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4640" name="Line 16"/>
            <p:cNvSpPr>
              <a:spLocks noChangeShapeType="1"/>
            </p:cNvSpPr>
            <p:nvPr/>
          </p:nvSpPr>
          <p:spPr bwMode="auto">
            <a:xfrm>
              <a:off x="908" y="3137"/>
              <a:ext cx="12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4641" name="Line 17"/>
            <p:cNvSpPr>
              <a:spLocks noChangeShapeType="1"/>
            </p:cNvSpPr>
            <p:nvPr/>
          </p:nvSpPr>
          <p:spPr bwMode="auto">
            <a:xfrm flipV="1">
              <a:off x="5134" y="2304"/>
              <a:ext cx="1" cy="8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4642" name="Line 18"/>
            <p:cNvSpPr>
              <a:spLocks noChangeShapeType="1"/>
            </p:cNvSpPr>
            <p:nvPr/>
          </p:nvSpPr>
          <p:spPr bwMode="auto">
            <a:xfrm>
              <a:off x="4007" y="3137"/>
              <a:ext cx="112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4643" name="Line 19"/>
            <p:cNvSpPr>
              <a:spLocks noChangeShapeType="1"/>
            </p:cNvSpPr>
            <p:nvPr/>
          </p:nvSpPr>
          <p:spPr bwMode="auto">
            <a:xfrm flipH="1">
              <a:off x="4007" y="1056"/>
              <a:ext cx="112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4644" name="Line 20"/>
            <p:cNvSpPr>
              <a:spLocks noChangeShapeType="1"/>
            </p:cNvSpPr>
            <p:nvPr/>
          </p:nvSpPr>
          <p:spPr bwMode="auto">
            <a:xfrm flipV="1">
              <a:off x="5134" y="1056"/>
              <a:ext cx="1" cy="7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4645" name="Line 21"/>
            <p:cNvSpPr>
              <a:spLocks noChangeShapeType="1"/>
            </p:cNvSpPr>
            <p:nvPr/>
          </p:nvSpPr>
          <p:spPr bwMode="auto">
            <a:xfrm>
              <a:off x="4007" y="1160"/>
              <a:ext cx="84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4646" name="Line 22"/>
            <p:cNvSpPr>
              <a:spLocks noChangeShapeType="1"/>
            </p:cNvSpPr>
            <p:nvPr/>
          </p:nvSpPr>
          <p:spPr bwMode="auto">
            <a:xfrm>
              <a:off x="4853" y="1160"/>
              <a:ext cx="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4647" name="Line 23"/>
            <p:cNvSpPr>
              <a:spLocks noChangeShapeType="1"/>
            </p:cNvSpPr>
            <p:nvPr/>
          </p:nvSpPr>
          <p:spPr bwMode="auto">
            <a:xfrm>
              <a:off x="4853" y="2304"/>
              <a:ext cx="0" cy="7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4648" name="Line 24"/>
            <p:cNvSpPr>
              <a:spLocks noChangeShapeType="1"/>
            </p:cNvSpPr>
            <p:nvPr/>
          </p:nvSpPr>
          <p:spPr bwMode="auto">
            <a:xfrm flipH="1">
              <a:off x="4007" y="3032"/>
              <a:ext cx="84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4649" name="Text Box 25"/>
            <p:cNvSpPr txBox="1">
              <a:spLocks noChangeArrowheads="1"/>
            </p:cNvSpPr>
            <p:nvPr/>
          </p:nvSpPr>
          <p:spPr bwMode="auto">
            <a:xfrm>
              <a:off x="1111" y="754"/>
              <a:ext cx="1409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ru-RU" sz="1400" b="1"/>
                <a:t>Спрос на товары </a:t>
              </a:r>
            </a:p>
            <a:p>
              <a:r>
                <a:rPr lang="ru-RU" sz="1400" b="1"/>
                <a:t>и услуги</a:t>
              </a:r>
              <a:endParaRPr lang="ru-RU" sz="1400"/>
            </a:p>
          </p:txBody>
        </p:sp>
        <p:sp>
          <p:nvSpPr>
            <p:cNvPr id="154650" name="Text Box 26"/>
            <p:cNvSpPr txBox="1">
              <a:spLocks noChangeArrowheads="1"/>
            </p:cNvSpPr>
            <p:nvPr/>
          </p:nvSpPr>
          <p:spPr bwMode="auto">
            <a:xfrm>
              <a:off x="4150" y="754"/>
              <a:ext cx="1127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ru-RU" sz="1400" b="1"/>
                <a:t>Предложение товаров и услуг</a:t>
              </a:r>
              <a:endParaRPr lang="ru-RU" sz="1400"/>
            </a:p>
          </p:txBody>
        </p:sp>
        <p:sp>
          <p:nvSpPr>
            <p:cNvPr id="154651" name="Text Box 27"/>
            <p:cNvSpPr txBox="1">
              <a:spLocks noChangeArrowheads="1"/>
            </p:cNvSpPr>
            <p:nvPr/>
          </p:nvSpPr>
          <p:spPr bwMode="auto">
            <a:xfrm>
              <a:off x="4148" y="1264"/>
              <a:ext cx="683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ru-RU" sz="1400" b="1"/>
                <a:t>Выручка</a:t>
              </a:r>
              <a:endParaRPr lang="ru-RU" sz="1400"/>
            </a:p>
          </p:txBody>
        </p:sp>
        <p:sp>
          <p:nvSpPr>
            <p:cNvPr id="154652" name="Text Box 28"/>
            <p:cNvSpPr txBox="1">
              <a:spLocks noChangeArrowheads="1"/>
            </p:cNvSpPr>
            <p:nvPr/>
          </p:nvSpPr>
          <p:spPr bwMode="auto">
            <a:xfrm>
              <a:off x="4195" y="2795"/>
              <a:ext cx="657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/>
              <a:r>
                <a:rPr lang="ru-RU" sz="1400" b="1"/>
                <a:t>Расходы</a:t>
              </a:r>
              <a:endParaRPr lang="ru-RU" sz="1400"/>
            </a:p>
          </p:txBody>
        </p:sp>
        <p:sp>
          <p:nvSpPr>
            <p:cNvPr id="154653" name="Text Box 29"/>
            <p:cNvSpPr txBox="1">
              <a:spLocks noChangeArrowheads="1"/>
            </p:cNvSpPr>
            <p:nvPr/>
          </p:nvSpPr>
          <p:spPr bwMode="auto">
            <a:xfrm>
              <a:off x="1202" y="2795"/>
              <a:ext cx="704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ru-RU" sz="1400" b="1"/>
                <a:t>Доходы</a:t>
              </a:r>
              <a:endParaRPr lang="ru-RU" sz="1400"/>
            </a:p>
          </p:txBody>
        </p:sp>
        <p:sp>
          <p:nvSpPr>
            <p:cNvPr id="154654" name="Text Box 30"/>
            <p:cNvSpPr txBox="1">
              <a:spLocks noChangeArrowheads="1"/>
            </p:cNvSpPr>
            <p:nvPr/>
          </p:nvSpPr>
          <p:spPr bwMode="auto">
            <a:xfrm>
              <a:off x="1190" y="1264"/>
              <a:ext cx="647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ru-RU" sz="1400" b="1"/>
                <a:t>Расходы</a:t>
              </a:r>
              <a:endParaRPr lang="ru-RU" sz="1400"/>
            </a:p>
          </p:txBody>
        </p:sp>
        <p:sp>
          <p:nvSpPr>
            <p:cNvPr id="154655" name="Text Box 31"/>
            <p:cNvSpPr txBox="1">
              <a:spLocks noChangeArrowheads="1"/>
            </p:cNvSpPr>
            <p:nvPr/>
          </p:nvSpPr>
          <p:spPr bwMode="auto">
            <a:xfrm>
              <a:off x="612" y="3137"/>
              <a:ext cx="1588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ru-RU" sz="1400" b="1"/>
                <a:t>Предложение ресурсов</a:t>
              </a:r>
              <a:endParaRPr lang="ru-RU" sz="1400"/>
            </a:p>
          </p:txBody>
        </p:sp>
        <p:sp>
          <p:nvSpPr>
            <p:cNvPr id="154656" name="Text Box 32"/>
            <p:cNvSpPr txBox="1">
              <a:spLocks noChangeArrowheads="1"/>
            </p:cNvSpPr>
            <p:nvPr/>
          </p:nvSpPr>
          <p:spPr bwMode="auto">
            <a:xfrm>
              <a:off x="4014" y="3137"/>
              <a:ext cx="1225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ru-RU" sz="1400" b="1"/>
                <a:t>Спрос на ресурсы</a:t>
              </a:r>
              <a:endParaRPr lang="ru-RU" sz="1400"/>
            </a:p>
          </p:txBody>
        </p:sp>
        <p:sp>
          <p:nvSpPr>
            <p:cNvPr id="154657" name="Rectangle 33"/>
            <p:cNvSpPr>
              <a:spLocks noChangeArrowheads="1"/>
            </p:cNvSpPr>
            <p:nvPr/>
          </p:nvSpPr>
          <p:spPr bwMode="auto">
            <a:xfrm>
              <a:off x="2458" y="1784"/>
              <a:ext cx="1127" cy="62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ru-RU" sz="1200" b="1"/>
            </a:p>
            <a:p>
              <a:pPr algn="ctr"/>
              <a:r>
                <a:rPr lang="ru-RU" sz="1800" b="1">
                  <a:solidFill>
                    <a:schemeClr val="accent2"/>
                  </a:solidFill>
                </a:rPr>
                <a:t>Государство</a:t>
              </a:r>
              <a:endParaRPr lang="ru-RU" sz="1800">
                <a:solidFill>
                  <a:schemeClr val="accent2"/>
                </a:solidFill>
              </a:endParaRPr>
            </a:p>
          </p:txBody>
        </p:sp>
        <p:sp>
          <p:nvSpPr>
            <p:cNvPr id="154658" name="Line 34"/>
            <p:cNvSpPr>
              <a:spLocks noChangeShapeType="1"/>
            </p:cNvSpPr>
            <p:nvPr/>
          </p:nvSpPr>
          <p:spPr bwMode="auto">
            <a:xfrm>
              <a:off x="1613" y="1992"/>
              <a:ext cx="84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4659" name="Line 35"/>
            <p:cNvSpPr>
              <a:spLocks noChangeShapeType="1"/>
            </p:cNvSpPr>
            <p:nvPr/>
          </p:nvSpPr>
          <p:spPr bwMode="auto">
            <a:xfrm flipH="1">
              <a:off x="1613" y="2200"/>
              <a:ext cx="84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4660" name="Line 36"/>
            <p:cNvSpPr>
              <a:spLocks noChangeShapeType="1"/>
            </p:cNvSpPr>
            <p:nvPr/>
          </p:nvSpPr>
          <p:spPr bwMode="auto">
            <a:xfrm>
              <a:off x="3585" y="1991"/>
              <a:ext cx="70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4661" name="Line 37"/>
            <p:cNvSpPr>
              <a:spLocks noChangeShapeType="1"/>
            </p:cNvSpPr>
            <p:nvPr/>
          </p:nvSpPr>
          <p:spPr bwMode="auto">
            <a:xfrm flipH="1">
              <a:off x="3585" y="2200"/>
              <a:ext cx="70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4662" name="Text Box 38"/>
            <p:cNvSpPr txBox="1">
              <a:spLocks noChangeArrowheads="1"/>
            </p:cNvSpPr>
            <p:nvPr/>
          </p:nvSpPr>
          <p:spPr bwMode="auto">
            <a:xfrm>
              <a:off x="1747" y="1797"/>
              <a:ext cx="704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ru-RU" sz="1400" b="1"/>
                <a:t>Налоги</a:t>
              </a:r>
              <a:endParaRPr lang="ru-RU" sz="1400"/>
            </a:p>
          </p:txBody>
        </p:sp>
        <p:sp>
          <p:nvSpPr>
            <p:cNvPr id="154663" name="Text Box 39"/>
            <p:cNvSpPr txBox="1">
              <a:spLocks noChangeArrowheads="1"/>
            </p:cNvSpPr>
            <p:nvPr/>
          </p:nvSpPr>
          <p:spPr bwMode="auto">
            <a:xfrm>
              <a:off x="3606" y="1842"/>
              <a:ext cx="704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ru-RU" sz="1400" b="1"/>
                <a:t>Субсидии</a:t>
              </a:r>
              <a:endParaRPr lang="ru-RU" sz="1400"/>
            </a:p>
          </p:txBody>
        </p:sp>
        <p:sp>
          <p:nvSpPr>
            <p:cNvPr id="154664" name="Text Box 40"/>
            <p:cNvSpPr txBox="1">
              <a:spLocks noChangeArrowheads="1"/>
            </p:cNvSpPr>
            <p:nvPr/>
          </p:nvSpPr>
          <p:spPr bwMode="auto">
            <a:xfrm>
              <a:off x="3697" y="2024"/>
              <a:ext cx="563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ru-RU" sz="1400" b="1"/>
                <a:t>Налоги</a:t>
              </a:r>
              <a:endParaRPr lang="ru-RU" sz="1400"/>
            </a:p>
          </p:txBody>
        </p:sp>
        <p:sp>
          <p:nvSpPr>
            <p:cNvPr id="154665" name="Text Box 41"/>
            <p:cNvSpPr txBox="1">
              <a:spLocks noChangeArrowheads="1"/>
            </p:cNvSpPr>
            <p:nvPr/>
          </p:nvSpPr>
          <p:spPr bwMode="auto">
            <a:xfrm>
              <a:off x="1611" y="2024"/>
              <a:ext cx="845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ru-RU" sz="1400" b="1"/>
                <a:t>Трансферты</a:t>
              </a:r>
            </a:p>
            <a:p>
              <a:endParaRPr lang="ru-RU" sz="1400"/>
            </a:p>
          </p:txBody>
        </p:sp>
        <p:sp>
          <p:nvSpPr>
            <p:cNvPr id="154666" name="Line 42"/>
            <p:cNvSpPr>
              <a:spLocks noChangeShapeType="1"/>
            </p:cNvSpPr>
            <p:nvPr/>
          </p:nvSpPr>
          <p:spPr bwMode="auto">
            <a:xfrm flipV="1">
              <a:off x="2880" y="2408"/>
              <a:ext cx="1" cy="5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4667" name="Line 43"/>
            <p:cNvSpPr>
              <a:spLocks noChangeShapeType="1"/>
            </p:cNvSpPr>
            <p:nvPr/>
          </p:nvSpPr>
          <p:spPr bwMode="auto">
            <a:xfrm>
              <a:off x="3162" y="2408"/>
              <a:ext cx="1" cy="5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4668" name="Text Box 44"/>
            <p:cNvSpPr txBox="1">
              <a:spLocks noChangeArrowheads="1"/>
            </p:cNvSpPr>
            <p:nvPr/>
          </p:nvSpPr>
          <p:spPr bwMode="auto">
            <a:xfrm>
              <a:off x="2317" y="2512"/>
              <a:ext cx="704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ru-RU" sz="1400" b="1"/>
                <a:t>Спрос на ресурсы</a:t>
              </a:r>
              <a:endParaRPr lang="ru-RU" sz="1400"/>
            </a:p>
          </p:txBody>
        </p:sp>
        <p:sp>
          <p:nvSpPr>
            <p:cNvPr id="154669" name="Text Box 45"/>
            <p:cNvSpPr txBox="1">
              <a:spLocks noChangeArrowheads="1"/>
            </p:cNvSpPr>
            <p:nvPr/>
          </p:nvSpPr>
          <p:spPr bwMode="auto">
            <a:xfrm>
              <a:off x="3162" y="2512"/>
              <a:ext cx="845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ru-RU" sz="1400" b="1"/>
                <a:t>Платежи</a:t>
              </a:r>
              <a:endParaRPr lang="ru-RU" sz="1400"/>
            </a:p>
          </p:txBody>
        </p:sp>
        <p:sp>
          <p:nvSpPr>
            <p:cNvPr id="154670" name="Line 46"/>
            <p:cNvSpPr>
              <a:spLocks noChangeShapeType="1"/>
            </p:cNvSpPr>
            <p:nvPr/>
          </p:nvSpPr>
          <p:spPr bwMode="auto">
            <a:xfrm>
              <a:off x="2880" y="1253"/>
              <a:ext cx="0" cy="5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4671" name="Line 47"/>
            <p:cNvSpPr>
              <a:spLocks noChangeShapeType="1"/>
            </p:cNvSpPr>
            <p:nvPr/>
          </p:nvSpPr>
          <p:spPr bwMode="auto">
            <a:xfrm flipV="1">
              <a:off x="3162" y="1264"/>
              <a:ext cx="0" cy="5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4672" name="Text Box 48"/>
            <p:cNvSpPr txBox="1">
              <a:spLocks noChangeArrowheads="1"/>
            </p:cNvSpPr>
            <p:nvPr/>
          </p:nvSpPr>
          <p:spPr bwMode="auto">
            <a:xfrm>
              <a:off x="2018" y="1344"/>
              <a:ext cx="846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/>
              <a:r>
                <a:rPr lang="ru-RU" sz="1400" b="1"/>
                <a:t>Спрос на товары и услуги</a:t>
              </a:r>
              <a:endParaRPr lang="ru-RU" sz="1400"/>
            </a:p>
          </p:txBody>
        </p:sp>
        <p:sp>
          <p:nvSpPr>
            <p:cNvPr id="154673" name="Text Box 49"/>
            <p:cNvSpPr txBox="1">
              <a:spLocks noChangeArrowheads="1"/>
            </p:cNvSpPr>
            <p:nvPr/>
          </p:nvSpPr>
          <p:spPr bwMode="auto">
            <a:xfrm>
              <a:off x="3162" y="1368"/>
              <a:ext cx="98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ru-RU" sz="1400" b="1"/>
                <a:t>Платежи</a:t>
              </a:r>
              <a:endParaRPr lang="ru-RU" sz="1400"/>
            </a:p>
          </p:txBody>
        </p:sp>
        <p:sp>
          <p:nvSpPr>
            <p:cNvPr id="154674" name="Rectangle 50"/>
            <p:cNvSpPr>
              <a:spLocks noChangeArrowheads="1"/>
            </p:cNvSpPr>
            <p:nvPr/>
          </p:nvSpPr>
          <p:spPr bwMode="auto">
            <a:xfrm>
              <a:off x="345" y="327"/>
              <a:ext cx="1409" cy="31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1800" b="1">
                  <a:solidFill>
                    <a:srgbClr val="990033"/>
                  </a:solidFill>
                </a:rPr>
                <a:t>Внешний мир</a:t>
              </a:r>
              <a:endParaRPr lang="ru-RU" sz="1800">
                <a:solidFill>
                  <a:srgbClr val="990033"/>
                </a:solidFill>
              </a:endParaRPr>
            </a:p>
          </p:txBody>
        </p:sp>
        <p:sp>
          <p:nvSpPr>
            <p:cNvPr id="154675" name="Line 51"/>
            <p:cNvSpPr>
              <a:spLocks noChangeShapeType="1"/>
            </p:cNvSpPr>
            <p:nvPr/>
          </p:nvSpPr>
          <p:spPr bwMode="auto">
            <a:xfrm>
              <a:off x="1754" y="431"/>
              <a:ext cx="98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4676" name="Line 52"/>
            <p:cNvSpPr>
              <a:spLocks noChangeShapeType="1"/>
            </p:cNvSpPr>
            <p:nvPr/>
          </p:nvSpPr>
          <p:spPr bwMode="auto">
            <a:xfrm>
              <a:off x="2740" y="431"/>
              <a:ext cx="0" cy="4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4677" name="Line 53"/>
            <p:cNvSpPr>
              <a:spLocks noChangeShapeType="1"/>
            </p:cNvSpPr>
            <p:nvPr/>
          </p:nvSpPr>
          <p:spPr bwMode="auto">
            <a:xfrm>
              <a:off x="486" y="639"/>
              <a:ext cx="0" cy="6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4678" name="Line 54"/>
            <p:cNvSpPr>
              <a:spLocks noChangeShapeType="1"/>
            </p:cNvSpPr>
            <p:nvPr/>
          </p:nvSpPr>
          <p:spPr bwMode="auto">
            <a:xfrm>
              <a:off x="486" y="1264"/>
              <a:ext cx="4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4679" name="Text Box 55"/>
            <p:cNvSpPr txBox="1">
              <a:spLocks noChangeArrowheads="1"/>
            </p:cNvSpPr>
            <p:nvPr/>
          </p:nvSpPr>
          <p:spPr bwMode="auto">
            <a:xfrm>
              <a:off x="1894" y="431"/>
              <a:ext cx="815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ru-RU" sz="1400" b="1"/>
                <a:t>Экспорт</a:t>
              </a:r>
              <a:endParaRPr lang="ru-RU" sz="1400"/>
            </a:p>
          </p:txBody>
        </p:sp>
        <p:sp>
          <p:nvSpPr>
            <p:cNvPr id="154680" name="Text Box 56"/>
            <p:cNvSpPr txBox="1">
              <a:spLocks noChangeArrowheads="1"/>
            </p:cNvSpPr>
            <p:nvPr/>
          </p:nvSpPr>
          <p:spPr bwMode="auto">
            <a:xfrm>
              <a:off x="486" y="639"/>
              <a:ext cx="704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ru-RU" sz="1400" b="1"/>
                <a:t>Импорт</a:t>
              </a:r>
              <a:endParaRPr lang="ru-RU" sz="1400"/>
            </a:p>
          </p:txBody>
        </p:sp>
        <p:sp>
          <p:nvSpPr>
            <p:cNvPr id="154681" name="Rectangle 57"/>
            <p:cNvSpPr>
              <a:spLocks noChangeArrowheads="1"/>
            </p:cNvSpPr>
            <p:nvPr/>
          </p:nvSpPr>
          <p:spPr bwMode="auto">
            <a:xfrm>
              <a:off x="2200" y="3384"/>
              <a:ext cx="1831" cy="454"/>
            </a:xfrm>
            <a:prstGeom prst="rect">
              <a:avLst/>
            </a:prstGeom>
            <a:solidFill>
              <a:srgbClr val="FF66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1800" b="1">
                  <a:solidFill>
                    <a:srgbClr val="990033"/>
                  </a:solidFill>
                </a:rPr>
                <a:t>Финансовые рынки</a:t>
              </a:r>
              <a:endParaRPr lang="ru-RU" sz="1800">
                <a:solidFill>
                  <a:srgbClr val="990033"/>
                </a:solidFill>
              </a:endParaRPr>
            </a:p>
          </p:txBody>
        </p:sp>
        <p:sp>
          <p:nvSpPr>
            <p:cNvPr id="154682" name="Line 58"/>
            <p:cNvSpPr>
              <a:spLocks noChangeShapeType="1"/>
            </p:cNvSpPr>
            <p:nvPr/>
          </p:nvSpPr>
          <p:spPr bwMode="auto">
            <a:xfrm>
              <a:off x="4060" y="3521"/>
              <a:ext cx="1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4683" name="Line 59"/>
            <p:cNvSpPr>
              <a:spLocks noChangeShapeType="1"/>
            </p:cNvSpPr>
            <p:nvPr/>
          </p:nvSpPr>
          <p:spPr bwMode="auto">
            <a:xfrm flipV="1">
              <a:off x="5285" y="2296"/>
              <a:ext cx="0" cy="1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4684" name="Text Box 60"/>
            <p:cNvSpPr txBox="1">
              <a:spLocks noChangeArrowheads="1"/>
            </p:cNvSpPr>
            <p:nvPr/>
          </p:nvSpPr>
          <p:spPr bwMode="auto">
            <a:xfrm>
              <a:off x="4060" y="3521"/>
              <a:ext cx="1134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ru-RU" sz="1400" b="1"/>
                <a:t>Спрос на инвестиции</a:t>
              </a:r>
              <a:endParaRPr lang="ru-RU" sz="1400"/>
            </a:p>
          </p:txBody>
        </p:sp>
        <p:sp>
          <p:nvSpPr>
            <p:cNvPr id="154685" name="Line 61"/>
            <p:cNvSpPr>
              <a:spLocks noChangeShapeType="1"/>
            </p:cNvSpPr>
            <p:nvPr/>
          </p:nvSpPr>
          <p:spPr bwMode="auto">
            <a:xfrm>
              <a:off x="658" y="2432"/>
              <a:ext cx="0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4686" name="Line 62"/>
            <p:cNvSpPr>
              <a:spLocks noChangeShapeType="1"/>
            </p:cNvSpPr>
            <p:nvPr/>
          </p:nvSpPr>
          <p:spPr bwMode="auto">
            <a:xfrm>
              <a:off x="658" y="3566"/>
              <a:ext cx="15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4687" name="Text Box 63"/>
            <p:cNvSpPr txBox="1">
              <a:spLocks noChangeArrowheads="1"/>
            </p:cNvSpPr>
            <p:nvPr/>
          </p:nvSpPr>
          <p:spPr bwMode="auto">
            <a:xfrm>
              <a:off x="521" y="3385"/>
              <a:ext cx="1633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ru-RU" sz="1400" b="1"/>
                <a:t>Предложение сбережений</a:t>
              </a:r>
              <a:endParaRPr lang="ru-RU" sz="1400"/>
            </a:p>
          </p:txBody>
        </p:sp>
        <p:sp>
          <p:nvSpPr>
            <p:cNvPr id="154688" name="Line 64"/>
            <p:cNvSpPr>
              <a:spLocks noChangeShapeType="1"/>
            </p:cNvSpPr>
            <p:nvPr/>
          </p:nvSpPr>
          <p:spPr bwMode="auto">
            <a:xfrm>
              <a:off x="385" y="663"/>
              <a:ext cx="0" cy="30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4689" name="Line 65"/>
            <p:cNvSpPr>
              <a:spLocks noChangeShapeType="1"/>
            </p:cNvSpPr>
            <p:nvPr/>
          </p:nvSpPr>
          <p:spPr bwMode="auto">
            <a:xfrm>
              <a:off x="385" y="3702"/>
              <a:ext cx="18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4690" name="Text Box 66"/>
            <p:cNvSpPr txBox="1">
              <a:spLocks noChangeArrowheads="1"/>
            </p:cNvSpPr>
            <p:nvPr/>
          </p:nvSpPr>
          <p:spPr bwMode="auto">
            <a:xfrm>
              <a:off x="521" y="3657"/>
              <a:ext cx="163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ru-RU" sz="1400" b="1"/>
                <a:t>Чистый приток капитала</a:t>
              </a:r>
              <a:endParaRPr lang="ru-RU" sz="1400"/>
            </a:p>
          </p:txBody>
        </p:sp>
      </p:grpSp>
    </p:spTree>
  </p:cSld>
  <p:clrMapOvr>
    <a:masterClrMapping/>
  </p:clrMapOvr>
  <p:transition>
    <p:strips dir="r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Text Box 2"/>
          <p:cNvSpPr txBox="1">
            <a:spLocks noChangeArrowheads="1"/>
          </p:cNvSpPr>
          <p:nvPr/>
        </p:nvSpPr>
        <p:spPr bwMode="auto">
          <a:xfrm>
            <a:off x="785786" y="428604"/>
            <a:ext cx="77771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3600" b="1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Понятие рыночной структуры:</a:t>
            </a:r>
          </a:p>
        </p:txBody>
      </p:sp>
      <p:sp>
        <p:nvSpPr>
          <p:cNvPr id="182275" name="Text Box 3"/>
          <p:cNvSpPr txBox="1">
            <a:spLocks noChangeArrowheads="1"/>
          </p:cNvSpPr>
          <p:nvPr/>
        </p:nvSpPr>
        <p:spPr bwMode="auto">
          <a:xfrm>
            <a:off x="571472" y="1714488"/>
            <a:ext cx="8135938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ru-RU" b="1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ru-RU" sz="3600" b="1" dirty="0">
                <a:solidFill>
                  <a:schemeClr val="tx2"/>
                </a:solidFill>
              </a:rPr>
              <a:t>«</a:t>
            </a:r>
            <a:r>
              <a:rPr lang="ru-RU" sz="3200" b="1" dirty="0">
                <a:solidFill>
                  <a:schemeClr val="tx2"/>
                </a:solidFill>
              </a:rPr>
              <a:t>Структура рынка» (от лат. </a:t>
            </a:r>
            <a:r>
              <a:rPr lang="ru-RU" sz="3200" b="1" dirty="0" err="1">
                <a:solidFill>
                  <a:schemeClr val="tx2"/>
                </a:solidFill>
              </a:rPr>
              <a:t>structura</a:t>
            </a:r>
            <a:r>
              <a:rPr lang="ru-RU" sz="3200" b="1" dirty="0">
                <a:solidFill>
                  <a:schemeClr val="tx2"/>
                </a:solidFill>
              </a:rPr>
              <a:t>) –  взаиморасположение и взаимосвязь составляющих рынок частей, устройство рынка.</a:t>
            </a:r>
            <a:r>
              <a:rPr lang="ru-RU" sz="3600" b="1" dirty="0"/>
              <a:t> </a:t>
            </a: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>
          <a:xfrm>
            <a:off x="357158" y="1500174"/>
            <a:ext cx="8631238" cy="4114800"/>
          </a:xfrm>
        </p:spPr>
        <p:txBody>
          <a:bodyPr/>
          <a:lstStyle/>
          <a:p>
            <a:r>
              <a:rPr lang="ru-RU" b="1" dirty="0">
                <a:solidFill>
                  <a:schemeClr val="tx2"/>
                </a:solidFill>
              </a:rPr>
              <a:t>субъектная;</a:t>
            </a:r>
          </a:p>
          <a:p>
            <a:r>
              <a:rPr lang="ru-RU" b="1" dirty="0">
                <a:solidFill>
                  <a:schemeClr val="tx2"/>
                </a:solidFill>
              </a:rPr>
              <a:t>объектная;</a:t>
            </a:r>
          </a:p>
          <a:p>
            <a:r>
              <a:rPr lang="ru-RU" b="1" dirty="0">
                <a:solidFill>
                  <a:schemeClr val="tx2"/>
                </a:solidFill>
              </a:rPr>
              <a:t>географическая.</a:t>
            </a:r>
          </a:p>
          <a:p>
            <a:pPr>
              <a:buFont typeface="Wingdings" pitchFamily="2" charset="2"/>
              <a:buNone/>
            </a:pPr>
            <a:endParaRPr lang="ru-RU" b="1" dirty="0">
              <a:solidFill>
                <a:schemeClr val="tx2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ru-RU" b="1" dirty="0">
                <a:solidFill>
                  <a:schemeClr val="tx2"/>
                </a:solidFill>
              </a:rPr>
              <a:t>Субъектная структура рынка раскрывает состав его участников.</a:t>
            </a:r>
          </a:p>
          <a:p>
            <a:pPr>
              <a:buFont typeface="Wingdings" pitchFamily="2" charset="2"/>
              <a:buNone/>
            </a:pPr>
            <a:r>
              <a:rPr lang="ru-RU" b="1" dirty="0">
                <a:solidFill>
                  <a:schemeClr val="tx2"/>
                </a:solidFill>
              </a:rPr>
              <a:t>Объектная  зависит от того, чем на данном рынке торгуют. </a:t>
            </a:r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>
                <a:solidFill>
                  <a:schemeClr val="bg2">
                    <a:lumMod val="25000"/>
                  </a:schemeClr>
                </a:solidFill>
              </a:rPr>
              <a:t>Структура рынка:</a:t>
            </a:r>
          </a:p>
        </p:txBody>
      </p:sp>
    </p:spTree>
  </p:cSld>
  <p:clrMapOvr>
    <a:masterClrMapping/>
  </p:clrMapOvr>
  <p:transition>
    <p:strips dir="ld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b="1" dirty="0">
                <a:solidFill>
                  <a:schemeClr val="accent3">
                    <a:lumMod val="75000"/>
                  </a:schemeClr>
                </a:solidFill>
              </a:rPr>
              <a:t>Виды ресурсов и доходов домашних хозяйств :</a:t>
            </a:r>
          </a:p>
        </p:txBody>
      </p:sp>
      <p:grpSp>
        <p:nvGrpSpPr>
          <p:cNvPr id="97286" name="Group 6"/>
          <p:cNvGrpSpPr>
            <a:grpSpLocks/>
          </p:cNvGrpSpPr>
          <p:nvPr/>
        </p:nvGrpSpPr>
        <p:grpSpPr bwMode="auto">
          <a:xfrm>
            <a:off x="0" y="1500174"/>
            <a:ext cx="8785225" cy="3600450"/>
            <a:chOff x="1701" y="13380"/>
            <a:chExt cx="9360" cy="2340"/>
          </a:xfrm>
        </p:grpSpPr>
        <p:sp>
          <p:nvSpPr>
            <p:cNvPr id="97287" name="Text Box 7"/>
            <p:cNvSpPr txBox="1">
              <a:spLocks noChangeArrowheads="1"/>
            </p:cNvSpPr>
            <p:nvPr/>
          </p:nvSpPr>
          <p:spPr bwMode="auto">
            <a:xfrm>
              <a:off x="1881" y="13598"/>
              <a:ext cx="1260" cy="7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10800" rIns="18000" bIns="10800"/>
            <a:lstStyle/>
            <a:p>
              <a:pPr algn="ctr"/>
              <a:r>
                <a:rPr lang="ru-RU" sz="1800" b="1" dirty="0"/>
                <a:t> </a:t>
              </a:r>
              <a:r>
                <a:rPr lang="ru-RU" sz="1800" b="1" dirty="0">
                  <a:solidFill>
                    <a:schemeClr val="tx2"/>
                  </a:solidFill>
                </a:rPr>
                <a:t>Виды </a:t>
              </a:r>
            </a:p>
            <a:p>
              <a:pPr algn="ctr"/>
              <a:r>
                <a:rPr lang="ru-RU" sz="1800" b="1" dirty="0">
                  <a:solidFill>
                    <a:schemeClr val="tx2"/>
                  </a:solidFill>
                </a:rPr>
                <a:t> ресурсов</a:t>
              </a:r>
            </a:p>
          </p:txBody>
        </p:sp>
        <p:sp>
          <p:nvSpPr>
            <p:cNvPr id="97288" name="Text Box 8"/>
            <p:cNvSpPr txBox="1">
              <a:spLocks noChangeArrowheads="1"/>
            </p:cNvSpPr>
            <p:nvPr/>
          </p:nvSpPr>
          <p:spPr bwMode="auto">
            <a:xfrm>
              <a:off x="1762" y="15000"/>
              <a:ext cx="1980" cy="720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10800" rIns="18000" bIns="10800"/>
            <a:lstStyle/>
            <a:p>
              <a:pPr algn="ctr"/>
              <a:r>
                <a:rPr lang="ru-RU" sz="1800" b="1" dirty="0">
                  <a:solidFill>
                    <a:schemeClr val="tx2"/>
                  </a:solidFill>
                </a:rPr>
                <a:t>Виды доходов</a:t>
              </a:r>
            </a:p>
          </p:txBody>
        </p:sp>
        <p:sp>
          <p:nvSpPr>
            <p:cNvPr id="97289" name="Oval 9"/>
            <p:cNvSpPr>
              <a:spLocks noChangeArrowheads="1"/>
            </p:cNvSpPr>
            <p:nvPr/>
          </p:nvSpPr>
          <p:spPr bwMode="auto">
            <a:xfrm>
              <a:off x="1701" y="13418"/>
              <a:ext cx="1800" cy="1080"/>
            </a:xfrm>
            <a:prstGeom prst="ellips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10800" rIns="18000" bIns="10800"/>
            <a:lstStyle/>
            <a:p>
              <a:endParaRPr lang="ru-RU"/>
            </a:p>
          </p:txBody>
        </p:sp>
        <p:sp>
          <p:nvSpPr>
            <p:cNvPr id="97290" name="Oval 10"/>
            <p:cNvSpPr>
              <a:spLocks noChangeArrowheads="1"/>
            </p:cNvSpPr>
            <p:nvPr/>
          </p:nvSpPr>
          <p:spPr bwMode="auto">
            <a:xfrm>
              <a:off x="4041" y="13380"/>
              <a:ext cx="1620" cy="1260"/>
            </a:xfrm>
            <a:prstGeom prst="ellipse">
              <a:avLst/>
            </a:prstGeom>
            <a:solidFill>
              <a:srgbClr val="FFFFFF"/>
            </a:solidFill>
            <a:ln w="2857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10800" rIns="18000" bIns="10800"/>
            <a:lstStyle/>
            <a:p>
              <a:endParaRPr lang="ru-RU"/>
            </a:p>
          </p:txBody>
        </p:sp>
        <p:sp>
          <p:nvSpPr>
            <p:cNvPr id="97291" name="Oval 11"/>
            <p:cNvSpPr>
              <a:spLocks noChangeArrowheads="1"/>
            </p:cNvSpPr>
            <p:nvPr/>
          </p:nvSpPr>
          <p:spPr bwMode="auto">
            <a:xfrm>
              <a:off x="5841" y="13380"/>
              <a:ext cx="1620" cy="1260"/>
            </a:xfrm>
            <a:prstGeom prst="ellipse">
              <a:avLst/>
            </a:prstGeom>
            <a:solidFill>
              <a:srgbClr val="FFFFFF"/>
            </a:solidFill>
            <a:ln w="2857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10800" rIns="18000" bIns="10800"/>
            <a:lstStyle/>
            <a:p>
              <a:endParaRPr lang="ru-RU"/>
            </a:p>
          </p:txBody>
        </p:sp>
        <p:sp>
          <p:nvSpPr>
            <p:cNvPr id="97292" name="Oval 12"/>
            <p:cNvSpPr>
              <a:spLocks noChangeArrowheads="1"/>
            </p:cNvSpPr>
            <p:nvPr/>
          </p:nvSpPr>
          <p:spPr bwMode="auto">
            <a:xfrm>
              <a:off x="7641" y="13380"/>
              <a:ext cx="1620" cy="1260"/>
            </a:xfrm>
            <a:prstGeom prst="ellipse">
              <a:avLst/>
            </a:prstGeom>
            <a:solidFill>
              <a:srgbClr val="FFFFFF"/>
            </a:solidFill>
            <a:ln w="2857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10800" rIns="18000" bIns="10800"/>
            <a:lstStyle/>
            <a:p>
              <a:endParaRPr lang="ru-RU"/>
            </a:p>
          </p:txBody>
        </p:sp>
        <p:sp>
          <p:nvSpPr>
            <p:cNvPr id="97293" name="Oval 13"/>
            <p:cNvSpPr>
              <a:spLocks noChangeArrowheads="1"/>
            </p:cNvSpPr>
            <p:nvPr/>
          </p:nvSpPr>
          <p:spPr bwMode="auto">
            <a:xfrm>
              <a:off x="9441" y="13380"/>
              <a:ext cx="1620" cy="1260"/>
            </a:xfrm>
            <a:prstGeom prst="ellipse">
              <a:avLst/>
            </a:prstGeom>
            <a:solidFill>
              <a:srgbClr val="FFFFFF"/>
            </a:solidFill>
            <a:ln w="2857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10800" rIns="18000" bIns="10800"/>
            <a:lstStyle/>
            <a:p>
              <a:endParaRPr lang="ru-RU"/>
            </a:p>
          </p:txBody>
        </p:sp>
        <p:sp>
          <p:nvSpPr>
            <p:cNvPr id="97294" name="Text Box 14"/>
            <p:cNvSpPr txBox="1">
              <a:spLocks noChangeArrowheads="1"/>
            </p:cNvSpPr>
            <p:nvPr/>
          </p:nvSpPr>
          <p:spPr bwMode="auto">
            <a:xfrm>
              <a:off x="4401" y="15000"/>
              <a:ext cx="1260" cy="720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10800" rIns="18000" bIns="10800"/>
            <a:lstStyle/>
            <a:p>
              <a:pPr algn="ctr"/>
              <a:r>
                <a:rPr lang="ru-RU" sz="1800" b="1" dirty="0">
                  <a:solidFill>
                    <a:schemeClr val="accent2"/>
                  </a:solidFill>
                </a:rPr>
                <a:t>Заработ-ная плата</a:t>
              </a:r>
            </a:p>
          </p:txBody>
        </p:sp>
        <p:sp>
          <p:nvSpPr>
            <p:cNvPr id="97295" name="Text Box 15"/>
            <p:cNvSpPr txBox="1">
              <a:spLocks noChangeArrowheads="1"/>
            </p:cNvSpPr>
            <p:nvPr/>
          </p:nvSpPr>
          <p:spPr bwMode="auto">
            <a:xfrm>
              <a:off x="6201" y="15000"/>
              <a:ext cx="1260" cy="720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10800" rIns="18000" bIns="10800"/>
            <a:lstStyle/>
            <a:p>
              <a:pPr algn="ctr"/>
              <a:r>
                <a:rPr lang="ru-RU" sz="1800" b="1" dirty="0">
                  <a:solidFill>
                    <a:schemeClr val="accent2"/>
                  </a:solidFill>
                </a:rPr>
                <a:t>Процент,</a:t>
              </a:r>
            </a:p>
            <a:p>
              <a:pPr algn="ctr"/>
              <a:r>
                <a:rPr lang="ru-RU" sz="1800" b="1" dirty="0">
                  <a:solidFill>
                    <a:schemeClr val="accent2"/>
                  </a:solidFill>
                </a:rPr>
                <a:t>прибыль</a:t>
              </a:r>
            </a:p>
          </p:txBody>
        </p:sp>
        <p:sp>
          <p:nvSpPr>
            <p:cNvPr id="97296" name="Text Box 16"/>
            <p:cNvSpPr txBox="1">
              <a:spLocks noChangeArrowheads="1"/>
            </p:cNvSpPr>
            <p:nvPr/>
          </p:nvSpPr>
          <p:spPr bwMode="auto">
            <a:xfrm>
              <a:off x="7821" y="15000"/>
              <a:ext cx="1260" cy="720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10800" rIns="18000" bIns="10800"/>
            <a:lstStyle/>
            <a:p>
              <a:pPr algn="ctr"/>
              <a:r>
                <a:rPr lang="ru-RU" sz="1800" b="1" dirty="0">
                  <a:solidFill>
                    <a:schemeClr val="accent2"/>
                  </a:solidFill>
                </a:rPr>
                <a:t>Рента</a:t>
              </a:r>
            </a:p>
          </p:txBody>
        </p:sp>
        <p:sp>
          <p:nvSpPr>
            <p:cNvPr id="97297" name="Text Box 17"/>
            <p:cNvSpPr txBox="1">
              <a:spLocks noChangeArrowheads="1"/>
            </p:cNvSpPr>
            <p:nvPr/>
          </p:nvSpPr>
          <p:spPr bwMode="auto">
            <a:xfrm>
              <a:off x="9441" y="15000"/>
              <a:ext cx="1260" cy="720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10800" rIns="18000" bIns="10800"/>
            <a:lstStyle/>
            <a:p>
              <a:pPr algn="ctr"/>
              <a:r>
                <a:rPr lang="ru-RU" sz="1800" b="1" dirty="0">
                  <a:solidFill>
                    <a:schemeClr val="accent2"/>
                  </a:solidFill>
                </a:rPr>
                <a:t>Прибыль</a:t>
              </a:r>
            </a:p>
          </p:txBody>
        </p:sp>
        <p:sp>
          <p:nvSpPr>
            <p:cNvPr id="97298" name="Text Box 18"/>
            <p:cNvSpPr txBox="1">
              <a:spLocks noChangeArrowheads="1"/>
            </p:cNvSpPr>
            <p:nvPr/>
          </p:nvSpPr>
          <p:spPr bwMode="auto">
            <a:xfrm>
              <a:off x="4218" y="13740"/>
              <a:ext cx="1260" cy="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10800" rIns="18000" bIns="10800"/>
            <a:lstStyle/>
            <a:p>
              <a:pPr algn="ctr"/>
              <a:r>
                <a:rPr lang="ru-RU" sz="1800" b="1" dirty="0">
                  <a:solidFill>
                    <a:schemeClr val="accent5"/>
                  </a:solidFill>
                </a:rPr>
                <a:t>Труд</a:t>
              </a:r>
            </a:p>
          </p:txBody>
        </p:sp>
        <p:sp>
          <p:nvSpPr>
            <p:cNvPr id="97299" name="Text Box 19"/>
            <p:cNvSpPr txBox="1">
              <a:spLocks noChangeArrowheads="1"/>
            </p:cNvSpPr>
            <p:nvPr/>
          </p:nvSpPr>
          <p:spPr bwMode="auto">
            <a:xfrm>
              <a:off x="6021" y="13740"/>
              <a:ext cx="1260" cy="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10800" rIns="18000" bIns="10800"/>
            <a:lstStyle/>
            <a:p>
              <a:pPr algn="ctr"/>
              <a:r>
                <a:rPr lang="ru-RU" sz="1800" b="1" dirty="0">
                  <a:solidFill>
                    <a:schemeClr val="accent5"/>
                  </a:solidFill>
                </a:rPr>
                <a:t>Капитал</a:t>
              </a:r>
            </a:p>
          </p:txBody>
        </p:sp>
        <p:sp>
          <p:nvSpPr>
            <p:cNvPr id="97300" name="Text Box 20"/>
            <p:cNvSpPr txBox="1">
              <a:spLocks noChangeArrowheads="1"/>
            </p:cNvSpPr>
            <p:nvPr/>
          </p:nvSpPr>
          <p:spPr bwMode="auto">
            <a:xfrm>
              <a:off x="7821" y="13740"/>
              <a:ext cx="1260" cy="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10800" rIns="18000" bIns="10800"/>
            <a:lstStyle/>
            <a:p>
              <a:pPr algn="ctr"/>
              <a:r>
                <a:rPr lang="ru-RU" sz="1800" b="1" dirty="0">
                  <a:solidFill>
                    <a:schemeClr val="accent5"/>
                  </a:solidFill>
                </a:rPr>
                <a:t>Земля</a:t>
              </a:r>
            </a:p>
          </p:txBody>
        </p:sp>
        <p:sp>
          <p:nvSpPr>
            <p:cNvPr id="97301" name="Text Box 21"/>
            <p:cNvSpPr txBox="1">
              <a:spLocks noChangeArrowheads="1"/>
            </p:cNvSpPr>
            <p:nvPr/>
          </p:nvSpPr>
          <p:spPr bwMode="auto">
            <a:xfrm>
              <a:off x="9621" y="13560"/>
              <a:ext cx="1440" cy="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10800" rIns="18000" bIns="10800"/>
            <a:lstStyle/>
            <a:p>
              <a:pPr algn="ctr"/>
              <a:r>
                <a:rPr lang="ru-RU" sz="1800" b="1" dirty="0">
                  <a:solidFill>
                    <a:schemeClr val="accent5"/>
                  </a:solidFill>
                </a:rPr>
                <a:t>Предпри-ниматель-ская способ-ность</a:t>
              </a:r>
            </a:p>
          </p:txBody>
        </p:sp>
        <p:sp>
          <p:nvSpPr>
            <p:cNvPr id="97302" name="Line 22"/>
            <p:cNvSpPr>
              <a:spLocks noChangeShapeType="1"/>
            </p:cNvSpPr>
            <p:nvPr/>
          </p:nvSpPr>
          <p:spPr bwMode="auto">
            <a:xfrm>
              <a:off x="4941" y="14639"/>
              <a:ext cx="0" cy="3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10800" rIns="18000" bIns="10800"/>
            <a:lstStyle/>
            <a:p>
              <a:endParaRPr lang="ru-RU"/>
            </a:p>
          </p:txBody>
        </p:sp>
        <p:sp>
          <p:nvSpPr>
            <p:cNvPr id="97303" name="Line 23"/>
            <p:cNvSpPr>
              <a:spLocks noChangeShapeType="1"/>
            </p:cNvSpPr>
            <p:nvPr/>
          </p:nvSpPr>
          <p:spPr bwMode="auto">
            <a:xfrm>
              <a:off x="6741" y="14639"/>
              <a:ext cx="0" cy="3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10800" rIns="18000" bIns="10800"/>
            <a:lstStyle/>
            <a:p>
              <a:endParaRPr lang="ru-RU"/>
            </a:p>
          </p:txBody>
        </p:sp>
        <p:sp>
          <p:nvSpPr>
            <p:cNvPr id="97304" name="Line 24"/>
            <p:cNvSpPr>
              <a:spLocks noChangeShapeType="1"/>
            </p:cNvSpPr>
            <p:nvPr/>
          </p:nvSpPr>
          <p:spPr bwMode="auto">
            <a:xfrm>
              <a:off x="8541" y="14639"/>
              <a:ext cx="0" cy="3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10800" rIns="18000" bIns="10800"/>
            <a:lstStyle/>
            <a:p>
              <a:endParaRPr lang="ru-RU"/>
            </a:p>
          </p:txBody>
        </p:sp>
        <p:sp>
          <p:nvSpPr>
            <p:cNvPr id="97305" name="Line 25"/>
            <p:cNvSpPr>
              <a:spLocks noChangeShapeType="1"/>
            </p:cNvSpPr>
            <p:nvPr/>
          </p:nvSpPr>
          <p:spPr bwMode="auto">
            <a:xfrm>
              <a:off x="10161" y="14639"/>
              <a:ext cx="0" cy="3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10800" rIns="18000" bIns="10800"/>
            <a:lstStyle/>
            <a:p>
              <a:endParaRPr lang="ru-RU"/>
            </a:p>
          </p:txBody>
        </p:sp>
        <p:sp>
          <p:nvSpPr>
            <p:cNvPr id="97306" name="Line 26"/>
            <p:cNvSpPr>
              <a:spLocks noChangeShapeType="1"/>
            </p:cNvSpPr>
            <p:nvPr/>
          </p:nvSpPr>
          <p:spPr bwMode="auto">
            <a:xfrm>
              <a:off x="2601" y="14459"/>
              <a:ext cx="0" cy="5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10800" rIns="18000" bIns="10800"/>
            <a:lstStyle/>
            <a:p>
              <a:endParaRPr lang="ru-RU"/>
            </a:p>
          </p:txBody>
        </p:sp>
        <p:sp>
          <p:nvSpPr>
            <p:cNvPr id="97307" name="AutoShape 27"/>
            <p:cNvSpPr>
              <a:spLocks noChangeArrowheads="1"/>
            </p:cNvSpPr>
            <p:nvPr/>
          </p:nvSpPr>
          <p:spPr bwMode="auto">
            <a:xfrm>
              <a:off x="3501" y="13827"/>
              <a:ext cx="540" cy="360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rgbClr val="FFFFFF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10800" rIns="18000" bIns="10800"/>
            <a:lstStyle/>
            <a:p>
              <a:endParaRPr lang="ru-RU"/>
            </a:p>
          </p:txBody>
        </p:sp>
        <p:sp>
          <p:nvSpPr>
            <p:cNvPr id="97308" name="AutoShape 28"/>
            <p:cNvSpPr>
              <a:spLocks noChangeArrowheads="1"/>
            </p:cNvSpPr>
            <p:nvPr/>
          </p:nvSpPr>
          <p:spPr bwMode="auto">
            <a:xfrm>
              <a:off x="3816" y="15133"/>
              <a:ext cx="540" cy="360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rgbClr val="FFFFFF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10800" rIns="18000" bIns="10800"/>
            <a:lstStyle/>
            <a:p>
              <a:endParaRPr lang="ru-RU"/>
            </a:p>
          </p:txBody>
        </p:sp>
      </p:grpSp>
    </p:spTree>
  </p:cSld>
  <p:clrMapOvr>
    <a:masterClrMapping/>
  </p:clrMapOvr>
  <p:transition>
    <p:strips dir="r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292850"/>
            <a:ext cx="8229600" cy="565150"/>
          </a:xfrm>
        </p:spPr>
        <p:txBody>
          <a:bodyPr/>
          <a:lstStyle/>
          <a:p>
            <a:r>
              <a:rPr lang="ru-RU" sz="1800" b="1"/>
              <a:t>Рис. Кругооборот ресурсов и благ, расходов и доходов в экономике</a:t>
            </a:r>
            <a:endParaRPr lang="ru-RU" sz="1800"/>
          </a:p>
        </p:txBody>
      </p:sp>
      <p:grpSp>
        <p:nvGrpSpPr>
          <p:cNvPr id="154627" name="Group 3"/>
          <p:cNvGrpSpPr>
            <a:grpSpLocks/>
          </p:cNvGrpSpPr>
          <p:nvPr/>
        </p:nvGrpSpPr>
        <p:grpSpPr bwMode="auto">
          <a:xfrm>
            <a:off x="323850" y="188913"/>
            <a:ext cx="8497888" cy="5946775"/>
            <a:chOff x="204" y="119"/>
            <a:chExt cx="5353" cy="3746"/>
          </a:xfrm>
        </p:grpSpPr>
        <p:sp>
          <p:nvSpPr>
            <p:cNvPr id="154628" name="AutoShape 4"/>
            <p:cNvSpPr>
              <a:spLocks noChangeAspect="1" noChangeArrowheads="1"/>
            </p:cNvSpPr>
            <p:nvPr/>
          </p:nvSpPr>
          <p:spPr bwMode="auto">
            <a:xfrm>
              <a:off x="204" y="119"/>
              <a:ext cx="5353" cy="3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4629" name="Rectangle 5"/>
            <p:cNvSpPr>
              <a:spLocks noChangeArrowheads="1"/>
            </p:cNvSpPr>
            <p:nvPr/>
          </p:nvSpPr>
          <p:spPr bwMode="auto">
            <a:xfrm>
              <a:off x="2176" y="847"/>
              <a:ext cx="1831" cy="417"/>
            </a:xfrm>
            <a:prstGeom prst="rect">
              <a:avLst/>
            </a:prstGeom>
            <a:solidFill>
              <a:srgbClr val="FF66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1800" b="1">
                  <a:solidFill>
                    <a:srgbClr val="990033"/>
                  </a:solidFill>
                </a:rPr>
                <a:t>Рынок товаров и услуг</a:t>
              </a:r>
              <a:endParaRPr lang="ru-RU" sz="1800">
                <a:solidFill>
                  <a:srgbClr val="990033"/>
                </a:solidFill>
              </a:endParaRPr>
            </a:p>
          </p:txBody>
        </p:sp>
        <p:sp>
          <p:nvSpPr>
            <p:cNvPr id="154630" name="Rectangle 6"/>
            <p:cNvSpPr>
              <a:spLocks noChangeArrowheads="1"/>
            </p:cNvSpPr>
            <p:nvPr/>
          </p:nvSpPr>
          <p:spPr bwMode="auto">
            <a:xfrm>
              <a:off x="486" y="1784"/>
              <a:ext cx="1127" cy="62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ru-RU" sz="800" b="1"/>
            </a:p>
            <a:p>
              <a:pPr algn="ctr"/>
              <a:r>
                <a:rPr lang="ru-RU" sz="1800" b="1">
                  <a:solidFill>
                    <a:schemeClr val="accent2"/>
                  </a:solidFill>
                </a:rPr>
                <a:t>Домашние </a:t>
              </a:r>
            </a:p>
            <a:p>
              <a:pPr algn="ctr"/>
              <a:r>
                <a:rPr lang="ru-RU" sz="1800" b="1">
                  <a:solidFill>
                    <a:schemeClr val="accent2"/>
                  </a:solidFill>
                </a:rPr>
                <a:t>хозяйства</a:t>
              </a:r>
            </a:p>
            <a:p>
              <a:endParaRPr lang="ru-RU" sz="1800">
                <a:solidFill>
                  <a:schemeClr val="accent2"/>
                </a:solidFill>
              </a:endParaRPr>
            </a:p>
          </p:txBody>
        </p:sp>
        <p:sp>
          <p:nvSpPr>
            <p:cNvPr id="154631" name="Rectangle 7"/>
            <p:cNvSpPr>
              <a:spLocks noChangeArrowheads="1"/>
            </p:cNvSpPr>
            <p:nvPr/>
          </p:nvSpPr>
          <p:spPr bwMode="auto">
            <a:xfrm>
              <a:off x="4289" y="1784"/>
              <a:ext cx="1127" cy="52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ru-RU" sz="1200" b="1"/>
            </a:p>
            <a:p>
              <a:pPr algn="ctr"/>
              <a:r>
                <a:rPr lang="ru-RU" sz="1800" b="1">
                  <a:solidFill>
                    <a:schemeClr val="accent2"/>
                  </a:solidFill>
                </a:rPr>
                <a:t>Фирмы</a:t>
              </a:r>
              <a:endParaRPr lang="ru-RU" sz="1800">
                <a:solidFill>
                  <a:schemeClr val="accent2"/>
                </a:solidFill>
              </a:endParaRPr>
            </a:p>
          </p:txBody>
        </p:sp>
        <p:sp>
          <p:nvSpPr>
            <p:cNvPr id="154632" name="Rectangle 8"/>
            <p:cNvSpPr>
              <a:spLocks noChangeArrowheads="1"/>
            </p:cNvSpPr>
            <p:nvPr/>
          </p:nvSpPr>
          <p:spPr bwMode="auto">
            <a:xfrm>
              <a:off x="2176" y="2929"/>
              <a:ext cx="1831" cy="312"/>
            </a:xfrm>
            <a:prstGeom prst="rect">
              <a:avLst/>
            </a:prstGeom>
            <a:solidFill>
              <a:srgbClr val="FF66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1800" b="1">
                  <a:solidFill>
                    <a:srgbClr val="990033"/>
                  </a:solidFill>
                </a:rPr>
                <a:t>Рынок ресурсов</a:t>
              </a:r>
              <a:endParaRPr lang="ru-RU" sz="1800">
                <a:solidFill>
                  <a:srgbClr val="990033"/>
                </a:solidFill>
              </a:endParaRPr>
            </a:p>
          </p:txBody>
        </p:sp>
        <p:sp>
          <p:nvSpPr>
            <p:cNvPr id="154633" name="Line 9"/>
            <p:cNvSpPr>
              <a:spLocks noChangeShapeType="1"/>
            </p:cNvSpPr>
            <p:nvPr/>
          </p:nvSpPr>
          <p:spPr bwMode="auto">
            <a:xfrm flipV="1">
              <a:off x="1190" y="1160"/>
              <a:ext cx="1" cy="62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4634" name="Line 10"/>
            <p:cNvSpPr>
              <a:spLocks noChangeShapeType="1"/>
            </p:cNvSpPr>
            <p:nvPr/>
          </p:nvSpPr>
          <p:spPr bwMode="auto">
            <a:xfrm flipV="1">
              <a:off x="1190" y="1160"/>
              <a:ext cx="98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4635" name="Line 11"/>
            <p:cNvSpPr>
              <a:spLocks noChangeShapeType="1"/>
            </p:cNvSpPr>
            <p:nvPr/>
          </p:nvSpPr>
          <p:spPr bwMode="auto">
            <a:xfrm flipH="1">
              <a:off x="908" y="1056"/>
              <a:ext cx="12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4636" name="Line 12"/>
            <p:cNvSpPr>
              <a:spLocks noChangeShapeType="1"/>
            </p:cNvSpPr>
            <p:nvPr/>
          </p:nvSpPr>
          <p:spPr bwMode="auto">
            <a:xfrm>
              <a:off x="908" y="1056"/>
              <a:ext cx="1" cy="7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4637" name="Line 13"/>
            <p:cNvSpPr>
              <a:spLocks noChangeShapeType="1"/>
            </p:cNvSpPr>
            <p:nvPr/>
          </p:nvSpPr>
          <p:spPr bwMode="auto">
            <a:xfrm flipH="1">
              <a:off x="1190" y="3032"/>
              <a:ext cx="98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4638" name="Line 14"/>
            <p:cNvSpPr>
              <a:spLocks noChangeShapeType="1"/>
            </p:cNvSpPr>
            <p:nvPr/>
          </p:nvSpPr>
          <p:spPr bwMode="auto">
            <a:xfrm flipV="1">
              <a:off x="1190" y="2408"/>
              <a:ext cx="1" cy="6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4639" name="Line 15"/>
            <p:cNvSpPr>
              <a:spLocks noChangeShapeType="1"/>
            </p:cNvSpPr>
            <p:nvPr/>
          </p:nvSpPr>
          <p:spPr bwMode="auto">
            <a:xfrm>
              <a:off x="908" y="2408"/>
              <a:ext cx="1" cy="7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4640" name="Line 16"/>
            <p:cNvSpPr>
              <a:spLocks noChangeShapeType="1"/>
            </p:cNvSpPr>
            <p:nvPr/>
          </p:nvSpPr>
          <p:spPr bwMode="auto">
            <a:xfrm>
              <a:off x="908" y="3137"/>
              <a:ext cx="12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4641" name="Line 17"/>
            <p:cNvSpPr>
              <a:spLocks noChangeShapeType="1"/>
            </p:cNvSpPr>
            <p:nvPr/>
          </p:nvSpPr>
          <p:spPr bwMode="auto">
            <a:xfrm flipV="1">
              <a:off x="5134" y="2304"/>
              <a:ext cx="1" cy="8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4642" name="Line 18"/>
            <p:cNvSpPr>
              <a:spLocks noChangeShapeType="1"/>
            </p:cNvSpPr>
            <p:nvPr/>
          </p:nvSpPr>
          <p:spPr bwMode="auto">
            <a:xfrm>
              <a:off x="4007" y="3137"/>
              <a:ext cx="112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4643" name="Line 19"/>
            <p:cNvSpPr>
              <a:spLocks noChangeShapeType="1"/>
            </p:cNvSpPr>
            <p:nvPr/>
          </p:nvSpPr>
          <p:spPr bwMode="auto">
            <a:xfrm flipH="1">
              <a:off x="4007" y="1056"/>
              <a:ext cx="112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4644" name="Line 20"/>
            <p:cNvSpPr>
              <a:spLocks noChangeShapeType="1"/>
            </p:cNvSpPr>
            <p:nvPr/>
          </p:nvSpPr>
          <p:spPr bwMode="auto">
            <a:xfrm flipV="1">
              <a:off x="5134" y="1056"/>
              <a:ext cx="1" cy="7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4645" name="Line 21"/>
            <p:cNvSpPr>
              <a:spLocks noChangeShapeType="1"/>
            </p:cNvSpPr>
            <p:nvPr/>
          </p:nvSpPr>
          <p:spPr bwMode="auto">
            <a:xfrm>
              <a:off x="4007" y="1160"/>
              <a:ext cx="84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4646" name="Line 22"/>
            <p:cNvSpPr>
              <a:spLocks noChangeShapeType="1"/>
            </p:cNvSpPr>
            <p:nvPr/>
          </p:nvSpPr>
          <p:spPr bwMode="auto">
            <a:xfrm>
              <a:off x="4853" y="1160"/>
              <a:ext cx="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4647" name="Line 23"/>
            <p:cNvSpPr>
              <a:spLocks noChangeShapeType="1"/>
            </p:cNvSpPr>
            <p:nvPr/>
          </p:nvSpPr>
          <p:spPr bwMode="auto">
            <a:xfrm>
              <a:off x="4853" y="2304"/>
              <a:ext cx="0" cy="7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4648" name="Line 24"/>
            <p:cNvSpPr>
              <a:spLocks noChangeShapeType="1"/>
            </p:cNvSpPr>
            <p:nvPr/>
          </p:nvSpPr>
          <p:spPr bwMode="auto">
            <a:xfrm flipH="1">
              <a:off x="4007" y="3032"/>
              <a:ext cx="84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4649" name="Text Box 25"/>
            <p:cNvSpPr txBox="1">
              <a:spLocks noChangeArrowheads="1"/>
            </p:cNvSpPr>
            <p:nvPr/>
          </p:nvSpPr>
          <p:spPr bwMode="auto">
            <a:xfrm>
              <a:off x="1111" y="754"/>
              <a:ext cx="1409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ru-RU" sz="1400" b="1"/>
                <a:t>Спрос на товары </a:t>
              </a:r>
            </a:p>
            <a:p>
              <a:r>
                <a:rPr lang="ru-RU" sz="1400" b="1"/>
                <a:t>и услуги</a:t>
              </a:r>
              <a:endParaRPr lang="ru-RU" sz="1400"/>
            </a:p>
          </p:txBody>
        </p:sp>
        <p:sp>
          <p:nvSpPr>
            <p:cNvPr id="154650" name="Text Box 26"/>
            <p:cNvSpPr txBox="1">
              <a:spLocks noChangeArrowheads="1"/>
            </p:cNvSpPr>
            <p:nvPr/>
          </p:nvSpPr>
          <p:spPr bwMode="auto">
            <a:xfrm>
              <a:off x="4150" y="754"/>
              <a:ext cx="1127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ru-RU" sz="1400" b="1"/>
                <a:t>Предложение товаров и услуг</a:t>
              </a:r>
              <a:endParaRPr lang="ru-RU" sz="1400"/>
            </a:p>
          </p:txBody>
        </p:sp>
        <p:sp>
          <p:nvSpPr>
            <p:cNvPr id="154651" name="Text Box 27"/>
            <p:cNvSpPr txBox="1">
              <a:spLocks noChangeArrowheads="1"/>
            </p:cNvSpPr>
            <p:nvPr/>
          </p:nvSpPr>
          <p:spPr bwMode="auto">
            <a:xfrm>
              <a:off x="4148" y="1264"/>
              <a:ext cx="683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ru-RU" sz="1400" b="1"/>
                <a:t>Выручка</a:t>
              </a:r>
              <a:endParaRPr lang="ru-RU" sz="1400"/>
            </a:p>
          </p:txBody>
        </p:sp>
        <p:sp>
          <p:nvSpPr>
            <p:cNvPr id="154652" name="Text Box 28"/>
            <p:cNvSpPr txBox="1">
              <a:spLocks noChangeArrowheads="1"/>
            </p:cNvSpPr>
            <p:nvPr/>
          </p:nvSpPr>
          <p:spPr bwMode="auto">
            <a:xfrm>
              <a:off x="4195" y="2795"/>
              <a:ext cx="657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/>
              <a:r>
                <a:rPr lang="ru-RU" sz="1400" b="1"/>
                <a:t>Расходы</a:t>
              </a:r>
              <a:endParaRPr lang="ru-RU" sz="1400"/>
            </a:p>
          </p:txBody>
        </p:sp>
        <p:sp>
          <p:nvSpPr>
            <p:cNvPr id="154653" name="Text Box 29"/>
            <p:cNvSpPr txBox="1">
              <a:spLocks noChangeArrowheads="1"/>
            </p:cNvSpPr>
            <p:nvPr/>
          </p:nvSpPr>
          <p:spPr bwMode="auto">
            <a:xfrm>
              <a:off x="1202" y="2795"/>
              <a:ext cx="704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ru-RU" sz="1400" b="1"/>
                <a:t>Доходы</a:t>
              </a:r>
              <a:endParaRPr lang="ru-RU" sz="1400"/>
            </a:p>
          </p:txBody>
        </p:sp>
        <p:sp>
          <p:nvSpPr>
            <p:cNvPr id="154654" name="Text Box 30"/>
            <p:cNvSpPr txBox="1">
              <a:spLocks noChangeArrowheads="1"/>
            </p:cNvSpPr>
            <p:nvPr/>
          </p:nvSpPr>
          <p:spPr bwMode="auto">
            <a:xfrm>
              <a:off x="1190" y="1264"/>
              <a:ext cx="647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ru-RU" sz="1400" b="1"/>
                <a:t>Расходы</a:t>
              </a:r>
              <a:endParaRPr lang="ru-RU" sz="1400"/>
            </a:p>
          </p:txBody>
        </p:sp>
        <p:sp>
          <p:nvSpPr>
            <p:cNvPr id="154655" name="Text Box 31"/>
            <p:cNvSpPr txBox="1">
              <a:spLocks noChangeArrowheads="1"/>
            </p:cNvSpPr>
            <p:nvPr/>
          </p:nvSpPr>
          <p:spPr bwMode="auto">
            <a:xfrm>
              <a:off x="612" y="3137"/>
              <a:ext cx="1588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ru-RU" sz="1400" b="1"/>
                <a:t>Предложение ресурсов</a:t>
              </a:r>
              <a:endParaRPr lang="ru-RU" sz="1400"/>
            </a:p>
          </p:txBody>
        </p:sp>
        <p:sp>
          <p:nvSpPr>
            <p:cNvPr id="154656" name="Text Box 32"/>
            <p:cNvSpPr txBox="1">
              <a:spLocks noChangeArrowheads="1"/>
            </p:cNvSpPr>
            <p:nvPr/>
          </p:nvSpPr>
          <p:spPr bwMode="auto">
            <a:xfrm>
              <a:off x="4014" y="3137"/>
              <a:ext cx="1225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ru-RU" sz="1400" b="1"/>
                <a:t>Спрос на ресурсы</a:t>
              </a:r>
              <a:endParaRPr lang="ru-RU" sz="1400"/>
            </a:p>
          </p:txBody>
        </p:sp>
        <p:sp>
          <p:nvSpPr>
            <p:cNvPr id="154657" name="Rectangle 33"/>
            <p:cNvSpPr>
              <a:spLocks noChangeArrowheads="1"/>
            </p:cNvSpPr>
            <p:nvPr/>
          </p:nvSpPr>
          <p:spPr bwMode="auto">
            <a:xfrm>
              <a:off x="2458" y="1784"/>
              <a:ext cx="1127" cy="62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ru-RU" sz="1200" b="1"/>
            </a:p>
            <a:p>
              <a:pPr algn="ctr"/>
              <a:r>
                <a:rPr lang="ru-RU" sz="1800" b="1">
                  <a:solidFill>
                    <a:schemeClr val="accent2"/>
                  </a:solidFill>
                </a:rPr>
                <a:t>Государство</a:t>
              </a:r>
              <a:endParaRPr lang="ru-RU" sz="1800">
                <a:solidFill>
                  <a:schemeClr val="accent2"/>
                </a:solidFill>
              </a:endParaRPr>
            </a:p>
          </p:txBody>
        </p:sp>
        <p:sp>
          <p:nvSpPr>
            <p:cNvPr id="154658" name="Line 34"/>
            <p:cNvSpPr>
              <a:spLocks noChangeShapeType="1"/>
            </p:cNvSpPr>
            <p:nvPr/>
          </p:nvSpPr>
          <p:spPr bwMode="auto">
            <a:xfrm>
              <a:off x="1613" y="1992"/>
              <a:ext cx="84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4659" name="Line 35"/>
            <p:cNvSpPr>
              <a:spLocks noChangeShapeType="1"/>
            </p:cNvSpPr>
            <p:nvPr/>
          </p:nvSpPr>
          <p:spPr bwMode="auto">
            <a:xfrm flipH="1">
              <a:off x="1613" y="2200"/>
              <a:ext cx="84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4660" name="Line 36"/>
            <p:cNvSpPr>
              <a:spLocks noChangeShapeType="1"/>
            </p:cNvSpPr>
            <p:nvPr/>
          </p:nvSpPr>
          <p:spPr bwMode="auto">
            <a:xfrm>
              <a:off x="3585" y="1991"/>
              <a:ext cx="70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4661" name="Line 37"/>
            <p:cNvSpPr>
              <a:spLocks noChangeShapeType="1"/>
            </p:cNvSpPr>
            <p:nvPr/>
          </p:nvSpPr>
          <p:spPr bwMode="auto">
            <a:xfrm flipH="1">
              <a:off x="3585" y="2200"/>
              <a:ext cx="70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4662" name="Text Box 38"/>
            <p:cNvSpPr txBox="1">
              <a:spLocks noChangeArrowheads="1"/>
            </p:cNvSpPr>
            <p:nvPr/>
          </p:nvSpPr>
          <p:spPr bwMode="auto">
            <a:xfrm>
              <a:off x="1747" y="1797"/>
              <a:ext cx="704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ru-RU" sz="1400" b="1"/>
                <a:t>Налоги</a:t>
              </a:r>
              <a:endParaRPr lang="ru-RU" sz="1400"/>
            </a:p>
          </p:txBody>
        </p:sp>
        <p:sp>
          <p:nvSpPr>
            <p:cNvPr id="154663" name="Text Box 39"/>
            <p:cNvSpPr txBox="1">
              <a:spLocks noChangeArrowheads="1"/>
            </p:cNvSpPr>
            <p:nvPr/>
          </p:nvSpPr>
          <p:spPr bwMode="auto">
            <a:xfrm>
              <a:off x="3606" y="1842"/>
              <a:ext cx="704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ru-RU" sz="1400" b="1"/>
                <a:t>Субсидии</a:t>
              </a:r>
              <a:endParaRPr lang="ru-RU" sz="1400"/>
            </a:p>
          </p:txBody>
        </p:sp>
        <p:sp>
          <p:nvSpPr>
            <p:cNvPr id="154664" name="Text Box 40"/>
            <p:cNvSpPr txBox="1">
              <a:spLocks noChangeArrowheads="1"/>
            </p:cNvSpPr>
            <p:nvPr/>
          </p:nvSpPr>
          <p:spPr bwMode="auto">
            <a:xfrm>
              <a:off x="3697" y="2024"/>
              <a:ext cx="563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ru-RU" sz="1400" b="1"/>
                <a:t>Налоги</a:t>
              </a:r>
              <a:endParaRPr lang="ru-RU" sz="1400"/>
            </a:p>
          </p:txBody>
        </p:sp>
        <p:sp>
          <p:nvSpPr>
            <p:cNvPr id="154665" name="Text Box 41"/>
            <p:cNvSpPr txBox="1">
              <a:spLocks noChangeArrowheads="1"/>
            </p:cNvSpPr>
            <p:nvPr/>
          </p:nvSpPr>
          <p:spPr bwMode="auto">
            <a:xfrm>
              <a:off x="1611" y="2024"/>
              <a:ext cx="845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ru-RU" sz="1400" b="1"/>
                <a:t>Трансферты</a:t>
              </a:r>
            </a:p>
            <a:p>
              <a:endParaRPr lang="ru-RU" sz="1400"/>
            </a:p>
          </p:txBody>
        </p:sp>
        <p:sp>
          <p:nvSpPr>
            <p:cNvPr id="154666" name="Line 42"/>
            <p:cNvSpPr>
              <a:spLocks noChangeShapeType="1"/>
            </p:cNvSpPr>
            <p:nvPr/>
          </p:nvSpPr>
          <p:spPr bwMode="auto">
            <a:xfrm flipV="1">
              <a:off x="2880" y="2408"/>
              <a:ext cx="1" cy="5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4667" name="Line 43"/>
            <p:cNvSpPr>
              <a:spLocks noChangeShapeType="1"/>
            </p:cNvSpPr>
            <p:nvPr/>
          </p:nvSpPr>
          <p:spPr bwMode="auto">
            <a:xfrm>
              <a:off x="3162" y="2408"/>
              <a:ext cx="1" cy="5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4668" name="Text Box 44"/>
            <p:cNvSpPr txBox="1">
              <a:spLocks noChangeArrowheads="1"/>
            </p:cNvSpPr>
            <p:nvPr/>
          </p:nvSpPr>
          <p:spPr bwMode="auto">
            <a:xfrm>
              <a:off x="2317" y="2512"/>
              <a:ext cx="704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ru-RU" sz="1400" b="1"/>
                <a:t>Спрос на ресурсы</a:t>
              </a:r>
              <a:endParaRPr lang="ru-RU" sz="1400"/>
            </a:p>
          </p:txBody>
        </p:sp>
        <p:sp>
          <p:nvSpPr>
            <p:cNvPr id="154669" name="Text Box 45"/>
            <p:cNvSpPr txBox="1">
              <a:spLocks noChangeArrowheads="1"/>
            </p:cNvSpPr>
            <p:nvPr/>
          </p:nvSpPr>
          <p:spPr bwMode="auto">
            <a:xfrm>
              <a:off x="3162" y="2512"/>
              <a:ext cx="845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ru-RU" sz="1400" b="1"/>
                <a:t>Платежи</a:t>
              </a:r>
              <a:endParaRPr lang="ru-RU" sz="1400"/>
            </a:p>
          </p:txBody>
        </p:sp>
        <p:sp>
          <p:nvSpPr>
            <p:cNvPr id="154670" name="Line 46"/>
            <p:cNvSpPr>
              <a:spLocks noChangeShapeType="1"/>
            </p:cNvSpPr>
            <p:nvPr/>
          </p:nvSpPr>
          <p:spPr bwMode="auto">
            <a:xfrm>
              <a:off x="2880" y="1253"/>
              <a:ext cx="0" cy="5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4671" name="Line 47"/>
            <p:cNvSpPr>
              <a:spLocks noChangeShapeType="1"/>
            </p:cNvSpPr>
            <p:nvPr/>
          </p:nvSpPr>
          <p:spPr bwMode="auto">
            <a:xfrm flipV="1">
              <a:off x="3162" y="1264"/>
              <a:ext cx="0" cy="5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4672" name="Text Box 48"/>
            <p:cNvSpPr txBox="1">
              <a:spLocks noChangeArrowheads="1"/>
            </p:cNvSpPr>
            <p:nvPr/>
          </p:nvSpPr>
          <p:spPr bwMode="auto">
            <a:xfrm>
              <a:off x="2018" y="1344"/>
              <a:ext cx="846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/>
              <a:r>
                <a:rPr lang="ru-RU" sz="1400" b="1"/>
                <a:t>Спрос на товары и услуги</a:t>
              </a:r>
              <a:endParaRPr lang="ru-RU" sz="1400"/>
            </a:p>
          </p:txBody>
        </p:sp>
        <p:sp>
          <p:nvSpPr>
            <p:cNvPr id="154673" name="Text Box 49"/>
            <p:cNvSpPr txBox="1">
              <a:spLocks noChangeArrowheads="1"/>
            </p:cNvSpPr>
            <p:nvPr/>
          </p:nvSpPr>
          <p:spPr bwMode="auto">
            <a:xfrm>
              <a:off x="3162" y="1368"/>
              <a:ext cx="98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ru-RU" sz="1400" b="1"/>
                <a:t>Платежи</a:t>
              </a:r>
              <a:endParaRPr lang="ru-RU" sz="1400"/>
            </a:p>
          </p:txBody>
        </p:sp>
        <p:sp>
          <p:nvSpPr>
            <p:cNvPr id="154674" name="Rectangle 50"/>
            <p:cNvSpPr>
              <a:spLocks noChangeArrowheads="1"/>
            </p:cNvSpPr>
            <p:nvPr/>
          </p:nvSpPr>
          <p:spPr bwMode="auto">
            <a:xfrm>
              <a:off x="345" y="327"/>
              <a:ext cx="1409" cy="31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1800" b="1">
                  <a:solidFill>
                    <a:srgbClr val="990033"/>
                  </a:solidFill>
                </a:rPr>
                <a:t>Внешний мир</a:t>
              </a:r>
              <a:endParaRPr lang="ru-RU" sz="1800">
                <a:solidFill>
                  <a:srgbClr val="990033"/>
                </a:solidFill>
              </a:endParaRPr>
            </a:p>
          </p:txBody>
        </p:sp>
        <p:sp>
          <p:nvSpPr>
            <p:cNvPr id="154675" name="Line 51"/>
            <p:cNvSpPr>
              <a:spLocks noChangeShapeType="1"/>
            </p:cNvSpPr>
            <p:nvPr/>
          </p:nvSpPr>
          <p:spPr bwMode="auto">
            <a:xfrm>
              <a:off x="1754" y="431"/>
              <a:ext cx="98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4676" name="Line 52"/>
            <p:cNvSpPr>
              <a:spLocks noChangeShapeType="1"/>
            </p:cNvSpPr>
            <p:nvPr/>
          </p:nvSpPr>
          <p:spPr bwMode="auto">
            <a:xfrm>
              <a:off x="2740" y="431"/>
              <a:ext cx="0" cy="4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4677" name="Line 53"/>
            <p:cNvSpPr>
              <a:spLocks noChangeShapeType="1"/>
            </p:cNvSpPr>
            <p:nvPr/>
          </p:nvSpPr>
          <p:spPr bwMode="auto">
            <a:xfrm>
              <a:off x="486" y="639"/>
              <a:ext cx="0" cy="6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4678" name="Line 54"/>
            <p:cNvSpPr>
              <a:spLocks noChangeShapeType="1"/>
            </p:cNvSpPr>
            <p:nvPr/>
          </p:nvSpPr>
          <p:spPr bwMode="auto">
            <a:xfrm>
              <a:off x="486" y="1264"/>
              <a:ext cx="4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4679" name="Text Box 55"/>
            <p:cNvSpPr txBox="1">
              <a:spLocks noChangeArrowheads="1"/>
            </p:cNvSpPr>
            <p:nvPr/>
          </p:nvSpPr>
          <p:spPr bwMode="auto">
            <a:xfrm>
              <a:off x="1894" y="431"/>
              <a:ext cx="815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ru-RU" sz="1400" b="1"/>
                <a:t>Экспорт</a:t>
              </a:r>
              <a:endParaRPr lang="ru-RU" sz="1400"/>
            </a:p>
          </p:txBody>
        </p:sp>
        <p:sp>
          <p:nvSpPr>
            <p:cNvPr id="154680" name="Text Box 56"/>
            <p:cNvSpPr txBox="1">
              <a:spLocks noChangeArrowheads="1"/>
            </p:cNvSpPr>
            <p:nvPr/>
          </p:nvSpPr>
          <p:spPr bwMode="auto">
            <a:xfrm>
              <a:off x="486" y="639"/>
              <a:ext cx="704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ru-RU" sz="1400" b="1"/>
                <a:t>Импорт</a:t>
              </a:r>
              <a:endParaRPr lang="ru-RU" sz="1400"/>
            </a:p>
          </p:txBody>
        </p:sp>
        <p:sp>
          <p:nvSpPr>
            <p:cNvPr id="154681" name="Rectangle 57"/>
            <p:cNvSpPr>
              <a:spLocks noChangeArrowheads="1"/>
            </p:cNvSpPr>
            <p:nvPr/>
          </p:nvSpPr>
          <p:spPr bwMode="auto">
            <a:xfrm>
              <a:off x="2200" y="3384"/>
              <a:ext cx="1831" cy="454"/>
            </a:xfrm>
            <a:prstGeom prst="rect">
              <a:avLst/>
            </a:prstGeom>
            <a:solidFill>
              <a:srgbClr val="FF66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1800" b="1">
                  <a:solidFill>
                    <a:srgbClr val="990033"/>
                  </a:solidFill>
                </a:rPr>
                <a:t>Финансовые рынки</a:t>
              </a:r>
              <a:endParaRPr lang="ru-RU" sz="1800">
                <a:solidFill>
                  <a:srgbClr val="990033"/>
                </a:solidFill>
              </a:endParaRPr>
            </a:p>
          </p:txBody>
        </p:sp>
        <p:sp>
          <p:nvSpPr>
            <p:cNvPr id="154682" name="Line 58"/>
            <p:cNvSpPr>
              <a:spLocks noChangeShapeType="1"/>
            </p:cNvSpPr>
            <p:nvPr/>
          </p:nvSpPr>
          <p:spPr bwMode="auto">
            <a:xfrm>
              <a:off x="4060" y="3521"/>
              <a:ext cx="1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4683" name="Line 59"/>
            <p:cNvSpPr>
              <a:spLocks noChangeShapeType="1"/>
            </p:cNvSpPr>
            <p:nvPr/>
          </p:nvSpPr>
          <p:spPr bwMode="auto">
            <a:xfrm flipV="1">
              <a:off x="5285" y="2296"/>
              <a:ext cx="0" cy="1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4684" name="Text Box 60"/>
            <p:cNvSpPr txBox="1">
              <a:spLocks noChangeArrowheads="1"/>
            </p:cNvSpPr>
            <p:nvPr/>
          </p:nvSpPr>
          <p:spPr bwMode="auto">
            <a:xfrm>
              <a:off x="4060" y="3521"/>
              <a:ext cx="1134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ru-RU" sz="1400" b="1"/>
                <a:t>Спрос на инвестиции</a:t>
              </a:r>
              <a:endParaRPr lang="ru-RU" sz="1400"/>
            </a:p>
          </p:txBody>
        </p:sp>
        <p:sp>
          <p:nvSpPr>
            <p:cNvPr id="154685" name="Line 61"/>
            <p:cNvSpPr>
              <a:spLocks noChangeShapeType="1"/>
            </p:cNvSpPr>
            <p:nvPr/>
          </p:nvSpPr>
          <p:spPr bwMode="auto">
            <a:xfrm>
              <a:off x="658" y="2432"/>
              <a:ext cx="0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4686" name="Line 62"/>
            <p:cNvSpPr>
              <a:spLocks noChangeShapeType="1"/>
            </p:cNvSpPr>
            <p:nvPr/>
          </p:nvSpPr>
          <p:spPr bwMode="auto">
            <a:xfrm>
              <a:off x="658" y="3566"/>
              <a:ext cx="15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4687" name="Text Box 63"/>
            <p:cNvSpPr txBox="1">
              <a:spLocks noChangeArrowheads="1"/>
            </p:cNvSpPr>
            <p:nvPr/>
          </p:nvSpPr>
          <p:spPr bwMode="auto">
            <a:xfrm>
              <a:off x="521" y="3385"/>
              <a:ext cx="1633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ru-RU" sz="1400" b="1"/>
                <a:t>Предложение сбережений</a:t>
              </a:r>
              <a:endParaRPr lang="ru-RU" sz="1400"/>
            </a:p>
          </p:txBody>
        </p:sp>
        <p:sp>
          <p:nvSpPr>
            <p:cNvPr id="154688" name="Line 64"/>
            <p:cNvSpPr>
              <a:spLocks noChangeShapeType="1"/>
            </p:cNvSpPr>
            <p:nvPr/>
          </p:nvSpPr>
          <p:spPr bwMode="auto">
            <a:xfrm>
              <a:off x="385" y="663"/>
              <a:ext cx="0" cy="30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4689" name="Line 65"/>
            <p:cNvSpPr>
              <a:spLocks noChangeShapeType="1"/>
            </p:cNvSpPr>
            <p:nvPr/>
          </p:nvSpPr>
          <p:spPr bwMode="auto">
            <a:xfrm>
              <a:off x="385" y="3702"/>
              <a:ext cx="18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4690" name="Text Box 66"/>
            <p:cNvSpPr txBox="1">
              <a:spLocks noChangeArrowheads="1"/>
            </p:cNvSpPr>
            <p:nvPr/>
          </p:nvSpPr>
          <p:spPr bwMode="auto">
            <a:xfrm>
              <a:off x="521" y="3657"/>
              <a:ext cx="163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ru-RU" sz="1400" b="1"/>
                <a:t>Чистый приток капитала</a:t>
              </a:r>
              <a:endParaRPr lang="ru-RU" sz="1400"/>
            </a:p>
          </p:txBody>
        </p:sp>
      </p:grpSp>
    </p:spTree>
  </p:cSld>
  <p:clrMapOvr>
    <a:masterClrMapping/>
  </p:clrMapOvr>
  <p:transition>
    <p:strips dir="r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b="1" dirty="0">
                <a:solidFill>
                  <a:schemeClr val="tx2"/>
                </a:solidFill>
              </a:rPr>
              <a:t>рынок потребительских благ (товаров и услуг);</a:t>
            </a:r>
          </a:p>
          <a:p>
            <a:pPr>
              <a:buNone/>
            </a:pPr>
            <a:endParaRPr lang="ru-RU" sz="3200" b="1" dirty="0">
              <a:solidFill>
                <a:schemeClr val="tx2"/>
              </a:solidFill>
            </a:endParaRPr>
          </a:p>
          <a:p>
            <a:r>
              <a:rPr lang="ru-RU" sz="3200" b="1" dirty="0">
                <a:solidFill>
                  <a:schemeClr val="tx2"/>
                </a:solidFill>
              </a:rPr>
              <a:t>рынок ресурсов.</a:t>
            </a:r>
            <a:r>
              <a:rPr lang="ru-RU" sz="3200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>
                <a:solidFill>
                  <a:schemeClr val="bg2">
                    <a:lumMod val="50000"/>
                  </a:schemeClr>
                </a:solidFill>
              </a:rPr>
              <a:t>Объектная структура рынка:</a:t>
            </a:r>
          </a:p>
        </p:txBody>
      </p:sp>
    </p:spTree>
  </p:cSld>
  <p:clrMapOvr>
    <a:masterClrMapping/>
  </p:clrMapOvr>
  <p:transition>
    <p:strips dir="r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57224" y="1714488"/>
            <a:ext cx="7772400" cy="1829761"/>
          </a:xfrm>
        </p:spPr>
        <p:txBody>
          <a:bodyPr/>
          <a:lstStyle/>
          <a:p>
            <a:pPr lvl="4" algn="r" rtl="0">
              <a:spcBef>
                <a:spcPct val="0"/>
              </a:spcBef>
            </a:pPr>
            <a:r>
              <a:rPr lang="ru-RU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Экономическая</a:t>
            </a:r>
            <a:r>
              <a:rPr lang="ru-RU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система</a:t>
            </a:r>
            <a:r>
              <a:rPr lang="ru-RU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br>
              <a:rPr lang="ru-RU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2910" y="1285860"/>
            <a:ext cx="7772400" cy="1199704"/>
          </a:xfrm>
        </p:spPr>
        <p:txBody>
          <a:bodyPr/>
          <a:lstStyle/>
          <a:p>
            <a:r>
              <a:rPr lang="ru-RU" dirty="0"/>
              <a:t>Вопрос первый:</a:t>
            </a:r>
          </a:p>
        </p:txBody>
      </p:sp>
    </p:spTree>
  </p:cSld>
  <p:clrMapOvr>
    <a:masterClrMapping/>
  </p:clrMapOvr>
  <p:transition>
    <p:strips dir="r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260350"/>
            <a:ext cx="8559800" cy="6192838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ru-RU" b="1" dirty="0">
              <a:solidFill>
                <a:srgbClr val="990033"/>
              </a:solidFill>
            </a:endParaRPr>
          </a:p>
          <a:p>
            <a:pPr>
              <a:lnSpc>
                <a:spcPct val="90000"/>
              </a:lnSpc>
            </a:pPr>
            <a:endParaRPr lang="ru-RU" b="1" dirty="0">
              <a:solidFill>
                <a:srgbClr val="990033"/>
              </a:solidFill>
            </a:endParaRPr>
          </a:p>
          <a:p>
            <a:pPr>
              <a:lnSpc>
                <a:spcPct val="90000"/>
              </a:lnSpc>
            </a:pPr>
            <a:endParaRPr lang="ru-RU" b="1" dirty="0">
              <a:solidFill>
                <a:srgbClr val="990033"/>
              </a:solidFill>
            </a:endParaRPr>
          </a:p>
          <a:p>
            <a:pPr>
              <a:lnSpc>
                <a:spcPct val="90000"/>
              </a:lnSpc>
            </a:pPr>
            <a:r>
              <a:rPr lang="ru-RU" sz="36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Товарные</a:t>
            </a:r>
            <a:r>
              <a:rPr lang="ru-RU" sz="3200" b="1" dirty="0">
                <a:solidFill>
                  <a:schemeClr val="tx2"/>
                </a:solidFill>
              </a:rPr>
              <a:t> рынки структурируются по видам товаров, которые бывают товарами длительного пользования, широкого потребления, продовольственными и т.д.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ru-RU" b="1" dirty="0"/>
          </a:p>
        </p:txBody>
      </p:sp>
    </p:spTree>
  </p:cSld>
  <p:clrMapOvr>
    <a:masterClrMapping/>
  </p:clrMapOvr>
  <p:transition>
    <p:strips dir="r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idx="1"/>
          </p:nvPr>
        </p:nvSpPr>
        <p:spPr>
          <a:xfrm>
            <a:off x="395288" y="260350"/>
            <a:ext cx="8559800" cy="6192838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ru-RU" b="1" dirty="0"/>
          </a:p>
          <a:p>
            <a:pPr>
              <a:lnSpc>
                <a:spcPct val="90000"/>
              </a:lnSpc>
            </a:pPr>
            <a:endParaRPr lang="ru-RU" b="1" dirty="0"/>
          </a:p>
          <a:p>
            <a:pPr>
              <a:lnSpc>
                <a:spcPct val="90000"/>
              </a:lnSpc>
            </a:pPr>
            <a:endParaRPr lang="ru-RU" b="1" dirty="0"/>
          </a:p>
          <a:p>
            <a:pPr>
              <a:lnSpc>
                <a:spcPct val="90000"/>
              </a:lnSpc>
            </a:pPr>
            <a:r>
              <a:rPr lang="ru-RU" sz="3200" b="1" dirty="0">
                <a:solidFill>
                  <a:schemeClr val="tx2"/>
                </a:solidFill>
              </a:rPr>
              <a:t>Среди </a:t>
            </a:r>
            <a:r>
              <a:rPr lang="ru-RU" sz="40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ресурсных</a:t>
            </a:r>
            <a:r>
              <a:rPr lang="ru-RU" sz="3200" b="1" dirty="0">
                <a:solidFill>
                  <a:schemeClr val="tx2"/>
                </a:solidFill>
              </a:rPr>
              <a:t> можно выделить рынки труда, капитала, земли, которые в свою очередь подразделяются  на рынки квалифицированного и неквалифицированного труда, фондовые и валютные, рынки различных природных ресурсов</a:t>
            </a:r>
            <a:r>
              <a:rPr lang="ru-RU" sz="2800" b="1" dirty="0">
                <a:solidFill>
                  <a:schemeClr val="tx2"/>
                </a:solidFill>
              </a:rPr>
              <a:t>.</a:t>
            </a:r>
          </a:p>
        </p:txBody>
      </p:sp>
    </p:spTree>
  </p:cSld>
  <p:clrMapOvr>
    <a:masterClrMapping/>
  </p:clrMapOvr>
  <p:transition>
    <p:strips dir="r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5" name="Text Box 9"/>
          <p:cNvSpPr txBox="1">
            <a:spLocks noChangeArrowheads="1"/>
          </p:cNvSpPr>
          <p:nvPr/>
        </p:nvSpPr>
        <p:spPr bwMode="auto">
          <a:xfrm>
            <a:off x="785786" y="500042"/>
            <a:ext cx="7200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32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Географическая структура рынка:</a:t>
            </a:r>
          </a:p>
        </p:txBody>
      </p:sp>
      <p:grpSp>
        <p:nvGrpSpPr>
          <p:cNvPr id="183306" name="Group 10"/>
          <p:cNvGrpSpPr>
            <a:grpSpLocks/>
          </p:cNvGrpSpPr>
          <p:nvPr/>
        </p:nvGrpSpPr>
        <p:grpSpPr bwMode="auto">
          <a:xfrm>
            <a:off x="214284" y="1357298"/>
            <a:ext cx="2214561" cy="1920875"/>
            <a:chOff x="114" y="2341"/>
            <a:chExt cx="1395" cy="1210"/>
          </a:xfrm>
        </p:grpSpPr>
        <p:sp>
          <p:nvSpPr>
            <p:cNvPr id="183307" name="Line 11"/>
            <p:cNvSpPr>
              <a:spLocks noChangeShapeType="1"/>
            </p:cNvSpPr>
            <p:nvPr/>
          </p:nvSpPr>
          <p:spPr bwMode="auto">
            <a:xfrm flipH="1">
              <a:off x="930" y="2341"/>
              <a:ext cx="318" cy="318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ru-RU"/>
            </a:p>
          </p:txBody>
        </p:sp>
        <p:sp>
          <p:nvSpPr>
            <p:cNvPr id="183308" name="Text Box 12"/>
            <p:cNvSpPr txBox="1">
              <a:spLocks noChangeArrowheads="1"/>
            </p:cNvSpPr>
            <p:nvPr/>
          </p:nvSpPr>
          <p:spPr bwMode="auto">
            <a:xfrm>
              <a:off x="114" y="2795"/>
              <a:ext cx="1395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sz="2400" b="1" dirty="0">
                  <a:solidFill>
                    <a:schemeClr val="tx2"/>
                  </a:solidFill>
                  <a:latin typeface="Times New Roman" pitchFamily="18" charset="0"/>
                </a:rPr>
                <a:t>Местные (локальные) рынки</a:t>
              </a:r>
            </a:p>
          </p:txBody>
        </p:sp>
      </p:grpSp>
      <p:grpSp>
        <p:nvGrpSpPr>
          <p:cNvPr id="183309" name="Group 13"/>
          <p:cNvGrpSpPr>
            <a:grpSpLocks/>
          </p:cNvGrpSpPr>
          <p:nvPr/>
        </p:nvGrpSpPr>
        <p:grpSpPr bwMode="auto">
          <a:xfrm>
            <a:off x="2071674" y="1428735"/>
            <a:ext cx="2589212" cy="1616074"/>
            <a:chOff x="1114" y="2341"/>
            <a:chExt cx="1631" cy="1018"/>
          </a:xfrm>
        </p:grpSpPr>
        <p:sp>
          <p:nvSpPr>
            <p:cNvPr id="183310" name="Line 14"/>
            <p:cNvSpPr>
              <a:spLocks noChangeShapeType="1"/>
            </p:cNvSpPr>
            <p:nvPr/>
          </p:nvSpPr>
          <p:spPr bwMode="auto">
            <a:xfrm>
              <a:off x="1973" y="2341"/>
              <a:ext cx="0" cy="363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ru-RU"/>
            </a:p>
          </p:txBody>
        </p:sp>
        <p:sp>
          <p:nvSpPr>
            <p:cNvPr id="183311" name="Text Box 15"/>
            <p:cNvSpPr txBox="1">
              <a:spLocks noChangeArrowheads="1"/>
            </p:cNvSpPr>
            <p:nvPr/>
          </p:nvSpPr>
          <p:spPr bwMode="auto">
            <a:xfrm>
              <a:off x="1114" y="2836"/>
              <a:ext cx="1631" cy="523"/>
            </a:xfrm>
            <a:prstGeom prst="rect">
              <a:avLst/>
            </a:prstGeom>
            <a:noFill/>
            <a:ln w="38100"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sz="2400" b="1" dirty="0">
                  <a:solidFill>
                    <a:schemeClr val="tx2"/>
                  </a:solidFill>
                  <a:latin typeface="Times New Roman" pitchFamily="18" charset="0"/>
                </a:rPr>
                <a:t>Региональные рынки</a:t>
              </a:r>
            </a:p>
          </p:txBody>
        </p:sp>
      </p:grpSp>
      <p:grpSp>
        <p:nvGrpSpPr>
          <p:cNvPr id="183312" name="Group 16"/>
          <p:cNvGrpSpPr>
            <a:grpSpLocks/>
          </p:cNvGrpSpPr>
          <p:nvPr/>
        </p:nvGrpSpPr>
        <p:grpSpPr bwMode="auto">
          <a:xfrm>
            <a:off x="4500561" y="1428737"/>
            <a:ext cx="2428874" cy="1473201"/>
            <a:chOff x="2835" y="2341"/>
            <a:chExt cx="1530" cy="928"/>
          </a:xfrm>
        </p:grpSpPr>
        <p:sp>
          <p:nvSpPr>
            <p:cNvPr id="183313" name="Line 17"/>
            <p:cNvSpPr>
              <a:spLocks noChangeShapeType="1"/>
            </p:cNvSpPr>
            <p:nvPr/>
          </p:nvSpPr>
          <p:spPr bwMode="auto">
            <a:xfrm>
              <a:off x="3515" y="2341"/>
              <a:ext cx="0" cy="363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ru-RU"/>
            </a:p>
          </p:txBody>
        </p:sp>
        <p:sp>
          <p:nvSpPr>
            <p:cNvPr id="183314" name="Text Box 18"/>
            <p:cNvSpPr txBox="1">
              <a:spLocks noChangeArrowheads="1"/>
            </p:cNvSpPr>
            <p:nvPr/>
          </p:nvSpPr>
          <p:spPr bwMode="auto">
            <a:xfrm>
              <a:off x="2835" y="2746"/>
              <a:ext cx="1530" cy="523"/>
            </a:xfrm>
            <a:prstGeom prst="rect">
              <a:avLst/>
            </a:prstGeom>
            <a:noFill/>
            <a:ln w="38100"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sz="2400" b="1" dirty="0">
                  <a:solidFill>
                    <a:schemeClr val="tx2"/>
                  </a:solidFill>
                  <a:latin typeface="Times New Roman" pitchFamily="18" charset="0"/>
                </a:rPr>
                <a:t>Национальные рынки</a:t>
              </a:r>
              <a:endParaRPr lang="ru-RU" sz="2400" b="1" i="1" dirty="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83315" name="Group 19"/>
          <p:cNvGrpSpPr>
            <a:grpSpLocks/>
          </p:cNvGrpSpPr>
          <p:nvPr/>
        </p:nvGrpSpPr>
        <p:grpSpPr bwMode="auto">
          <a:xfrm>
            <a:off x="6500828" y="1428737"/>
            <a:ext cx="2786063" cy="1830388"/>
            <a:chOff x="4060" y="2296"/>
            <a:chExt cx="1755" cy="1153"/>
          </a:xfrm>
        </p:grpSpPr>
        <p:sp>
          <p:nvSpPr>
            <p:cNvPr id="183316" name="Line 20"/>
            <p:cNvSpPr>
              <a:spLocks noChangeShapeType="1"/>
            </p:cNvSpPr>
            <p:nvPr/>
          </p:nvSpPr>
          <p:spPr bwMode="auto">
            <a:xfrm>
              <a:off x="4377" y="2296"/>
              <a:ext cx="499" cy="454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ru-RU"/>
            </a:p>
          </p:txBody>
        </p:sp>
        <p:sp>
          <p:nvSpPr>
            <p:cNvPr id="183317" name="Text Box 21"/>
            <p:cNvSpPr txBox="1">
              <a:spLocks noChangeArrowheads="1"/>
            </p:cNvSpPr>
            <p:nvPr/>
          </p:nvSpPr>
          <p:spPr bwMode="auto">
            <a:xfrm>
              <a:off x="4060" y="2926"/>
              <a:ext cx="1755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sz="2400" b="1" dirty="0">
                  <a:solidFill>
                    <a:schemeClr val="tx2"/>
                  </a:solidFill>
                  <a:latin typeface="Times New Roman" pitchFamily="18" charset="0"/>
                </a:rPr>
                <a:t>Международный рынок</a:t>
              </a:r>
            </a:p>
          </p:txBody>
        </p:sp>
      </p:grp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3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3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3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3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>
          <a:xfrm>
            <a:off x="500034" y="1428736"/>
            <a:ext cx="8199512" cy="4651375"/>
          </a:xfrm>
        </p:spPr>
        <p:txBody>
          <a:bodyPr/>
          <a:lstStyle/>
          <a:p>
            <a:pPr marL="609600" indent="-609600"/>
            <a:r>
              <a:rPr lang="ru-RU" sz="2800" b="1" dirty="0">
                <a:solidFill>
                  <a:schemeClr val="tx2"/>
                </a:solidFill>
              </a:rPr>
              <a:t>свобода экономической деятельности рыночных агентов;</a:t>
            </a:r>
          </a:p>
          <a:p>
            <a:pPr marL="609600" indent="-609600"/>
            <a:r>
              <a:rPr lang="ru-RU" sz="2800" b="1" dirty="0">
                <a:solidFill>
                  <a:schemeClr val="tx2"/>
                </a:solidFill>
              </a:rPr>
              <a:t>добровольный обмен (сотрудничество) между ними;</a:t>
            </a:r>
          </a:p>
          <a:p>
            <a:pPr marL="609600" indent="-609600"/>
            <a:r>
              <a:rPr lang="ru-RU" sz="2800" b="1" dirty="0">
                <a:solidFill>
                  <a:schemeClr val="tx2"/>
                </a:solidFill>
              </a:rPr>
              <a:t>свободное ценообразование;</a:t>
            </a:r>
          </a:p>
          <a:p>
            <a:pPr marL="609600" indent="-609600"/>
            <a:r>
              <a:rPr lang="ru-RU" sz="2800" b="1" dirty="0">
                <a:solidFill>
                  <a:schemeClr val="tx2"/>
                </a:solidFill>
              </a:rPr>
              <a:t>конкуренция;</a:t>
            </a:r>
          </a:p>
          <a:p>
            <a:pPr marL="609600" indent="-609600"/>
            <a:r>
              <a:rPr lang="ru-RU" sz="2800" b="1" dirty="0">
                <a:solidFill>
                  <a:schemeClr val="tx2"/>
                </a:solidFill>
              </a:rPr>
              <a:t>экономическая ответственность участников рынка;</a:t>
            </a:r>
          </a:p>
          <a:p>
            <a:pPr marL="609600" indent="-609600"/>
            <a:r>
              <a:rPr lang="ru-RU" sz="2800" b="1" dirty="0">
                <a:solidFill>
                  <a:schemeClr val="tx2"/>
                </a:solidFill>
              </a:rPr>
              <a:t>частная собственность.</a:t>
            </a:r>
          </a:p>
          <a:p>
            <a:pPr marL="609600" indent="-609600"/>
            <a:endParaRPr lang="ru-RU" sz="2400" b="1" dirty="0"/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 dirty="0">
                <a:solidFill>
                  <a:schemeClr val="accent3">
                    <a:lumMod val="75000"/>
                  </a:schemeClr>
                </a:solidFill>
              </a:rPr>
              <a:t>Основные черты (принципы) рыночной экономики:</a:t>
            </a:r>
          </a:p>
        </p:txBody>
      </p:sp>
    </p:spTree>
  </p:cSld>
  <p:clrMapOvr>
    <a:masterClrMapping/>
  </p:clrMapOvr>
  <p:transition>
    <p:strips dir="r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Rectangle 3"/>
          <p:cNvSpPr>
            <a:spLocks noGrp="1" noChangeArrowheads="1"/>
          </p:cNvSpPr>
          <p:nvPr>
            <p:ph idx="1"/>
          </p:nvPr>
        </p:nvSpPr>
        <p:spPr>
          <a:xfrm>
            <a:off x="500034" y="1571612"/>
            <a:ext cx="8388424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dirty="0">
                <a:solidFill>
                  <a:schemeClr val="tx2"/>
                </a:solidFill>
              </a:rPr>
              <a:t>все домашние хозяйства и фирмы действуют относительно независимо друг от друга, принимают самостоятельные решения в рамках существующих норм, законов и правил, стремятся к достижению собственных целей.</a:t>
            </a:r>
            <a:r>
              <a:rPr lang="ru-RU" sz="3200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285728"/>
            <a:ext cx="8229600" cy="1143000"/>
          </a:xfrm>
        </p:spPr>
        <p:txBody>
          <a:bodyPr>
            <a:noAutofit/>
          </a:bodyPr>
          <a:lstStyle/>
          <a:p>
            <a:r>
              <a:rPr lang="ru-RU" sz="4000" b="1" dirty="0">
                <a:solidFill>
                  <a:schemeClr val="bg2">
                    <a:lumMod val="50000"/>
                  </a:schemeClr>
                </a:solidFill>
              </a:rPr>
              <a:t>Свобода экономической деятельности рыночных агентов: </a:t>
            </a:r>
          </a:p>
        </p:txBody>
      </p:sp>
    </p:spTree>
  </p:cSld>
  <p:clrMapOvr>
    <a:masterClrMapping/>
  </p:clrMapOvr>
  <p:transition>
    <p:strips dir="ru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2017712"/>
            <a:ext cx="8858280" cy="4435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dirty="0">
                <a:solidFill>
                  <a:schemeClr val="tx2"/>
                </a:solidFill>
              </a:rPr>
              <a:t>поскольку ни один рыночный агент не может принудить другого к нежелательной для него сделке, стороны вынуждены договариваться, приходить к взаимоприемлемым </a:t>
            </a:r>
            <a:r>
              <a:rPr lang="ru-RU" sz="3200" b="1" u="sng" dirty="0">
                <a:solidFill>
                  <a:schemeClr val="tx2"/>
                </a:solidFill>
              </a:rPr>
              <a:t>компромиссам</a:t>
            </a:r>
            <a:r>
              <a:rPr lang="ru-RU" sz="3200" b="1" dirty="0">
                <a:solidFill>
                  <a:schemeClr val="tx2"/>
                </a:solidFill>
              </a:rPr>
              <a:t>. </a:t>
            </a:r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274638"/>
            <a:ext cx="8572560" cy="1582726"/>
          </a:xfrm>
        </p:spPr>
        <p:txBody>
          <a:bodyPr>
            <a:noAutofit/>
          </a:bodyPr>
          <a:lstStyle/>
          <a:p>
            <a:r>
              <a:rPr lang="ru-RU" sz="4000" b="1" dirty="0">
                <a:solidFill>
                  <a:schemeClr val="accent1"/>
                </a:solidFill>
              </a:rPr>
              <a:t>Добровольный обмен (сотрудничество) между рыночными агентами:</a:t>
            </a:r>
            <a:r>
              <a:rPr lang="ru-RU" sz="4400" b="1" dirty="0">
                <a:solidFill>
                  <a:schemeClr val="accent1"/>
                </a:solidFill>
              </a:rPr>
              <a:t> </a:t>
            </a:r>
          </a:p>
        </p:txBody>
      </p:sp>
    </p:spTree>
  </p:cSld>
  <p:clrMapOvr>
    <a:masterClrMapping/>
  </p:clrMapOvr>
  <p:transition>
    <p:strips dir="ru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1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1285860"/>
            <a:ext cx="8715404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dirty="0">
                <a:solidFill>
                  <a:schemeClr val="tx2"/>
                </a:solidFill>
              </a:rPr>
              <a:t>поскольку стороны независимы в принятии решений и вынуждены договариваться об условиях сделки, цены на рынке устанавливаются свободно под воздействием рыночных сил.</a:t>
            </a:r>
            <a:r>
              <a:rPr lang="ru-RU" sz="3200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>
                <a:solidFill>
                  <a:schemeClr val="accent1"/>
                </a:solidFill>
              </a:rPr>
              <a:t>Свободное ценообразование: </a:t>
            </a:r>
          </a:p>
        </p:txBody>
      </p:sp>
    </p:spTree>
  </p:cSld>
  <p:clrMapOvr>
    <a:masterClrMapping/>
  </p:clrMapOvr>
  <p:transition>
    <p:strips dir="ru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>
          <a:xfrm>
            <a:off x="357158" y="1285860"/>
            <a:ext cx="8388424" cy="4363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dirty="0">
                <a:solidFill>
                  <a:schemeClr val="tx2"/>
                </a:solidFill>
              </a:rPr>
              <a:t>участники рынка конкурируют между собой: производители — чтобы продать товар, потребители — чтобы купить его. </a:t>
            </a:r>
          </a:p>
          <a:p>
            <a:pPr marL="0" indent="0">
              <a:buNone/>
            </a:pPr>
            <a:endParaRPr lang="ru-RU" sz="32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ru-RU" sz="3200" b="1" dirty="0">
                <a:solidFill>
                  <a:schemeClr val="tx2"/>
                </a:solidFill>
              </a:rPr>
              <a:t>Конкуренция является основой эффективности экономики —побеждает в ней тот, кто эффективнее. </a:t>
            </a:r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>
                <a:solidFill>
                  <a:schemeClr val="accent1"/>
                </a:solidFill>
              </a:rPr>
              <a:t>Конкуренция:</a:t>
            </a:r>
          </a:p>
        </p:txBody>
      </p:sp>
    </p:spTree>
  </p:cSld>
  <p:clrMapOvr>
    <a:masterClrMapping/>
  </p:clrMapOvr>
  <p:transition>
    <p:strips dir="ru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2017713"/>
            <a:ext cx="8715404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dirty="0">
                <a:solidFill>
                  <a:schemeClr val="tx2"/>
                </a:solidFill>
              </a:rPr>
              <a:t>тот, кто стремится  к достижению собственных интересов и принимает независимые решения, должен нести и всю полноту ответственности за результаты своей деятельности.</a:t>
            </a:r>
            <a:r>
              <a:rPr lang="ru-RU" sz="3200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b="1" dirty="0">
                <a:solidFill>
                  <a:schemeClr val="accent1"/>
                </a:solidFill>
              </a:rPr>
              <a:t>Экономическая ответственность участников рынка: </a:t>
            </a:r>
            <a:r>
              <a:rPr lang="ru-RU" sz="4800" dirty="0">
                <a:solidFill>
                  <a:schemeClr val="accent1"/>
                </a:solidFill>
              </a:rPr>
              <a:t> </a:t>
            </a:r>
          </a:p>
        </p:txBody>
      </p:sp>
    </p:spTree>
  </p:cSld>
  <p:clrMapOvr>
    <a:masterClrMapping/>
  </p:clrMapOvr>
  <p:transition>
    <p:strips dir="ru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>
          <a:xfrm>
            <a:off x="357158" y="1285860"/>
            <a:ext cx="8604250" cy="4579937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3200" b="1" dirty="0">
                <a:solidFill>
                  <a:schemeClr val="tx2"/>
                </a:solidFill>
              </a:rPr>
              <a:t>свобода деятельности и экономическая ответственность за неё, независимость субъектов, добровольность обмена, конкуренция могут в полной мере реализовываться лишь в случае, когда индивиды обладают правами частной собственности на производственные ресурсы и объекты сделок.</a:t>
            </a:r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>
                <a:solidFill>
                  <a:schemeClr val="accent1"/>
                </a:solidFill>
              </a:rPr>
              <a:t>Частная собственность:</a:t>
            </a:r>
          </a:p>
        </p:txBody>
      </p:sp>
    </p:spTree>
  </p:cSld>
  <p:clrMapOvr>
    <a:masterClrMapping/>
  </p:clrMapOvr>
  <p:transition>
    <p:strips dir="r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285720" y="642918"/>
            <a:ext cx="8643998" cy="542928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36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Экономическая система </a:t>
            </a:r>
            <a:r>
              <a:rPr lang="ru-RU" sz="3200" b="1" dirty="0">
                <a:solidFill>
                  <a:schemeClr val="tx2"/>
                </a:solidFill>
                <a:cs typeface="Times New Roman" pitchFamily="18" charset="0"/>
              </a:rPr>
              <a:t>– </a:t>
            </a:r>
            <a:br>
              <a:rPr lang="ru-RU" sz="3200" b="1" dirty="0">
                <a:solidFill>
                  <a:schemeClr val="tx2"/>
                </a:solidFill>
                <a:cs typeface="Times New Roman" pitchFamily="18" charset="0"/>
              </a:rPr>
            </a:br>
            <a:r>
              <a:rPr lang="ru-RU" sz="3200" b="1" dirty="0">
                <a:solidFill>
                  <a:schemeClr val="tx2"/>
                </a:solidFill>
                <a:cs typeface="Times New Roman" pitchFamily="18" charset="0"/>
              </a:rPr>
              <a:t>ультрасложная, скоординированная совокупность экономических отношений, видов хозяйственной деятельности, осуществляющихся в  обществе</a:t>
            </a:r>
            <a:r>
              <a:rPr lang="ru-RU" sz="3200" b="1" dirty="0">
                <a:solidFill>
                  <a:schemeClr val="tx2"/>
                </a:solidFill>
              </a:rPr>
              <a:t>,</a:t>
            </a:r>
            <a:r>
              <a:rPr lang="ru-RU" sz="3200" b="1" dirty="0">
                <a:solidFill>
                  <a:schemeClr val="tx2"/>
                </a:solidFill>
                <a:cs typeface="Times New Roman" pitchFamily="18" charset="0"/>
              </a:rPr>
              <a:t> в рамках данной географической территории в форме определённых социально-экономических отношений и институтов, целью которой является удовлетворение потребностей в экономических благах и услугах.</a:t>
            </a:r>
            <a:r>
              <a:rPr lang="ru-RU" sz="3200" dirty="0">
                <a:solidFill>
                  <a:schemeClr val="tx2"/>
                </a:solidFill>
              </a:rPr>
              <a:t> </a:t>
            </a:r>
            <a:endParaRPr lang="ru-RU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strips dir="ru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2017712"/>
            <a:ext cx="8136904" cy="4363615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tx2"/>
                </a:solidFill>
              </a:rPr>
              <a:t>информационная;</a:t>
            </a:r>
          </a:p>
          <a:p>
            <a:r>
              <a:rPr lang="ru-RU" sz="3200" b="1" dirty="0">
                <a:solidFill>
                  <a:schemeClr val="tx2"/>
                </a:solidFill>
              </a:rPr>
              <a:t>стимулирующая;</a:t>
            </a:r>
          </a:p>
          <a:p>
            <a:r>
              <a:rPr lang="ru-RU" sz="3200" b="1" dirty="0">
                <a:solidFill>
                  <a:schemeClr val="tx2"/>
                </a:solidFill>
              </a:rPr>
              <a:t>коммуникативная;</a:t>
            </a:r>
          </a:p>
          <a:p>
            <a:r>
              <a:rPr lang="ru-RU" sz="3200" b="1" dirty="0">
                <a:solidFill>
                  <a:schemeClr val="tx2"/>
                </a:solidFill>
              </a:rPr>
              <a:t>распределительная. </a:t>
            </a:r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>
                <a:solidFill>
                  <a:schemeClr val="accent3"/>
                </a:solidFill>
              </a:rPr>
              <a:t>Функции рынка:</a:t>
            </a:r>
          </a:p>
        </p:txBody>
      </p:sp>
    </p:spTree>
  </p:cSld>
  <p:clrMapOvr>
    <a:masterClrMapping/>
  </p:clrMapOvr>
  <p:transition>
    <p:strips dir="ru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>
          <a:xfrm>
            <a:off x="357158" y="1285860"/>
            <a:ext cx="8572528" cy="45076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800" b="1" dirty="0">
                <a:solidFill>
                  <a:schemeClr val="tx2"/>
                </a:solidFill>
              </a:rPr>
              <a:t>для того чтобы принимать эффективные решения, экономическим агентам необходима полная и достоверная информация о состоянии внешней среды. </a:t>
            </a:r>
          </a:p>
          <a:p>
            <a:pPr marL="0" indent="0">
              <a:buNone/>
            </a:pPr>
            <a:endParaRPr lang="ru-RU" sz="28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ru-RU" sz="2800" b="1" dirty="0">
                <a:solidFill>
                  <a:schemeClr val="tx2"/>
                </a:solidFill>
              </a:rPr>
              <a:t>Важнейшим источником информации на рынке являются </a:t>
            </a:r>
            <a:r>
              <a:rPr lang="ru-RU" sz="3200" b="1" u="sng" dirty="0">
                <a:solidFill>
                  <a:schemeClr val="tx2"/>
                </a:solidFill>
              </a:rPr>
              <a:t>цены</a:t>
            </a:r>
            <a:r>
              <a:rPr lang="ru-RU" sz="2800" b="1" dirty="0">
                <a:solidFill>
                  <a:schemeClr val="tx2"/>
                </a:solidFill>
              </a:rPr>
              <a:t>.</a:t>
            </a:r>
          </a:p>
          <a:p>
            <a:pPr marL="0" indent="0">
              <a:buNone/>
            </a:pPr>
            <a:r>
              <a:rPr lang="ru-RU" sz="2800" b="1" dirty="0">
                <a:solidFill>
                  <a:schemeClr val="tx2"/>
                </a:solidFill>
              </a:rPr>
              <a:t> Если они формируются свободно, то точно отражают предпочтения потребителей и возможности производителей. </a:t>
            </a:r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>
                <a:solidFill>
                  <a:schemeClr val="accent6"/>
                </a:solidFill>
              </a:rPr>
              <a:t>Информационная функция:</a:t>
            </a:r>
          </a:p>
        </p:txBody>
      </p:sp>
    </p:spTree>
  </p:cSld>
  <p:clrMapOvr>
    <a:masterClrMapping/>
  </p:clrMapOvr>
  <p:transition>
    <p:strips dir="ru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2017713"/>
            <a:ext cx="8559800" cy="45799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dirty="0">
                <a:solidFill>
                  <a:schemeClr val="tx2"/>
                </a:solidFill>
              </a:rPr>
              <a:t>Рынок даёт стимулы в виде прибылей и убытков для осуществления экономической деятельности, наиболее целесообразной и полезной с точки зрения общества. </a:t>
            </a:r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>
                <a:solidFill>
                  <a:schemeClr val="accent6"/>
                </a:solidFill>
              </a:rPr>
              <a:t>Стимулирующая функция рынка:</a:t>
            </a:r>
            <a:r>
              <a:rPr lang="ru-RU" sz="4800" dirty="0">
                <a:solidFill>
                  <a:schemeClr val="accent6"/>
                </a:solidFill>
              </a:rPr>
              <a:t> </a:t>
            </a:r>
          </a:p>
        </p:txBody>
      </p:sp>
    </p:spTree>
  </p:cSld>
  <p:clrMapOvr>
    <a:masterClrMapping/>
  </p:clrMapOvr>
  <p:transition>
    <p:strips dir="ru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2017713"/>
            <a:ext cx="8559800" cy="45799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dirty="0">
                <a:solidFill>
                  <a:schemeClr val="tx2"/>
                </a:solidFill>
              </a:rPr>
              <a:t>ценовой механизм заставляет производителей и потребителей согласованно действовать даже в том случае, когда они не задумываются о существовании друг друга. </a:t>
            </a:r>
            <a:endParaRPr lang="ru-RU" sz="3200" dirty="0">
              <a:solidFill>
                <a:schemeClr val="tx2"/>
              </a:solidFill>
            </a:endParaRPr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274638"/>
            <a:ext cx="8715404" cy="1654164"/>
          </a:xfrm>
        </p:spPr>
        <p:txBody>
          <a:bodyPr>
            <a:noAutofit/>
          </a:bodyPr>
          <a:lstStyle/>
          <a:p>
            <a:r>
              <a:rPr lang="ru-RU" sz="4000" b="1" dirty="0">
                <a:solidFill>
                  <a:schemeClr val="accent6"/>
                </a:solidFill>
              </a:rPr>
              <a:t>Функция коммуникации (связи) обособленных производителей и потребителей:</a:t>
            </a:r>
            <a:endParaRPr lang="ru-RU" sz="540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ransition>
    <p:strips dir="ru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4" algn="r" rtl="0">
              <a:spcBef>
                <a:spcPct val="0"/>
              </a:spcBef>
            </a:pPr>
            <a:r>
              <a:rPr lang="ru-RU" sz="4000" b="1" dirty="0">
                <a:solidFill>
                  <a:schemeClr val="tx2"/>
                </a:solidFill>
              </a:rPr>
              <a:t>Типы экономических систем.</a:t>
            </a:r>
            <a:br>
              <a:rPr lang="ru-RU" sz="4000" b="1" dirty="0">
                <a:solidFill>
                  <a:schemeClr val="tx2"/>
                </a:solidFill>
              </a:rPr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0034" y="1214422"/>
            <a:ext cx="7772400" cy="1199704"/>
          </a:xfrm>
        </p:spPr>
        <p:txBody>
          <a:bodyPr/>
          <a:lstStyle/>
          <a:p>
            <a:r>
              <a:rPr lang="ru-RU" sz="2800" dirty="0"/>
              <a:t>Вопрос пятый:</a:t>
            </a:r>
            <a:endParaRPr lang="ru-RU" dirty="0"/>
          </a:p>
        </p:txBody>
      </p:sp>
    </p:spTree>
  </p:cSld>
  <p:clrMapOvr>
    <a:masterClrMapping/>
  </p:clrMapOvr>
  <p:transition>
    <p:strips dir="ru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58204" cy="5391168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hlink"/>
                </a:solidFill>
                <a:cs typeface="Times New Roman" pitchFamily="18" charset="0"/>
              </a:rPr>
              <a:t>Способ координации,  базирующийся на традициях</a:t>
            </a:r>
            <a:r>
              <a:rPr lang="ru-RU" sz="3200" b="1" dirty="0">
                <a:solidFill>
                  <a:schemeClr val="accent3">
                    <a:lumMod val="60000"/>
                    <a:lumOff val="40000"/>
                  </a:schemeClr>
                </a:solidFill>
                <a:cs typeface="Times New Roman" pitchFamily="18" charset="0"/>
              </a:rPr>
              <a:t>,</a:t>
            </a:r>
            <a:r>
              <a:rPr lang="ru-RU" sz="3200" b="1" dirty="0">
                <a:cs typeface="Times New Roman" pitchFamily="18" charset="0"/>
              </a:rPr>
              <a:t> </a:t>
            </a:r>
            <a:br>
              <a:rPr lang="ru-RU" sz="3200" b="1" dirty="0">
                <a:cs typeface="Times New Roman" pitchFamily="18" charset="0"/>
              </a:rPr>
            </a:br>
            <a:r>
              <a:rPr lang="ru-RU" sz="3200" b="1" dirty="0">
                <a:cs typeface="Times New Roman" pitchFamily="18" charset="0"/>
              </a:rPr>
              <a:t>предполагает, что экономическое поведение людей регулируется на основе сложившихся в обществе религиозных, общественных, клановых и других традиций и обычаев, а иногда и на основе инстинктов выживания.</a:t>
            </a:r>
            <a:r>
              <a:rPr lang="ru-RU" sz="4400" dirty="0"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>
    <p:strips dir="ru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077200" cy="5534044"/>
          </a:xfrm>
        </p:spPr>
        <p:txBody>
          <a:bodyPr/>
          <a:lstStyle/>
          <a:p>
            <a:r>
              <a:rPr lang="ru-RU" sz="3600" b="1" dirty="0">
                <a:solidFill>
                  <a:schemeClr val="hlink"/>
                </a:solidFill>
                <a:cs typeface="Times New Roman" pitchFamily="18" charset="0"/>
              </a:rPr>
              <a:t>Способ координации, базирующийся на рынке</a:t>
            </a:r>
            <a:r>
              <a:rPr lang="ru-RU" sz="2900" b="1" dirty="0">
                <a:cs typeface="Times New Roman" pitchFamily="18" charset="0"/>
              </a:rPr>
              <a:t>, предполагает, что регулирование экономического поведения людей осуществляется на принципах спонтанности, когда  хозяйствующие субъекты и потребители, руководствуясь собственными экономическими интересами, самостоятельно, на свой страх и риск принимают решения и несут полную экономическую ответственность за их воплощение в жизнь.</a:t>
            </a:r>
            <a:r>
              <a:rPr lang="ru-RU" sz="4200" dirty="0"/>
              <a:t> </a:t>
            </a:r>
          </a:p>
        </p:txBody>
      </p:sp>
    </p:spTree>
  </p:cSld>
  <p:clrMapOvr>
    <a:masterClrMapping/>
  </p:clrMapOvr>
  <p:transition>
    <p:strips dir="ru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600" b="1" dirty="0">
                <a:solidFill>
                  <a:schemeClr val="tx2"/>
                </a:solidFill>
              </a:rPr>
              <a:t>Традиционная</a:t>
            </a:r>
          </a:p>
          <a:p>
            <a:r>
              <a:rPr lang="ru-RU" sz="3600" b="1" dirty="0">
                <a:solidFill>
                  <a:schemeClr val="tx2"/>
                </a:solidFill>
              </a:rPr>
              <a:t>Рыночная</a:t>
            </a:r>
          </a:p>
          <a:p>
            <a:r>
              <a:rPr lang="ru-RU" sz="3600" b="1" dirty="0">
                <a:solidFill>
                  <a:schemeClr val="tx2"/>
                </a:solidFill>
              </a:rPr>
              <a:t>Командно-административная</a:t>
            </a:r>
          </a:p>
          <a:p>
            <a:r>
              <a:rPr lang="ru-RU" sz="3600" b="1" dirty="0">
                <a:solidFill>
                  <a:schemeClr val="tx2"/>
                </a:solidFill>
              </a:rPr>
              <a:t>Смешанная 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600" b="1" dirty="0">
                <a:solidFill>
                  <a:schemeClr val="accent3"/>
                </a:solidFill>
              </a:rPr>
              <a:t>ТИПЫ ЭКОНОМИЧЕСКИХ СИСТЕМ:</a:t>
            </a:r>
          </a:p>
        </p:txBody>
      </p:sp>
    </p:spTree>
    <p:extLst>
      <p:ext uri="{BB962C8B-B14F-4D97-AF65-F5344CB8AC3E}">
        <p14:creationId xmlns:p14="http://schemas.microsoft.com/office/powerpoint/2010/main" val="3827132195"/>
      </p:ext>
    </p:extLst>
  </p:cSld>
  <p:clrMapOvr>
    <a:masterClrMapping/>
  </p:clrMapOvr>
  <p:transition>
    <p:strips dir="ru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609600"/>
            <a:ext cx="8278812" cy="5867400"/>
          </a:xfrm>
        </p:spPr>
        <p:txBody>
          <a:bodyPr/>
          <a:lstStyle/>
          <a:p>
            <a:r>
              <a:rPr lang="ru-RU" sz="4000" b="1" dirty="0">
                <a:solidFill>
                  <a:schemeClr val="hlink"/>
                </a:solidFill>
                <a:cs typeface="Times New Roman" pitchFamily="18" charset="0"/>
              </a:rPr>
              <a:t>Традиционная экономика</a:t>
            </a:r>
            <a:r>
              <a:rPr lang="ru-RU" sz="4000" b="1" dirty="0">
                <a:cs typeface="Times New Roman" pitchFamily="18" charset="0"/>
              </a:rPr>
              <a:t>  </a:t>
            </a:r>
            <a:r>
              <a:rPr lang="ru-RU" sz="3200" b="1" dirty="0">
                <a:cs typeface="Times New Roman" pitchFamily="18" charset="0"/>
              </a:rPr>
              <a:t>характерна для слаборазвитых стран,  в ней доминируют освящённые временем традиции и обычаи, в соответствии с которыми и осуществляется координация экономических взаимодействий.</a:t>
            </a:r>
            <a:r>
              <a:rPr lang="ru-RU" sz="3200" dirty="0"/>
              <a:t> </a:t>
            </a:r>
            <a:endParaRPr lang="ru-RU" sz="3000" dirty="0"/>
          </a:p>
        </p:txBody>
      </p:sp>
    </p:spTree>
  </p:cSld>
  <p:clrMapOvr>
    <a:masterClrMapping/>
  </p:clrMapOvr>
  <p:transition>
    <p:strips dir="ru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908050"/>
            <a:ext cx="8686800" cy="5275263"/>
          </a:xfrm>
        </p:spPr>
        <p:txBody>
          <a:bodyPr/>
          <a:lstStyle/>
          <a:p>
            <a:r>
              <a:rPr lang="ru-RU" sz="4000" b="1" dirty="0">
                <a:solidFill>
                  <a:schemeClr val="hlink"/>
                </a:solidFill>
                <a:cs typeface="Times New Roman" pitchFamily="18" charset="0"/>
              </a:rPr>
              <a:t>Рыночная система (классический капитализм)</a:t>
            </a:r>
            <a:br>
              <a:rPr lang="ru-RU" sz="4000" b="1" dirty="0">
                <a:solidFill>
                  <a:schemeClr val="hlink"/>
                </a:solidFill>
                <a:cs typeface="Times New Roman" pitchFamily="18" charset="0"/>
              </a:rPr>
            </a:br>
            <a:r>
              <a:rPr lang="ru-RU" sz="4000" b="1" dirty="0">
                <a:solidFill>
                  <a:schemeClr val="hlink"/>
                </a:solidFill>
                <a:cs typeface="Times New Roman" pitchFamily="18" charset="0"/>
              </a:rPr>
              <a:t> </a:t>
            </a:r>
            <a:r>
              <a:rPr lang="ru-RU" sz="3200" b="1" dirty="0">
                <a:cs typeface="Times New Roman" pitchFamily="18" charset="0"/>
              </a:rPr>
              <a:t>характеризуется координацией взаимодействия субъектов экономики на основе стихийного действия рыночных законов, спонтанных решений хозяйствующих субъектов и потребителей.</a:t>
            </a:r>
            <a:r>
              <a:rPr lang="ru-RU" sz="4400" dirty="0"/>
              <a:t> </a:t>
            </a:r>
            <a:endParaRPr lang="ru-RU" sz="4200" dirty="0"/>
          </a:p>
        </p:txBody>
      </p:sp>
    </p:spTree>
  </p:cSld>
  <p:clrMapOvr>
    <a:masterClrMapping/>
  </p:clrMapOvr>
  <p:transition>
    <p:strips dir="r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980728"/>
            <a:ext cx="7988300" cy="4172297"/>
          </a:xfrm>
        </p:spPr>
        <p:txBody>
          <a:bodyPr anchor="t"/>
          <a:lstStyle/>
          <a:p>
            <a:br>
              <a:rPr lang="ru-RU" sz="3000" b="1" dirty="0">
                <a:solidFill>
                  <a:schemeClr val="hlink"/>
                </a:solidFill>
                <a:latin typeface="Times New Roman" pitchFamily="18" charset="0"/>
              </a:rPr>
            </a:br>
            <a:br>
              <a:rPr lang="ru-RU" sz="3000" b="1" dirty="0">
                <a:solidFill>
                  <a:schemeClr val="hlink"/>
                </a:solidFill>
                <a:latin typeface="Times New Roman" pitchFamily="18" charset="0"/>
              </a:rPr>
            </a:br>
            <a:r>
              <a:rPr lang="ru-RU" sz="4000" b="1" dirty="0">
                <a:solidFill>
                  <a:schemeClr val="accent3">
                    <a:lumMod val="75000"/>
                  </a:schemeClr>
                </a:solidFill>
              </a:rPr>
              <a:t>С</a:t>
            </a:r>
            <a:r>
              <a:rPr lang="ru-RU" sz="4000" b="1" dirty="0">
                <a:solidFill>
                  <a:schemeClr val="accent3">
                    <a:lumMod val="75000"/>
                  </a:schemeClr>
                </a:solidFill>
                <a:cs typeface="Times New Roman" pitchFamily="18" charset="0"/>
              </a:rPr>
              <a:t>убъект</a:t>
            </a:r>
            <a:r>
              <a:rPr lang="ru-RU" sz="4000" b="1" dirty="0">
                <a:solidFill>
                  <a:schemeClr val="accent3">
                    <a:lumMod val="75000"/>
                  </a:schemeClr>
                </a:solidFill>
              </a:rPr>
              <a:t>ы</a:t>
            </a:r>
            <a:r>
              <a:rPr lang="ru-RU" sz="4000" b="1" dirty="0">
                <a:solidFill>
                  <a:schemeClr val="accent3">
                    <a:lumMod val="75000"/>
                  </a:schemeClr>
                </a:solidFill>
                <a:cs typeface="Times New Roman" pitchFamily="18" charset="0"/>
              </a:rPr>
              <a:t> экономической системы </a:t>
            </a:r>
            <a:br>
              <a:rPr lang="ru-RU" sz="3600" b="1" dirty="0">
                <a:solidFill>
                  <a:schemeClr val="accent5">
                    <a:lumMod val="25000"/>
                  </a:schemeClr>
                </a:solidFill>
                <a:cs typeface="Times New Roman" pitchFamily="18" charset="0"/>
              </a:rPr>
            </a:br>
            <a:br>
              <a:rPr lang="ru-RU" sz="3600" b="1" dirty="0">
                <a:solidFill>
                  <a:schemeClr val="accent5">
                    <a:lumMod val="25000"/>
                  </a:schemeClr>
                </a:solidFill>
                <a:cs typeface="Times New Roman" pitchFamily="18" charset="0"/>
              </a:rPr>
            </a:br>
            <a:r>
              <a:rPr lang="ru-RU" sz="3200" b="1" dirty="0">
                <a:solidFill>
                  <a:schemeClr val="tx1"/>
                </a:solidFill>
                <a:cs typeface="Times New Roman" pitchFamily="18" charset="0"/>
              </a:rPr>
              <a:t>–</a:t>
            </a:r>
            <a:r>
              <a:rPr lang="ru-RU" sz="3200" b="1" dirty="0">
                <a:solidFill>
                  <a:schemeClr val="hlink"/>
                </a:solidFill>
                <a:cs typeface="Times New Roman" pitchFamily="18" charset="0"/>
              </a:rPr>
              <a:t> </a:t>
            </a:r>
            <a:r>
              <a:rPr lang="ru-RU" sz="3200" b="1" dirty="0"/>
              <a:t>э</a:t>
            </a:r>
            <a:r>
              <a:rPr lang="ru-RU" sz="3200" b="1" dirty="0">
                <a:cs typeface="Times New Roman" pitchFamily="18" charset="0"/>
              </a:rPr>
              <a:t>то  домашние хозяйства, предприятия (фирмы) и государство.</a:t>
            </a:r>
          </a:p>
        </p:txBody>
      </p:sp>
    </p:spTree>
  </p:cSld>
  <p:clrMapOvr>
    <a:masterClrMapping/>
  </p:clrMapOvr>
  <p:transition>
    <p:strips dir="ru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765175"/>
            <a:ext cx="8686800" cy="5500688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hlink"/>
                </a:solidFill>
                <a:cs typeface="Times New Roman" pitchFamily="18" charset="0"/>
              </a:rPr>
              <a:t>Командно-административная экономика</a:t>
            </a:r>
            <a:r>
              <a:rPr lang="ru-RU" sz="4000" b="1" dirty="0">
                <a:cs typeface="Times New Roman" pitchFamily="18" charset="0"/>
              </a:rPr>
              <a:t> </a:t>
            </a:r>
            <a:r>
              <a:rPr lang="ru-RU" sz="3200" b="1" dirty="0">
                <a:cs typeface="Times New Roman" pitchFamily="18" charset="0"/>
              </a:rPr>
              <a:t>характеризуется способом координации на основе строгой иерархической подчиненности некоему центру в лице государства. </a:t>
            </a:r>
            <a:br>
              <a:rPr lang="ru-RU" sz="3200" b="1" dirty="0">
                <a:cs typeface="Times New Roman" pitchFamily="18" charset="0"/>
              </a:rPr>
            </a:br>
            <a:br>
              <a:rPr lang="ru-RU" sz="3200" b="1" dirty="0">
                <a:cs typeface="Times New Roman" pitchFamily="18" charset="0"/>
              </a:rPr>
            </a:br>
            <a:r>
              <a:rPr lang="ru-RU" sz="3200" b="1" dirty="0">
                <a:cs typeface="Times New Roman" pitchFamily="18" charset="0"/>
              </a:rPr>
              <a:t>Государство  принимает все ключевые решения о производстве, распределении, обмене и потреблении благ и услуг в обществе</a:t>
            </a:r>
            <a:r>
              <a:rPr lang="ru-RU" sz="3600" dirty="0"/>
              <a:t>.</a:t>
            </a:r>
          </a:p>
        </p:txBody>
      </p:sp>
    </p:spTree>
  </p:cSld>
  <p:clrMapOvr>
    <a:masterClrMapping/>
  </p:clrMapOvr>
  <p:transition>
    <p:strips dir="ru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125538"/>
            <a:ext cx="7848600" cy="4589462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hlink"/>
                </a:solidFill>
                <a:cs typeface="Times New Roman" pitchFamily="18" charset="0"/>
              </a:rPr>
              <a:t>Смешанная экономика</a:t>
            </a:r>
            <a:r>
              <a:rPr lang="ru-RU" sz="4000" b="1" dirty="0">
                <a:cs typeface="Times New Roman" pitchFamily="18" charset="0"/>
              </a:rPr>
              <a:t> </a:t>
            </a:r>
            <a:r>
              <a:rPr lang="ru-RU" sz="3200" b="1" dirty="0">
                <a:latin typeface="Times New Roman"/>
                <a:cs typeface="Times New Roman" pitchFamily="18" charset="0"/>
              </a:rPr>
              <a:t>–</a:t>
            </a:r>
            <a:r>
              <a:rPr lang="ru-RU" sz="3200" b="1" dirty="0">
                <a:cs typeface="Times New Roman" pitchFamily="18" charset="0"/>
              </a:rPr>
              <a:t> экономика, где координация и управление осуществляются на основе совмещения элементов спонтанного порядка и иерархии.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>
    <p:strips dir="ru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>
          <a:xfrm>
            <a:off x="214282" y="1142984"/>
            <a:ext cx="8559800" cy="4579937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ru-RU" sz="3200" b="1" dirty="0">
                <a:solidFill>
                  <a:schemeClr val="tx2"/>
                </a:solidFill>
              </a:rPr>
              <a:t>получаемые  индивидами доходы представляют собой выплаты за принадлежащие им производственные ресурсы — труд, капитал, землю, предпринимательскую способность. </a:t>
            </a:r>
          </a:p>
          <a:p>
            <a:pPr marL="0" indent="0">
              <a:lnSpc>
                <a:spcPct val="80000"/>
              </a:lnSpc>
              <a:buNone/>
            </a:pPr>
            <a:endParaRPr lang="ru-RU" sz="3200" b="1" dirty="0">
              <a:solidFill>
                <a:schemeClr val="tx2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ru-RU" sz="3200" b="1" dirty="0">
                <a:solidFill>
                  <a:schemeClr val="tx2"/>
                </a:solidFill>
              </a:rPr>
              <a:t>Доходы людей зависят как от количества и качества этих ресурсов, так и от цен, которые устанавливаются на рынках факторов производства. </a:t>
            </a:r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>
                <a:solidFill>
                  <a:schemeClr val="accent6"/>
                </a:solidFill>
              </a:rPr>
              <a:t>Распределительная функция:</a:t>
            </a:r>
            <a:endParaRPr lang="ru-RU" sz="480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ransition>
    <p:strips dir="ru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1357298"/>
            <a:ext cx="8526492" cy="477521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ru-RU" sz="3200" b="1" dirty="0">
                <a:solidFill>
                  <a:schemeClr val="tx2"/>
                </a:solidFill>
              </a:rPr>
              <a:t>   совокупность институтов, обеспечивающих работу рынка; </a:t>
            </a:r>
          </a:p>
          <a:p>
            <a:pPr>
              <a:buFont typeface="Wingdings" pitchFamily="2" charset="2"/>
              <a:buNone/>
            </a:pPr>
            <a:endParaRPr lang="ru-RU" sz="3200" b="1" dirty="0">
              <a:solidFill>
                <a:schemeClr val="tx2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ru-RU" sz="3200" b="1" dirty="0">
                <a:solidFill>
                  <a:schemeClr val="tx2"/>
                </a:solidFill>
              </a:rPr>
              <a:t>организаций, с помощью которых работают рынки ресурсов и товаров, циркулируют потоки товаров, ресурсов и доходов между фирмами и домашними хозяйствами.</a:t>
            </a:r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>
                <a:solidFill>
                  <a:schemeClr val="accent2">
                    <a:lumMod val="75000"/>
                  </a:schemeClr>
                </a:solidFill>
              </a:rPr>
              <a:t>Рыночная</a:t>
            </a:r>
            <a:r>
              <a:rPr lang="ru-RU" sz="4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4000" b="1" dirty="0">
                <a:solidFill>
                  <a:schemeClr val="accent2">
                    <a:lumMod val="75000"/>
                  </a:schemeClr>
                </a:solidFill>
              </a:rPr>
              <a:t>инфраструктура – это </a:t>
            </a:r>
          </a:p>
        </p:txBody>
      </p:sp>
    </p:spTree>
  </p:cSld>
  <p:clrMapOvr>
    <a:masterClrMapping/>
  </p:clrMapOvr>
  <p:transition>
    <p:strips dir="ru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1571612"/>
            <a:ext cx="8526492" cy="4560901"/>
          </a:xfrm>
        </p:spPr>
        <p:txBody>
          <a:bodyPr/>
          <a:lstStyle/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ru-RU" b="1" i="1" dirty="0">
                <a:solidFill>
                  <a:srgbClr val="FF0066"/>
                </a:solidFill>
              </a:rPr>
              <a:t>   </a:t>
            </a:r>
            <a:r>
              <a:rPr lang="ru-RU" sz="36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Биржа</a:t>
            </a:r>
            <a:r>
              <a:rPr lang="ru-RU" sz="2400" b="1" dirty="0"/>
              <a:t> </a:t>
            </a:r>
            <a:r>
              <a:rPr lang="ru-RU" sz="2400" b="1" dirty="0">
                <a:solidFill>
                  <a:schemeClr val="tx2"/>
                </a:solidFill>
              </a:rPr>
              <a:t>– это организованная форма рынка для осуществления сделок по купле-продаже товаров, ресурсов, формирования рыночных цен на основе взаимодействия спроса и предложения. 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ru-RU" sz="2400" b="1" dirty="0">
                <a:solidFill>
                  <a:schemeClr val="tx2"/>
                </a:solidFill>
              </a:rPr>
              <a:t>    Самые распространённые – это биржи труда, товарные и фондовые, а также валютные биржи. </a:t>
            </a:r>
          </a:p>
          <a:p>
            <a:endParaRPr lang="ru-RU" sz="2400" b="1" dirty="0"/>
          </a:p>
        </p:txBody>
      </p:sp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>
                <a:solidFill>
                  <a:schemeClr val="bg2">
                    <a:lumMod val="50000"/>
                  </a:schemeClr>
                </a:solidFill>
              </a:rPr>
              <a:t>Институты рынка:</a:t>
            </a:r>
          </a:p>
        </p:txBody>
      </p:sp>
    </p:spTree>
  </p:cSld>
  <p:clrMapOvr>
    <a:masterClrMapping/>
  </p:clrMapOvr>
  <p:transition>
    <p:strips dir="ru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2017713"/>
            <a:ext cx="8415338" cy="4114800"/>
          </a:xfrm>
        </p:spPr>
        <p:txBody>
          <a:bodyPr/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ru-RU" b="1" i="1" dirty="0">
                <a:solidFill>
                  <a:srgbClr val="FF0066"/>
                </a:solidFill>
              </a:rPr>
              <a:t>   </a:t>
            </a:r>
            <a:r>
              <a:rPr lang="ru-RU" sz="36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Брокерская фирма (брокер)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>
                <a:solidFill>
                  <a:schemeClr val="tx2"/>
                </a:solidFill>
              </a:rPr>
              <a:t>– это коммерческая организация, осуществляющая сделки по купле-продаже товаров, ресурсов, ценных бумаг от имени своих клиентов. 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>
                <a:solidFill>
                  <a:schemeClr val="accent1"/>
                </a:solidFill>
              </a:rPr>
              <a:t>Институты рынка:</a:t>
            </a:r>
          </a:p>
        </p:txBody>
      </p:sp>
    </p:spTree>
  </p:cSld>
  <p:clrMapOvr>
    <a:masterClrMapping/>
  </p:clrMapOvr>
  <p:transition>
    <p:strips dir="ru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7" name="Rectangle 3"/>
          <p:cNvSpPr>
            <a:spLocks noGrp="1" noChangeArrowheads="1"/>
          </p:cNvSpPr>
          <p:nvPr>
            <p:ph idx="1"/>
          </p:nvPr>
        </p:nvSpPr>
        <p:spPr>
          <a:xfrm>
            <a:off x="214282" y="1357298"/>
            <a:ext cx="8704263" cy="4114800"/>
          </a:xfrm>
        </p:spPr>
        <p:txBody>
          <a:bodyPr/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ru-RU" b="1" i="1" dirty="0">
                <a:solidFill>
                  <a:srgbClr val="FF0066"/>
                </a:solidFill>
              </a:rPr>
              <a:t>   </a:t>
            </a:r>
            <a:r>
              <a:rPr lang="ru-RU" sz="36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Торговый дом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200" b="1" dirty="0">
                <a:solidFill>
                  <a:schemeClr val="tx2"/>
                </a:solidFill>
              </a:rPr>
              <a:t>– это фирма, осуществляющая внешнеторговые операции (импорт и продажу внутри страны зарубежных товаров, экспорт и продажу за рубежом товаров национального производства). 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endParaRPr lang="ru-RU" b="1" dirty="0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>
                <a:solidFill>
                  <a:schemeClr val="bg2">
                    <a:lumMod val="50000"/>
                  </a:schemeClr>
                </a:solidFill>
              </a:rPr>
              <a:t>Институты рынка:</a:t>
            </a:r>
          </a:p>
        </p:txBody>
      </p:sp>
    </p:spTree>
  </p:cSld>
  <p:clrMapOvr>
    <a:masterClrMapping/>
  </p:clrMapOvr>
  <p:transition>
    <p:strips dir="ru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1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2017713"/>
            <a:ext cx="8486775" cy="4114800"/>
          </a:xfrm>
        </p:spPr>
        <p:txBody>
          <a:bodyPr/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ru-RU" b="1" dirty="0">
                <a:solidFill>
                  <a:srgbClr val="FF3399"/>
                </a:solidFill>
              </a:rPr>
              <a:t>   </a:t>
            </a:r>
            <a:r>
              <a:rPr lang="ru-RU" sz="36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Страховая компания</a:t>
            </a:r>
            <a:r>
              <a:rPr lang="ru-RU" b="1" dirty="0"/>
              <a:t> </a:t>
            </a:r>
            <a:r>
              <a:rPr lang="ru-RU" sz="3200" b="1" dirty="0">
                <a:solidFill>
                  <a:schemeClr val="tx2"/>
                </a:solidFill>
              </a:rPr>
              <a:t>– финансово-кредитная организация, осуществляющая страховую деятельность на рынке (деятельность по страхованию, нейтрализации рисков). </a:t>
            </a:r>
            <a:endParaRPr lang="ru-RU" b="1" dirty="0">
              <a:solidFill>
                <a:schemeClr val="tx2"/>
              </a:solidFill>
            </a:endParaRPr>
          </a:p>
          <a:p>
            <a:pPr>
              <a:buNone/>
            </a:pPr>
            <a:endParaRPr lang="ru-RU" b="1" dirty="0"/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>
                <a:solidFill>
                  <a:schemeClr val="bg2">
                    <a:lumMod val="50000"/>
                  </a:schemeClr>
                </a:solidFill>
              </a:rPr>
              <a:t>Институты рынка:</a:t>
            </a:r>
          </a:p>
        </p:txBody>
      </p:sp>
    </p:spTree>
  </p:cSld>
  <p:clrMapOvr>
    <a:masterClrMapping/>
  </p:clrMapOvr>
  <p:transition>
    <p:strips dir="ru"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5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1285860"/>
            <a:ext cx="8559800" cy="4114800"/>
          </a:xfrm>
        </p:spPr>
        <p:txBody>
          <a:bodyPr/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ru-RU" b="1" i="1" dirty="0">
              <a:solidFill>
                <a:srgbClr val="FF0066"/>
              </a:solidFill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ru-RU" sz="36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Ярмарка </a:t>
            </a:r>
            <a:r>
              <a:rPr lang="ru-RU" b="1" dirty="0">
                <a:solidFill>
                  <a:schemeClr val="tx2"/>
                </a:solidFill>
              </a:rPr>
              <a:t>– это рынок товаров, периодически организуемый в установленных местах.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ru-RU" b="1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>
                <a:solidFill>
                  <a:schemeClr val="accent1"/>
                </a:solidFill>
              </a:rPr>
              <a:t>Институты рынка:</a:t>
            </a:r>
          </a:p>
        </p:txBody>
      </p:sp>
    </p:spTree>
  </p:cSld>
  <p:clrMapOvr>
    <a:masterClrMapping/>
  </p:clrMapOvr>
  <p:transition>
    <p:strips dir="ru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ru-RU" b="1" dirty="0">
                <a:solidFill>
                  <a:srgbClr val="FF3399"/>
                </a:solidFill>
              </a:rPr>
              <a:t>   </a:t>
            </a:r>
            <a:r>
              <a:rPr lang="ru-RU" sz="36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Аукцион</a:t>
            </a:r>
            <a:r>
              <a:rPr lang="ru-RU" sz="3200" b="1" dirty="0">
                <a:solidFill>
                  <a:schemeClr val="tx2"/>
                </a:solidFill>
              </a:rPr>
              <a:t> – это форма продажи товаров, организуемая в определённом месте и времени на основе конкуренции покупателей. 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>
                <a:solidFill>
                  <a:schemeClr val="accent1"/>
                </a:solidFill>
              </a:rPr>
              <a:t>Институты рынка:</a:t>
            </a:r>
          </a:p>
        </p:txBody>
      </p:sp>
    </p:spTree>
  </p:cSld>
  <p:clrMapOvr>
    <a:masterClrMapping/>
  </p:clrMapOvr>
  <p:transition>
    <p:strips dir="r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34682"/>
          </a:xfrm>
        </p:spPr>
        <p:txBody>
          <a:bodyPr/>
          <a:lstStyle/>
          <a:p>
            <a:r>
              <a:rPr lang="ru-RU" sz="36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Если национальная экономика и её звенья активно включаются в систему международных экономических связей, </a:t>
            </a:r>
            <a:br>
              <a:rPr lang="ru-RU" sz="36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ru-RU" sz="36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то такая система является </a:t>
            </a:r>
            <a:r>
              <a:rPr lang="ru-RU" b="1" i="1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открытой</a:t>
            </a:r>
            <a:r>
              <a:rPr lang="ru-RU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9746939"/>
      </p:ext>
    </p:extLst>
  </p:cSld>
  <p:clrMapOvr>
    <a:masterClrMapping/>
  </p:clrMapOvr>
  <p:transition>
    <p:strips dir="ru"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2017713"/>
            <a:ext cx="8343900" cy="4114800"/>
          </a:xfrm>
        </p:spPr>
        <p:txBody>
          <a:bodyPr/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ru-RU" b="1" dirty="0">
                <a:solidFill>
                  <a:srgbClr val="FF3399"/>
                </a:solidFill>
              </a:rPr>
              <a:t>   </a:t>
            </a:r>
            <a:r>
              <a:rPr lang="ru-RU" sz="36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Торгово-промышленная палата </a:t>
            </a:r>
            <a:r>
              <a:rPr lang="ru-RU" b="1" dirty="0">
                <a:solidFill>
                  <a:schemeClr val="tx2"/>
                </a:solidFill>
              </a:rPr>
              <a:t>– </a:t>
            </a:r>
            <a:r>
              <a:rPr lang="ru-RU" sz="3200" b="1" dirty="0">
                <a:solidFill>
                  <a:schemeClr val="tx2"/>
                </a:solidFill>
              </a:rPr>
              <a:t>коммерческая организация, целью которой является содействие развитию торговых связей рыночных субъектов страны с зарубежными партнёрами. 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ru-RU" b="1" dirty="0"/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>
                <a:solidFill>
                  <a:schemeClr val="accent1"/>
                </a:solidFill>
              </a:rPr>
              <a:t>Институты рынка:</a:t>
            </a:r>
          </a:p>
        </p:txBody>
      </p:sp>
    </p:spTree>
  </p:cSld>
  <p:clrMapOvr>
    <a:masterClrMapping/>
  </p:clrMapOvr>
  <p:transition>
    <p:strips dir="ru"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7" name="Rectangle 3"/>
          <p:cNvSpPr>
            <a:spLocks noGrp="1" noChangeArrowheads="1"/>
          </p:cNvSpPr>
          <p:nvPr>
            <p:ph idx="1"/>
          </p:nvPr>
        </p:nvSpPr>
        <p:spPr>
          <a:xfrm>
            <a:off x="357158" y="1428736"/>
            <a:ext cx="8559800" cy="4114800"/>
          </a:xfrm>
        </p:spPr>
        <p:txBody>
          <a:bodyPr/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ru-RU" b="1" dirty="0">
                <a:solidFill>
                  <a:srgbClr val="FF3399"/>
                </a:solidFill>
              </a:rPr>
              <a:t>  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ru-RU" sz="36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Аудиторская фирма </a:t>
            </a:r>
            <a:r>
              <a:rPr lang="ru-RU" sz="3200" b="1" dirty="0">
                <a:solidFill>
                  <a:schemeClr val="tx2"/>
                </a:solidFill>
              </a:rPr>
              <a:t>– независимая организация, которая по желанию клиента анализирует и контролирует финансовую и учётную деятельность предприятий.</a:t>
            </a:r>
          </a:p>
          <a:p>
            <a:endParaRPr lang="ru-RU" b="1" dirty="0"/>
          </a:p>
        </p:txBody>
      </p:sp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dirty="0">
                <a:solidFill>
                  <a:schemeClr val="accent1"/>
                </a:solidFill>
              </a:rPr>
              <a:t>Институты рынка:</a:t>
            </a:r>
          </a:p>
        </p:txBody>
      </p:sp>
    </p:spTree>
  </p:cSld>
  <p:clrMapOvr>
    <a:masterClrMapping/>
  </p:clrMapOvr>
  <p:transition>
    <p:strips dir="ru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Конкуренция и ее виды.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00100" y="785794"/>
            <a:ext cx="7772400" cy="1199704"/>
          </a:xfrm>
        </p:spPr>
        <p:txBody>
          <a:bodyPr/>
          <a:lstStyle/>
          <a:p>
            <a:r>
              <a:rPr lang="ru-RU" dirty="0"/>
              <a:t>Вопрос для общего развития </a:t>
            </a:r>
            <a:r>
              <a:rPr lang="ru-RU" dirty="0">
                <a:sym typeface="Wingdings" panose="05000000000000000000" pitchFamily="2" charset="2"/>
              </a:rPr>
              <a:t></a:t>
            </a:r>
            <a:r>
              <a:rPr lang="ru-RU" dirty="0"/>
              <a:t>:</a:t>
            </a:r>
          </a:p>
        </p:txBody>
      </p:sp>
    </p:spTree>
  </p:cSld>
  <p:clrMapOvr>
    <a:masterClrMapping/>
  </p:clrMapOvr>
  <p:transition>
    <p:strips dir="ru"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714488"/>
            <a:ext cx="8388424" cy="4882864"/>
          </a:xfrm>
        </p:spPr>
        <p:txBody>
          <a:bodyPr/>
          <a:lstStyle/>
          <a:p>
            <a:pPr marL="0" indent="0">
              <a:buNone/>
            </a:pPr>
            <a:r>
              <a:rPr lang="ru-RU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Изначально конкуренция рассматривалась как соперничество, борьба за достижение лучших результатов на каком-либо поприще. </a:t>
            </a:r>
          </a:p>
          <a:p>
            <a:pPr marL="0" indent="0">
              <a:buNone/>
            </a:pPr>
            <a:r>
              <a:rPr lang="ru-RU" b="1" dirty="0">
                <a:latin typeface="Times New Roman" pitchFamily="18" charset="0"/>
              </a:rPr>
              <a:t>         </a:t>
            </a:r>
          </a:p>
          <a:p>
            <a:pPr marL="0" indent="0">
              <a:buNone/>
            </a:pPr>
            <a:endParaRPr lang="ru-RU" b="1" dirty="0">
              <a:latin typeface="Times New Roman" pitchFamily="18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b="1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подход к</a:t>
            </a:r>
            <a:r>
              <a:rPr lang="ru-RU" b="1" dirty="0">
                <a:latin typeface="Times New Roman" pitchFamily="18" charset="0"/>
              </a:rPr>
              <a:t> </a:t>
            </a:r>
            <a:r>
              <a:rPr lang="ru-RU" b="1" i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конкуренции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как состязательной борьбе, соперничеству между экономическими агентами за наиболее выгодные условия купли-продажи товаров. 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4348" y="476672"/>
            <a:ext cx="8229627" cy="1008112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Термин «конкуренция» имеет несколько значений</a:t>
            </a:r>
            <a:r>
              <a:rPr lang="ru-RU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endParaRPr lang="ru-RU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Стрелка вправо 3"/>
          <p:cNvSpPr/>
          <p:nvPr/>
        </p:nvSpPr>
        <p:spPr>
          <a:xfrm rot="20215590" flipH="1">
            <a:off x="5391052" y="3233996"/>
            <a:ext cx="1280184" cy="43090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956381"/>
      </p:ext>
    </p:extLst>
  </p:cSld>
  <p:clrMapOvr>
    <a:masterClrMapping/>
  </p:clrMapOvr>
  <p:transition>
    <p:strips dir="ru"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158" y="1643050"/>
            <a:ext cx="8786842" cy="5026309"/>
          </a:xfrm>
        </p:spPr>
        <p:txBody>
          <a:bodyPr/>
          <a:lstStyle/>
          <a:p>
            <a:pPr marL="0" indent="0">
              <a:buNone/>
            </a:pPr>
            <a:r>
              <a:rPr lang="ru-RU" sz="28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Другое значение появилось в экономической науке позднее и означает особый способ организации рынка. </a:t>
            </a:r>
          </a:p>
          <a:p>
            <a:pPr marL="0" indent="0">
              <a:buNone/>
            </a:pPr>
            <a:endParaRPr lang="ru-RU" sz="2800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800" b="1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Когда говорят «свободная (совершенная) конкуренция», «несовершенная конкуренция», имеют в виду именно особенности организации рынка, или</a:t>
            </a:r>
            <a:r>
              <a:rPr lang="ru-RU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тип рыночной структуры.</a:t>
            </a:r>
            <a:endParaRPr lang="ru-RU" sz="2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ru-RU" sz="2400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Термин «конкуренция» имеет несколько значений: </a:t>
            </a:r>
            <a:endParaRPr lang="ru-RU" sz="3200" dirty="0">
              <a:solidFill>
                <a:schemeClr val="accent5"/>
              </a:solidFill>
            </a:endParaRPr>
          </a:p>
        </p:txBody>
      </p:sp>
      <p:sp>
        <p:nvSpPr>
          <p:cNvPr id="5" name="Стрелка вниз 4"/>
          <p:cNvSpPr/>
          <p:nvPr/>
        </p:nvSpPr>
        <p:spPr>
          <a:xfrm>
            <a:off x="4143372" y="2786058"/>
            <a:ext cx="288032" cy="576064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125916"/>
      </p:ext>
    </p:extLst>
  </p:cSld>
  <p:clrMapOvr>
    <a:masterClrMapping/>
  </p:clrMapOvr>
  <p:transition>
    <p:strips dir="ru"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 dirty="0">
                <a:solidFill>
                  <a:schemeClr val="accent1">
                    <a:lumMod val="50000"/>
                  </a:schemeClr>
                </a:solidFill>
              </a:rPr>
              <a:t>Классификация рыночных структур по уровню конкуренции</a:t>
            </a:r>
          </a:p>
        </p:txBody>
      </p:sp>
      <p:sp>
        <p:nvSpPr>
          <p:cNvPr id="100364" name="Rectangle 12"/>
          <p:cNvSpPr>
            <a:spLocks noChangeArrowheads="1"/>
          </p:cNvSpPr>
          <p:nvPr/>
        </p:nvSpPr>
        <p:spPr bwMode="auto">
          <a:xfrm>
            <a:off x="0" y="2811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indent="342900"/>
            <a:endParaRPr lang="ru-RU" sz="1800"/>
          </a:p>
        </p:txBody>
      </p:sp>
      <p:grpSp>
        <p:nvGrpSpPr>
          <p:cNvPr id="100357" name="Group 5"/>
          <p:cNvGrpSpPr>
            <a:grpSpLocks/>
          </p:cNvGrpSpPr>
          <p:nvPr/>
        </p:nvGrpSpPr>
        <p:grpSpPr bwMode="auto">
          <a:xfrm>
            <a:off x="-6" y="2929101"/>
            <a:ext cx="8959393" cy="2830023"/>
            <a:chOff x="1529" y="1976"/>
            <a:chExt cx="9738" cy="1572"/>
          </a:xfrm>
        </p:grpSpPr>
        <p:sp>
          <p:nvSpPr>
            <p:cNvPr id="100363" name="Line 11"/>
            <p:cNvSpPr>
              <a:spLocks noChangeShapeType="1"/>
            </p:cNvSpPr>
            <p:nvPr/>
          </p:nvSpPr>
          <p:spPr bwMode="auto">
            <a:xfrm>
              <a:off x="1881" y="2934"/>
              <a:ext cx="9000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0362" name="Text Box 10"/>
            <p:cNvSpPr txBox="1">
              <a:spLocks noChangeArrowheads="1"/>
            </p:cNvSpPr>
            <p:nvPr/>
          </p:nvSpPr>
          <p:spPr bwMode="auto">
            <a:xfrm>
              <a:off x="8207" y="3008"/>
              <a:ext cx="306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ru-RU" b="1" dirty="0">
                  <a:cs typeface="Times New Roman" pitchFamily="18" charset="0"/>
                </a:rPr>
                <a:t>Степень конкуренции</a:t>
              </a:r>
              <a:endParaRPr lang="ru-RU" b="1" dirty="0"/>
            </a:p>
          </p:txBody>
        </p:sp>
        <p:sp>
          <p:nvSpPr>
            <p:cNvPr id="100361" name="Text Box 9"/>
            <p:cNvSpPr txBox="1">
              <a:spLocks noChangeArrowheads="1"/>
            </p:cNvSpPr>
            <p:nvPr/>
          </p:nvSpPr>
          <p:spPr bwMode="auto">
            <a:xfrm>
              <a:off x="1529" y="2016"/>
              <a:ext cx="2177" cy="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/>
              <a:r>
                <a:rPr lang="ru-RU" sz="2400" b="1" dirty="0">
                  <a:solidFill>
                    <a:schemeClr val="hlink"/>
                  </a:solidFill>
                  <a:cs typeface="Times New Roman" pitchFamily="18" charset="0"/>
                </a:rPr>
                <a:t>Чистая</a:t>
              </a:r>
              <a:endParaRPr lang="ru-RU" sz="2400" b="1" dirty="0">
                <a:solidFill>
                  <a:schemeClr val="hlink"/>
                </a:solidFill>
              </a:endParaRPr>
            </a:p>
            <a:p>
              <a:pPr algn="ctr" eaLnBrk="0" hangingPunct="0"/>
              <a:r>
                <a:rPr lang="ru-RU" sz="2400" b="1" dirty="0">
                  <a:solidFill>
                    <a:schemeClr val="hlink"/>
                  </a:solidFill>
                  <a:cs typeface="Times New Roman" pitchFamily="18" charset="0"/>
                </a:rPr>
                <a:t>монополия</a:t>
              </a:r>
              <a:endParaRPr lang="ru-RU" sz="2400" b="1" dirty="0">
                <a:solidFill>
                  <a:schemeClr val="hlink"/>
                </a:solidFill>
              </a:endParaRPr>
            </a:p>
          </p:txBody>
        </p:sp>
        <p:sp>
          <p:nvSpPr>
            <p:cNvPr id="100360" name="Text Box 8"/>
            <p:cNvSpPr txBox="1">
              <a:spLocks noChangeArrowheads="1"/>
            </p:cNvSpPr>
            <p:nvPr/>
          </p:nvSpPr>
          <p:spPr bwMode="auto">
            <a:xfrm>
              <a:off x="3625" y="2373"/>
              <a:ext cx="216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r>
                <a:rPr lang="ru-RU" sz="2400" b="1" dirty="0">
                  <a:solidFill>
                    <a:srgbClr val="FF3399"/>
                  </a:solidFill>
                  <a:cs typeface="Times New Roman" pitchFamily="18" charset="0"/>
                </a:rPr>
                <a:t>Олигополия</a:t>
              </a:r>
              <a:endParaRPr lang="ru-RU" sz="2400" b="1" dirty="0">
                <a:solidFill>
                  <a:srgbClr val="FF3399"/>
                </a:solidFill>
              </a:endParaRPr>
            </a:p>
          </p:txBody>
        </p:sp>
        <p:sp>
          <p:nvSpPr>
            <p:cNvPr id="100359" name="Text Box 7"/>
            <p:cNvSpPr txBox="1">
              <a:spLocks noChangeArrowheads="1"/>
            </p:cNvSpPr>
            <p:nvPr/>
          </p:nvSpPr>
          <p:spPr bwMode="auto">
            <a:xfrm>
              <a:off x="5334" y="2095"/>
              <a:ext cx="3649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/>
              <a:r>
                <a:rPr lang="ru-RU" sz="2400" b="1" dirty="0">
                  <a:solidFill>
                    <a:srgbClr val="9966FF"/>
                  </a:solidFill>
                  <a:cs typeface="Times New Roman" pitchFamily="18" charset="0"/>
                </a:rPr>
                <a:t>Монополистическая конкуренция</a:t>
              </a:r>
              <a:endParaRPr lang="ru-RU" sz="2400" b="1" dirty="0">
                <a:solidFill>
                  <a:srgbClr val="9966FF"/>
                </a:solidFill>
              </a:endParaRPr>
            </a:p>
          </p:txBody>
        </p:sp>
        <p:sp>
          <p:nvSpPr>
            <p:cNvPr id="100358" name="Text Box 6"/>
            <p:cNvSpPr txBox="1">
              <a:spLocks noChangeArrowheads="1"/>
            </p:cNvSpPr>
            <p:nvPr/>
          </p:nvSpPr>
          <p:spPr bwMode="auto">
            <a:xfrm>
              <a:off x="8750" y="1976"/>
              <a:ext cx="2485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/>
              <a:r>
                <a:rPr lang="ru-RU" sz="2400" b="1" dirty="0">
                  <a:solidFill>
                    <a:schemeClr val="folHlink"/>
                  </a:solidFill>
                  <a:cs typeface="Times New Roman" pitchFamily="18" charset="0"/>
                </a:rPr>
                <a:t>Совершенная конкуренция</a:t>
              </a:r>
              <a:endParaRPr lang="ru-RU" sz="2400" b="1" dirty="0">
                <a:solidFill>
                  <a:schemeClr val="folHlink"/>
                </a:solidFill>
              </a:endParaRPr>
            </a:p>
          </p:txBody>
        </p:sp>
      </p:grpSp>
      <p:sp>
        <p:nvSpPr>
          <p:cNvPr id="100370" name="Rectangle 18"/>
          <p:cNvSpPr>
            <a:spLocks noChangeArrowheads="1"/>
          </p:cNvSpPr>
          <p:nvPr/>
        </p:nvSpPr>
        <p:spPr bwMode="auto">
          <a:xfrm>
            <a:off x="0" y="2811463"/>
            <a:ext cx="1098550" cy="12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indent="342900"/>
            <a:br>
              <a:rPr lang="ru-RU" sz="1100" dirty="0"/>
            </a:br>
            <a:endParaRPr lang="ru-RU" sz="1800" dirty="0"/>
          </a:p>
          <a:p>
            <a:pPr indent="342900" eaLnBrk="0" hangingPunct="0"/>
            <a:r>
              <a:rPr lang="ru-RU" sz="1400" dirty="0">
                <a:cs typeface="Times New Roman" pitchFamily="18" charset="0"/>
              </a:rPr>
              <a:t> </a:t>
            </a:r>
            <a:endParaRPr lang="ru-RU" sz="1100" dirty="0"/>
          </a:p>
          <a:p>
            <a:pPr indent="342900" eaLnBrk="0" hangingPunct="0"/>
            <a:r>
              <a:rPr lang="ru-RU" sz="1400" dirty="0">
                <a:cs typeface="Times New Roman" pitchFamily="18" charset="0"/>
              </a:rPr>
              <a:t>	</a:t>
            </a:r>
            <a:endParaRPr lang="ru-RU" sz="1100" dirty="0"/>
          </a:p>
          <a:p>
            <a:pPr indent="342900" eaLnBrk="0" hangingPunct="0"/>
            <a:endParaRPr lang="ru-RU" sz="1800" dirty="0"/>
          </a:p>
        </p:txBody>
      </p:sp>
    </p:spTree>
  </p:cSld>
  <p:clrMapOvr>
    <a:masterClrMapping/>
  </p:clrMapOvr>
  <p:transition>
    <p:strips dir="ru"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>
          <a:xfrm>
            <a:off x="188912" y="1285860"/>
            <a:ext cx="8955088" cy="4579937"/>
          </a:xfrm>
        </p:spPr>
        <p:txBody>
          <a:bodyPr>
            <a:normAutofit lnSpcReduction="10000"/>
          </a:bodyPr>
          <a:lstStyle/>
          <a:p>
            <a:pPr marL="609600" indent="-609600">
              <a:buFont typeface="Wingdings" pitchFamily="2" charset="2"/>
              <a:buNone/>
            </a:pPr>
            <a:r>
              <a:rPr lang="ru-RU" sz="2800" b="1" dirty="0">
                <a:solidFill>
                  <a:schemeClr val="tx2"/>
                </a:solidFill>
              </a:rPr>
              <a:t>       это ситуация на рынке, при которой </a:t>
            </a:r>
          </a:p>
          <a:p>
            <a:pPr marL="609600" indent="-609600">
              <a:buFont typeface="Wingdings" pitchFamily="2" charset="2"/>
              <a:buNone/>
            </a:pPr>
            <a:endParaRPr lang="ru-RU" sz="2800" b="1" dirty="0">
              <a:solidFill>
                <a:schemeClr val="tx2"/>
              </a:solidFill>
            </a:endParaRPr>
          </a:p>
          <a:p>
            <a:r>
              <a:rPr lang="ru-RU" sz="2800" b="1" dirty="0">
                <a:solidFill>
                  <a:schemeClr val="tx2"/>
                </a:solidFill>
              </a:rPr>
              <a:t>множество продавцов и покупателей торгуют</a:t>
            </a:r>
          </a:p>
          <a:p>
            <a:r>
              <a:rPr lang="ru-RU" sz="2800" b="1" dirty="0">
                <a:solidFill>
                  <a:schemeClr val="tx2"/>
                </a:solidFill>
              </a:rPr>
              <a:t>однородными (абсолютно идентичными, недифференцированными) товарами, </a:t>
            </a:r>
          </a:p>
          <a:p>
            <a:r>
              <a:rPr lang="ru-RU" sz="2800" b="1" dirty="0">
                <a:solidFill>
                  <a:schemeClr val="tx2"/>
                </a:solidFill>
              </a:rPr>
              <a:t>доля каждого из них в общем объёме продаж или покупок чрезвычайно мала </a:t>
            </a:r>
          </a:p>
          <a:p>
            <a:r>
              <a:rPr lang="ru-RU" sz="2800" b="1" dirty="0">
                <a:solidFill>
                  <a:schemeClr val="tx2"/>
                </a:solidFill>
              </a:rPr>
              <a:t>никто из них не может влиять на цену товара, </a:t>
            </a:r>
          </a:p>
          <a:p>
            <a:r>
              <a:rPr lang="ru-RU" sz="2800" b="1" dirty="0">
                <a:solidFill>
                  <a:schemeClr val="tx2"/>
                </a:solidFill>
              </a:rPr>
              <a:t>нет препятствий для входа и выхода фирм из отрасли. </a:t>
            </a:r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>
                <a:solidFill>
                  <a:schemeClr val="accent2">
                    <a:lumMod val="75000"/>
                  </a:schemeClr>
                </a:solidFill>
              </a:rPr>
              <a:t>Совершенная конкуренция:</a:t>
            </a:r>
          </a:p>
        </p:txBody>
      </p:sp>
    </p:spTree>
  </p:cSld>
  <p:clrMapOvr>
    <a:masterClrMapping/>
  </p:clrMapOvr>
  <p:transition>
    <p:strips dir="ru"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7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857232"/>
            <a:ext cx="7772400" cy="4114800"/>
          </a:xfrm>
        </p:spPr>
        <p:txBody>
          <a:bodyPr/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ru-RU" sz="3200" b="1" dirty="0">
                <a:solidFill>
                  <a:schemeClr val="tx2"/>
                </a:solidFill>
              </a:rPr>
              <a:t>Конкуренция является </a:t>
            </a:r>
            <a:r>
              <a:rPr lang="ru-RU" sz="44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несовершенной</a:t>
            </a:r>
            <a:r>
              <a:rPr lang="ru-RU" sz="3200" b="1" dirty="0">
                <a:solidFill>
                  <a:schemeClr val="tx2"/>
                </a:solidFill>
              </a:rPr>
              <a:t>,  если продавцы и (или) покупатели способны оказать существенное влияние на цену товара. </a:t>
            </a:r>
          </a:p>
          <a:p>
            <a:endParaRPr lang="ru-RU" dirty="0"/>
          </a:p>
        </p:txBody>
      </p:sp>
    </p:spTree>
  </p:cSld>
  <p:clrMapOvr>
    <a:masterClrMapping/>
  </p:clrMapOvr>
  <p:transition>
    <p:strips dir="ru"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2984"/>
            <a:ext cx="8820150" cy="4865689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3200" b="1" dirty="0">
                <a:solidFill>
                  <a:schemeClr val="tx2"/>
                </a:solidFill>
              </a:rPr>
              <a:t>подразумевает </a:t>
            </a:r>
          </a:p>
          <a:p>
            <a:pPr>
              <a:lnSpc>
                <a:spcPct val="90000"/>
              </a:lnSpc>
            </a:pPr>
            <a:r>
              <a:rPr lang="ru-RU" sz="3200" b="1" dirty="0">
                <a:solidFill>
                  <a:schemeClr val="tx2"/>
                </a:solidFill>
              </a:rPr>
              <a:t>присутствие на рынке одного продавца, </a:t>
            </a:r>
          </a:p>
          <a:p>
            <a:pPr>
              <a:lnSpc>
                <a:spcPct val="90000"/>
              </a:lnSpc>
            </a:pPr>
            <a:r>
              <a:rPr lang="ru-RU" sz="3200" b="1" dirty="0">
                <a:solidFill>
                  <a:schemeClr val="tx2"/>
                </a:solidFill>
              </a:rPr>
              <a:t>товару, который продает монополист, обычно нет близких заменителей, </a:t>
            </a:r>
          </a:p>
          <a:p>
            <a:pPr>
              <a:lnSpc>
                <a:spcPct val="90000"/>
              </a:lnSpc>
            </a:pPr>
            <a:r>
              <a:rPr lang="ru-RU" sz="3200" b="1" dirty="0">
                <a:solidFill>
                  <a:schemeClr val="tx2"/>
                </a:solidFill>
              </a:rPr>
              <a:t>вступлению новых субъектов на рынок препятствуют значительные барьеры, </a:t>
            </a:r>
          </a:p>
          <a:p>
            <a:pPr>
              <a:lnSpc>
                <a:spcPct val="90000"/>
              </a:lnSpc>
            </a:pPr>
            <a:r>
              <a:rPr lang="ru-RU" sz="3200" b="1" dirty="0">
                <a:solidFill>
                  <a:schemeClr val="tx2"/>
                </a:solidFill>
              </a:rPr>
              <a:t>один субъект имеет большую рыночную власть и определяет желательные для себя сочетания цены и объёма продаж. </a:t>
            </a:r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>
                <a:solidFill>
                  <a:schemeClr val="accent2">
                    <a:lumMod val="75000"/>
                  </a:schemeClr>
                </a:solidFill>
              </a:rPr>
              <a:t>Монополия:</a:t>
            </a:r>
          </a:p>
        </p:txBody>
      </p:sp>
    </p:spTree>
  </p:cSld>
  <p:clrMapOvr>
    <a:masterClrMapping/>
  </p:clrMapOvr>
  <p:transition>
    <p:strips dir="ru"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>
          <a:xfrm>
            <a:off x="214282" y="1142984"/>
            <a:ext cx="8631238" cy="45799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>
                <a:solidFill>
                  <a:schemeClr val="tx2"/>
                </a:solidFill>
              </a:rPr>
              <a:t>характерна для рынка, на котором действуют</a:t>
            </a:r>
          </a:p>
          <a:p>
            <a:r>
              <a:rPr lang="ru-RU" sz="2800" b="1" dirty="0">
                <a:solidFill>
                  <a:schemeClr val="tx2"/>
                </a:solidFill>
              </a:rPr>
              <a:t>несколько  крупных продавцов, производящих</a:t>
            </a:r>
          </a:p>
          <a:p>
            <a:r>
              <a:rPr lang="ru-RU" sz="2800" b="1" dirty="0">
                <a:solidFill>
                  <a:schemeClr val="tx2"/>
                </a:solidFill>
              </a:rPr>
              <a:t>однородный либо дифференцированный товар,</a:t>
            </a:r>
          </a:p>
          <a:p>
            <a:r>
              <a:rPr lang="ru-RU" sz="2800" b="1" dirty="0">
                <a:solidFill>
                  <a:schemeClr val="tx2"/>
                </a:solidFill>
              </a:rPr>
              <a:t>рыночные субъекты являются взаимозависимыми и в своей деятельности учитывают возможные действия других субъектов, </a:t>
            </a:r>
          </a:p>
          <a:p>
            <a:r>
              <a:rPr lang="ru-RU" sz="2800" b="1" dirty="0">
                <a:solidFill>
                  <a:schemeClr val="tx2"/>
                </a:solidFill>
              </a:rPr>
              <a:t>у каждого субъекта есть определённая власть над рынком, однако степень конкуренции между фирмами во многом зависит от стратегии поведения фирм на рынке. </a:t>
            </a:r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>
                <a:solidFill>
                  <a:schemeClr val="accent2">
                    <a:lumMod val="75000"/>
                  </a:schemeClr>
                </a:solidFill>
              </a:rPr>
              <a:t>Олигополия:</a:t>
            </a:r>
          </a:p>
        </p:txBody>
      </p:sp>
    </p:spTree>
  </p:cSld>
  <p:clrMapOvr>
    <a:masterClrMapping/>
  </p:clrMapOvr>
  <p:transition>
    <p:strips dir="r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83362"/>
          </a:xfrm>
        </p:spPr>
        <p:txBody>
          <a:bodyPr/>
          <a:lstStyle/>
          <a:p>
            <a:r>
              <a:rPr lang="ru-RU" sz="36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Если система замкнута на внутренних ресурсах и ограничивается внутренними проблемами и потребностями, </a:t>
            </a:r>
            <a:br>
              <a:rPr lang="ru-RU" sz="36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ru-RU" sz="36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то такая система является </a:t>
            </a:r>
            <a:r>
              <a:rPr lang="ru-RU" b="1" i="1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закрытой</a:t>
            </a:r>
            <a:r>
              <a:rPr lang="ru-RU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.</a:t>
            </a:r>
            <a:br>
              <a:rPr lang="ru-RU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2453258"/>
      </p:ext>
    </p:extLst>
  </p:cSld>
  <p:clrMapOvr>
    <a:masterClrMapping/>
  </p:clrMapOvr>
  <p:transition>
    <p:strips dir="ru"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2017713"/>
            <a:ext cx="8820150" cy="4579937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3200" b="1" dirty="0">
                <a:solidFill>
                  <a:schemeClr val="tx2"/>
                </a:solidFill>
              </a:rPr>
              <a:t>устанавливается на рынке, где  функционирует</a:t>
            </a:r>
          </a:p>
          <a:p>
            <a:pPr>
              <a:lnSpc>
                <a:spcPct val="90000"/>
              </a:lnSpc>
            </a:pPr>
            <a:r>
              <a:rPr lang="ru-RU" sz="3200" b="1" dirty="0">
                <a:solidFill>
                  <a:schemeClr val="tx2"/>
                </a:solidFill>
              </a:rPr>
              <a:t>множество продавцов, продающих</a:t>
            </a:r>
          </a:p>
          <a:p>
            <a:pPr>
              <a:lnSpc>
                <a:spcPct val="90000"/>
              </a:lnSpc>
            </a:pPr>
            <a:r>
              <a:rPr lang="ru-RU" sz="3200" b="1" dirty="0">
                <a:solidFill>
                  <a:schemeClr val="tx2"/>
                </a:solidFill>
              </a:rPr>
              <a:t>дифференцированную продукцию. </a:t>
            </a:r>
          </a:p>
          <a:p>
            <a:pPr>
              <a:lnSpc>
                <a:spcPct val="90000"/>
              </a:lnSpc>
            </a:pPr>
            <a:r>
              <a:rPr lang="ru-RU" sz="3200" b="1" dirty="0">
                <a:solidFill>
                  <a:schemeClr val="tx2"/>
                </a:solidFill>
              </a:rPr>
              <a:t>в результате продавцы получают определённый объём рыночной власти, но гораздо меньший, чем монополисты.</a:t>
            </a:r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>
                <a:solidFill>
                  <a:schemeClr val="accent2">
                    <a:lumMod val="75000"/>
                  </a:schemeClr>
                </a:solidFill>
              </a:rPr>
              <a:t>Монополистическая конкуренция:</a:t>
            </a:r>
          </a:p>
        </p:txBody>
      </p:sp>
    </p:spTree>
  </p:cSld>
  <p:clrMapOvr>
    <a:masterClrMapping/>
  </p:clrMapOvr>
  <p:transition>
    <p:strips dir="ru"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1700809"/>
            <a:ext cx="8388424" cy="3652242"/>
          </a:xfrm>
        </p:spPr>
        <p:txBody>
          <a:bodyPr/>
          <a:lstStyle/>
          <a:p>
            <a:pPr lvl="4">
              <a:buFont typeface="Wingdings" pitchFamily="2" charset="2"/>
              <a:buNone/>
            </a:pPr>
            <a:endParaRPr lang="ru-RU" sz="2800" b="1" dirty="0"/>
          </a:p>
          <a:p>
            <a:pPr lvl="4">
              <a:buFont typeface="Wingdings" pitchFamily="2" charset="2"/>
              <a:buNone/>
            </a:pPr>
            <a:endParaRPr lang="ru-RU" sz="2800" b="1" dirty="0"/>
          </a:p>
          <a:p>
            <a:pPr marL="0" indent="0">
              <a:buNone/>
            </a:pPr>
            <a:r>
              <a:rPr lang="ru-RU" sz="4000" b="1" dirty="0">
                <a:solidFill>
                  <a:schemeClr val="tx2"/>
                </a:solidFill>
              </a:rPr>
              <a:t>Несовершенства рынка </a:t>
            </a:r>
          </a:p>
          <a:p>
            <a:pPr marL="0" indent="0">
              <a:buNone/>
            </a:pPr>
            <a:r>
              <a:rPr lang="ru-RU" sz="4000" b="1" dirty="0">
                <a:solidFill>
                  <a:schemeClr val="tx2"/>
                </a:solidFill>
              </a:rPr>
              <a:t>и регулирование рыночной экономики и его методы.</a:t>
            </a:r>
          </a:p>
        </p:txBody>
      </p:sp>
      <p:sp>
        <p:nvSpPr>
          <p:cNvPr id="9216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sz="3200" b="0" dirty="0"/>
              <a:t>Вопрос четвертый:</a:t>
            </a:r>
          </a:p>
        </p:txBody>
      </p:sp>
    </p:spTree>
  </p:cSld>
  <p:clrMapOvr>
    <a:masterClrMapping/>
  </p:clrMapOvr>
  <p:transition>
    <p:strips dir="ru"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7" name="Rectangle 3"/>
          <p:cNvSpPr>
            <a:spLocks noGrp="1" noChangeArrowheads="1"/>
          </p:cNvSpPr>
          <p:nvPr>
            <p:ph idx="1"/>
          </p:nvPr>
        </p:nvSpPr>
        <p:spPr>
          <a:xfrm>
            <a:off x="827584" y="2017713"/>
            <a:ext cx="8127504" cy="4114800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ситуация, при которой общественное благосостояние не может быть максимизировано исключительно рыночными механизмами и требует вмешательства  государства.</a:t>
            </a:r>
            <a:r>
              <a:rPr lang="ru-RU" dirty="0"/>
              <a:t> </a:t>
            </a:r>
            <a:endParaRPr lang="ru-RU" b="1" dirty="0"/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 dirty="0">
                <a:solidFill>
                  <a:schemeClr val="accent2">
                    <a:lumMod val="75000"/>
                  </a:schemeClr>
                </a:solidFill>
              </a:rPr>
              <a:t>«Фиаско» (неудачи) рынка:</a:t>
            </a:r>
          </a:p>
        </p:txBody>
      </p:sp>
    </p:spTree>
  </p:cSld>
  <p:clrMapOvr>
    <a:masterClrMapping/>
  </p:clrMapOvr>
  <p:transition>
    <p:strips dir="ru"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Text Box 2"/>
          <p:cNvSpPr txBox="1">
            <a:spLocks noChangeArrowheads="1"/>
          </p:cNvSpPr>
          <p:nvPr/>
        </p:nvSpPr>
        <p:spPr bwMode="auto">
          <a:xfrm>
            <a:off x="971550" y="692150"/>
            <a:ext cx="74882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800" b="1" dirty="0">
                <a:solidFill>
                  <a:schemeClr val="accent2">
                    <a:lumMod val="75000"/>
                  </a:schemeClr>
                </a:solidFill>
              </a:rPr>
              <a:t>ФИАСКО РЫНКА</a:t>
            </a:r>
          </a:p>
        </p:txBody>
      </p:sp>
      <p:grpSp>
        <p:nvGrpSpPr>
          <p:cNvPr id="187395" name="Group 3"/>
          <p:cNvGrpSpPr>
            <a:grpSpLocks/>
          </p:cNvGrpSpPr>
          <p:nvPr/>
        </p:nvGrpSpPr>
        <p:grpSpPr bwMode="auto">
          <a:xfrm>
            <a:off x="179388" y="1341438"/>
            <a:ext cx="2879725" cy="1514475"/>
            <a:chOff x="204" y="845"/>
            <a:chExt cx="1723" cy="930"/>
          </a:xfrm>
        </p:grpSpPr>
        <p:sp>
          <p:nvSpPr>
            <p:cNvPr id="187396" name="Line 4"/>
            <p:cNvSpPr>
              <a:spLocks noChangeShapeType="1"/>
            </p:cNvSpPr>
            <p:nvPr/>
          </p:nvSpPr>
          <p:spPr bwMode="auto">
            <a:xfrm flipH="1">
              <a:off x="748" y="845"/>
              <a:ext cx="1179" cy="362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ru-RU"/>
            </a:p>
          </p:txBody>
        </p:sp>
        <p:sp>
          <p:nvSpPr>
            <p:cNvPr id="187397" name="Text Box 5"/>
            <p:cNvSpPr txBox="1">
              <a:spLocks noChangeArrowheads="1"/>
            </p:cNvSpPr>
            <p:nvPr/>
          </p:nvSpPr>
          <p:spPr bwMode="auto">
            <a:xfrm>
              <a:off x="204" y="1344"/>
              <a:ext cx="1089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b="1" dirty="0">
                  <a:solidFill>
                    <a:schemeClr val="bg2">
                      <a:lumMod val="25000"/>
                    </a:schemeClr>
                  </a:solidFill>
                </a:rPr>
                <a:t>Внешние эффекты</a:t>
              </a:r>
            </a:p>
          </p:txBody>
        </p:sp>
      </p:grpSp>
      <p:grpSp>
        <p:nvGrpSpPr>
          <p:cNvPr id="187398" name="Group 6"/>
          <p:cNvGrpSpPr>
            <a:grpSpLocks/>
          </p:cNvGrpSpPr>
          <p:nvPr/>
        </p:nvGrpSpPr>
        <p:grpSpPr bwMode="auto">
          <a:xfrm>
            <a:off x="1908175" y="1412875"/>
            <a:ext cx="2160588" cy="1422400"/>
            <a:chOff x="1383" y="890"/>
            <a:chExt cx="1361" cy="896"/>
          </a:xfrm>
        </p:grpSpPr>
        <p:sp>
          <p:nvSpPr>
            <p:cNvPr id="187399" name="Text Box 7"/>
            <p:cNvSpPr txBox="1">
              <a:spLocks noChangeArrowheads="1"/>
            </p:cNvSpPr>
            <p:nvPr/>
          </p:nvSpPr>
          <p:spPr bwMode="auto">
            <a:xfrm>
              <a:off x="1383" y="1344"/>
              <a:ext cx="1361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b="1" dirty="0">
                  <a:solidFill>
                    <a:schemeClr val="bg2">
                      <a:lumMod val="25000"/>
                    </a:schemeClr>
                  </a:solidFill>
                </a:rPr>
                <a:t>Общественные блага</a:t>
              </a:r>
            </a:p>
          </p:txBody>
        </p:sp>
        <p:sp>
          <p:nvSpPr>
            <p:cNvPr id="187400" name="Line 8"/>
            <p:cNvSpPr>
              <a:spLocks noChangeShapeType="1"/>
            </p:cNvSpPr>
            <p:nvPr/>
          </p:nvSpPr>
          <p:spPr bwMode="auto">
            <a:xfrm flipH="1">
              <a:off x="2200" y="890"/>
              <a:ext cx="181" cy="363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ru-RU"/>
            </a:p>
          </p:txBody>
        </p:sp>
      </p:grpSp>
      <p:grpSp>
        <p:nvGrpSpPr>
          <p:cNvPr id="187401" name="Group 9"/>
          <p:cNvGrpSpPr>
            <a:grpSpLocks/>
          </p:cNvGrpSpPr>
          <p:nvPr/>
        </p:nvGrpSpPr>
        <p:grpSpPr bwMode="auto">
          <a:xfrm>
            <a:off x="4643438" y="1428736"/>
            <a:ext cx="1873250" cy="1404937"/>
            <a:chOff x="2744" y="799"/>
            <a:chExt cx="1180" cy="885"/>
          </a:xfrm>
        </p:grpSpPr>
        <p:sp>
          <p:nvSpPr>
            <p:cNvPr id="187402" name="Text Box 10"/>
            <p:cNvSpPr txBox="1">
              <a:spLocks noChangeArrowheads="1"/>
            </p:cNvSpPr>
            <p:nvPr/>
          </p:nvSpPr>
          <p:spPr bwMode="auto">
            <a:xfrm>
              <a:off x="2744" y="1434"/>
              <a:ext cx="11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b="1" dirty="0">
                  <a:solidFill>
                    <a:schemeClr val="bg2">
                      <a:lumMod val="25000"/>
                    </a:schemeClr>
                  </a:solidFill>
                </a:rPr>
                <a:t>Монополизм</a:t>
              </a:r>
            </a:p>
          </p:txBody>
        </p:sp>
        <p:sp>
          <p:nvSpPr>
            <p:cNvPr id="187403" name="Line 11"/>
            <p:cNvSpPr>
              <a:spLocks noChangeShapeType="1"/>
            </p:cNvSpPr>
            <p:nvPr/>
          </p:nvSpPr>
          <p:spPr bwMode="auto">
            <a:xfrm>
              <a:off x="3288" y="799"/>
              <a:ext cx="46" cy="545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ru-RU"/>
            </a:p>
          </p:txBody>
        </p:sp>
      </p:grpSp>
      <p:grpSp>
        <p:nvGrpSpPr>
          <p:cNvPr id="187404" name="Group 12"/>
          <p:cNvGrpSpPr>
            <a:grpSpLocks/>
          </p:cNvGrpSpPr>
          <p:nvPr/>
        </p:nvGrpSpPr>
        <p:grpSpPr bwMode="auto">
          <a:xfrm>
            <a:off x="6335713" y="1341438"/>
            <a:ext cx="2808287" cy="1798637"/>
            <a:chOff x="3833" y="754"/>
            <a:chExt cx="1769" cy="1133"/>
          </a:xfrm>
        </p:grpSpPr>
        <p:sp>
          <p:nvSpPr>
            <p:cNvPr id="187405" name="Text Box 13"/>
            <p:cNvSpPr txBox="1">
              <a:spLocks noChangeArrowheads="1"/>
            </p:cNvSpPr>
            <p:nvPr/>
          </p:nvSpPr>
          <p:spPr bwMode="auto">
            <a:xfrm>
              <a:off x="3833" y="1253"/>
              <a:ext cx="1769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b="1" dirty="0">
                  <a:solidFill>
                    <a:schemeClr val="bg2">
                      <a:lumMod val="25000"/>
                    </a:schemeClr>
                  </a:solidFill>
                </a:rPr>
                <a:t>Асимметричность рыночной информации</a:t>
              </a:r>
            </a:p>
          </p:txBody>
        </p:sp>
        <p:sp>
          <p:nvSpPr>
            <p:cNvPr id="187406" name="Line 14"/>
            <p:cNvSpPr>
              <a:spLocks noChangeShapeType="1"/>
            </p:cNvSpPr>
            <p:nvPr/>
          </p:nvSpPr>
          <p:spPr bwMode="auto">
            <a:xfrm>
              <a:off x="3923" y="754"/>
              <a:ext cx="771" cy="453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ru-RU"/>
            </a:p>
          </p:txBody>
        </p:sp>
      </p:grpSp>
      <p:grpSp>
        <p:nvGrpSpPr>
          <p:cNvPr id="187407" name="Group 15"/>
          <p:cNvGrpSpPr>
            <a:grpSpLocks/>
          </p:cNvGrpSpPr>
          <p:nvPr/>
        </p:nvGrpSpPr>
        <p:grpSpPr bwMode="auto">
          <a:xfrm>
            <a:off x="3276600" y="1341438"/>
            <a:ext cx="2303463" cy="3005137"/>
            <a:chOff x="2064" y="845"/>
            <a:chExt cx="1451" cy="1893"/>
          </a:xfrm>
        </p:grpSpPr>
        <p:sp>
          <p:nvSpPr>
            <p:cNvPr id="187408" name="Line 16"/>
            <p:cNvSpPr>
              <a:spLocks noChangeShapeType="1"/>
            </p:cNvSpPr>
            <p:nvPr/>
          </p:nvSpPr>
          <p:spPr bwMode="auto">
            <a:xfrm>
              <a:off x="2880" y="845"/>
              <a:ext cx="0" cy="1406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ru-RU"/>
            </a:p>
          </p:txBody>
        </p:sp>
        <p:sp>
          <p:nvSpPr>
            <p:cNvPr id="187409" name="Text Box 17"/>
            <p:cNvSpPr txBox="1">
              <a:spLocks noChangeArrowheads="1"/>
            </p:cNvSpPr>
            <p:nvPr/>
          </p:nvSpPr>
          <p:spPr bwMode="auto">
            <a:xfrm>
              <a:off x="2064" y="2296"/>
              <a:ext cx="1451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b="1" dirty="0">
                  <a:solidFill>
                    <a:schemeClr val="bg2">
                      <a:lumMod val="25000"/>
                    </a:schemeClr>
                  </a:solidFill>
                </a:rPr>
                <a:t>Социальная эффективность</a:t>
              </a:r>
            </a:p>
          </p:txBody>
        </p:sp>
      </p:grp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7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7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7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7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2143116"/>
            <a:ext cx="8229600" cy="3864175"/>
          </a:xfrm>
        </p:spPr>
        <p:txBody>
          <a:bodyPr/>
          <a:lstStyle/>
          <a:p>
            <a:r>
              <a:rPr lang="ru-RU" sz="2800" b="1" dirty="0">
                <a:solidFill>
                  <a:schemeClr val="tx2"/>
                </a:solidFill>
              </a:rPr>
              <a:t>Рынок обеспечивает эффективное размещение и использование производственных ресурсов, если выполняется условие: только те, кто участвуют в рыночной сделке, несут все связанные с нею издержки и получают все выгоды. 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1785950"/>
          </a:xfrm>
        </p:spPr>
        <p:txBody>
          <a:bodyPr>
            <a:normAutofit fontScale="90000"/>
          </a:bodyPr>
          <a:lstStyle/>
          <a:p>
            <a:r>
              <a:rPr lang="ru-RU" sz="4400" dirty="0">
                <a:solidFill>
                  <a:schemeClr val="bg2">
                    <a:lumMod val="25000"/>
                  </a:schemeClr>
                </a:solidFill>
              </a:rPr>
              <a:t>Проблема внешних эффектов</a:t>
            </a:r>
            <a:r>
              <a:rPr lang="en-US" sz="4400" dirty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ru-RU" sz="4400" dirty="0">
                <a:solidFill>
                  <a:schemeClr val="bg2">
                    <a:lumMod val="25000"/>
                  </a:schemeClr>
                </a:solidFill>
              </a:rPr>
              <a:t>экстерналий</a:t>
            </a:r>
            <a:r>
              <a:rPr lang="en-US" sz="4400" dirty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ru-RU" sz="4400" dirty="0">
                <a:solidFill>
                  <a:schemeClr val="bg2">
                    <a:lumMod val="25000"/>
                  </a:schemeClr>
                </a:solidFill>
              </a:rPr>
              <a:t>:</a:t>
            </a:r>
            <a:br>
              <a:rPr lang="ru-RU" sz="4400" dirty="0">
                <a:solidFill>
                  <a:srgbClr val="0000FF"/>
                </a:solidFill>
                <a:latin typeface="Times New Roman" pitchFamily="18" charset="0"/>
              </a:rPr>
            </a:br>
            <a:endParaRPr lang="ru-RU" dirty="0"/>
          </a:p>
        </p:txBody>
      </p:sp>
    </p:spTree>
  </p:cSld>
  <p:clrMapOvr>
    <a:masterClrMapping/>
  </p:clrMapOvr>
  <p:transition>
    <p:strips dir="ru"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20" name="Text Box 4"/>
          <p:cNvSpPr txBox="1">
            <a:spLocks noChangeArrowheads="1"/>
          </p:cNvSpPr>
          <p:nvPr/>
        </p:nvSpPr>
        <p:spPr bwMode="auto">
          <a:xfrm>
            <a:off x="785786" y="500042"/>
            <a:ext cx="734536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3200" b="1" dirty="0">
                <a:solidFill>
                  <a:schemeClr val="tx2"/>
                </a:solidFill>
                <a:latin typeface="+mn-lt"/>
              </a:rPr>
              <a:t>Это не всегда так</a:t>
            </a:r>
          </a:p>
        </p:txBody>
      </p:sp>
      <p:grpSp>
        <p:nvGrpSpPr>
          <p:cNvPr id="188421" name="Group 5"/>
          <p:cNvGrpSpPr>
            <a:grpSpLocks/>
          </p:cNvGrpSpPr>
          <p:nvPr/>
        </p:nvGrpSpPr>
        <p:grpSpPr bwMode="auto">
          <a:xfrm>
            <a:off x="357158" y="1142982"/>
            <a:ext cx="3024188" cy="1395411"/>
            <a:chOff x="567" y="1979"/>
            <a:chExt cx="1905" cy="879"/>
          </a:xfrm>
        </p:grpSpPr>
        <p:sp>
          <p:nvSpPr>
            <p:cNvPr id="188422" name="Line 6"/>
            <p:cNvSpPr>
              <a:spLocks noChangeShapeType="1"/>
            </p:cNvSpPr>
            <p:nvPr/>
          </p:nvSpPr>
          <p:spPr bwMode="auto">
            <a:xfrm flipH="1">
              <a:off x="1882" y="1979"/>
              <a:ext cx="408" cy="181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ru-RU"/>
            </a:p>
          </p:txBody>
        </p:sp>
        <p:sp>
          <p:nvSpPr>
            <p:cNvPr id="188423" name="Text Box 7"/>
            <p:cNvSpPr txBox="1">
              <a:spLocks noChangeArrowheads="1"/>
            </p:cNvSpPr>
            <p:nvPr/>
          </p:nvSpPr>
          <p:spPr bwMode="auto">
            <a:xfrm>
              <a:off x="567" y="2296"/>
              <a:ext cx="1905" cy="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sz="2800" b="1" dirty="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Отрицательные</a:t>
              </a:r>
              <a:r>
                <a:rPr lang="ru-RU" sz="2400" b="1" dirty="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 внешние эффекты</a:t>
              </a:r>
            </a:p>
          </p:txBody>
        </p:sp>
      </p:grpSp>
      <p:grpSp>
        <p:nvGrpSpPr>
          <p:cNvPr id="188424" name="Group 8"/>
          <p:cNvGrpSpPr>
            <a:grpSpLocks/>
          </p:cNvGrpSpPr>
          <p:nvPr/>
        </p:nvGrpSpPr>
        <p:grpSpPr bwMode="auto">
          <a:xfrm>
            <a:off x="0" y="2428868"/>
            <a:ext cx="3671887" cy="1582738"/>
            <a:chOff x="385" y="2976"/>
            <a:chExt cx="2313" cy="997"/>
          </a:xfrm>
        </p:grpSpPr>
        <p:sp>
          <p:nvSpPr>
            <p:cNvPr id="188425" name="Text Box 9"/>
            <p:cNvSpPr txBox="1">
              <a:spLocks noChangeArrowheads="1"/>
            </p:cNvSpPr>
            <p:nvPr/>
          </p:nvSpPr>
          <p:spPr bwMode="auto">
            <a:xfrm>
              <a:off x="385" y="3339"/>
              <a:ext cx="2313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b="1" dirty="0">
                  <a:latin typeface="+mn-lt"/>
                </a:rPr>
                <a:t>Часть издержек перекладывается на третьих лиц </a:t>
              </a:r>
            </a:p>
          </p:txBody>
        </p:sp>
        <p:sp>
          <p:nvSpPr>
            <p:cNvPr id="188426" name="Line 10"/>
            <p:cNvSpPr>
              <a:spLocks noChangeShapeType="1"/>
            </p:cNvSpPr>
            <p:nvPr/>
          </p:nvSpPr>
          <p:spPr bwMode="auto">
            <a:xfrm>
              <a:off x="1519" y="2976"/>
              <a:ext cx="0" cy="318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ru-RU"/>
            </a:p>
          </p:txBody>
        </p:sp>
      </p:grpSp>
      <p:grpSp>
        <p:nvGrpSpPr>
          <p:cNvPr id="188427" name="Group 11"/>
          <p:cNvGrpSpPr>
            <a:grpSpLocks/>
          </p:cNvGrpSpPr>
          <p:nvPr/>
        </p:nvGrpSpPr>
        <p:grpSpPr bwMode="auto">
          <a:xfrm>
            <a:off x="5072066" y="1142985"/>
            <a:ext cx="3382963" cy="1392238"/>
            <a:chOff x="3198" y="1979"/>
            <a:chExt cx="2131" cy="877"/>
          </a:xfrm>
        </p:grpSpPr>
        <p:sp>
          <p:nvSpPr>
            <p:cNvPr id="188428" name="Line 12"/>
            <p:cNvSpPr>
              <a:spLocks noChangeShapeType="1"/>
            </p:cNvSpPr>
            <p:nvPr/>
          </p:nvSpPr>
          <p:spPr bwMode="auto">
            <a:xfrm>
              <a:off x="3651" y="1979"/>
              <a:ext cx="363" cy="181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ru-RU"/>
            </a:p>
          </p:txBody>
        </p:sp>
        <p:sp>
          <p:nvSpPr>
            <p:cNvPr id="188429" name="Text Box 13"/>
            <p:cNvSpPr txBox="1">
              <a:spLocks noChangeArrowheads="1"/>
            </p:cNvSpPr>
            <p:nvPr/>
          </p:nvSpPr>
          <p:spPr bwMode="auto">
            <a:xfrm>
              <a:off x="3198" y="2294"/>
              <a:ext cx="2131" cy="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sz="2800" b="1" dirty="0">
                  <a:solidFill>
                    <a:schemeClr val="accent4">
                      <a:lumMod val="75000"/>
                    </a:schemeClr>
                  </a:solidFill>
                  <a:latin typeface="+mn-lt"/>
                </a:rPr>
                <a:t>Положительные </a:t>
              </a:r>
              <a:r>
                <a:rPr lang="ru-RU" sz="2400" b="1" dirty="0">
                  <a:solidFill>
                    <a:schemeClr val="accent4">
                      <a:lumMod val="75000"/>
                    </a:schemeClr>
                  </a:solidFill>
                  <a:latin typeface="+mn-lt"/>
                </a:rPr>
                <a:t>внешние эффекты</a:t>
              </a:r>
            </a:p>
          </p:txBody>
        </p:sp>
      </p:grpSp>
      <p:grpSp>
        <p:nvGrpSpPr>
          <p:cNvPr id="188430" name="Group 14"/>
          <p:cNvGrpSpPr>
            <a:grpSpLocks/>
          </p:cNvGrpSpPr>
          <p:nvPr/>
        </p:nvGrpSpPr>
        <p:grpSpPr bwMode="auto">
          <a:xfrm>
            <a:off x="5143504" y="2500306"/>
            <a:ext cx="3600450" cy="1350963"/>
            <a:chOff x="3152" y="2931"/>
            <a:chExt cx="2268" cy="851"/>
          </a:xfrm>
        </p:grpSpPr>
        <p:sp>
          <p:nvSpPr>
            <p:cNvPr id="188431" name="Text Box 15"/>
            <p:cNvSpPr txBox="1">
              <a:spLocks noChangeArrowheads="1"/>
            </p:cNvSpPr>
            <p:nvPr/>
          </p:nvSpPr>
          <p:spPr bwMode="auto">
            <a:xfrm>
              <a:off x="3152" y="3336"/>
              <a:ext cx="2268" cy="446"/>
            </a:xfrm>
            <a:prstGeom prst="rect">
              <a:avLst/>
            </a:prstGeom>
            <a:noFill/>
            <a:ln w="28575"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b="1" dirty="0">
                  <a:latin typeface="+mn-lt"/>
                </a:rPr>
                <a:t>Часть выгод достается третьим лицам</a:t>
              </a:r>
            </a:p>
          </p:txBody>
        </p:sp>
        <p:sp>
          <p:nvSpPr>
            <p:cNvPr id="188432" name="Line 16"/>
            <p:cNvSpPr>
              <a:spLocks noChangeShapeType="1"/>
            </p:cNvSpPr>
            <p:nvPr/>
          </p:nvSpPr>
          <p:spPr bwMode="auto">
            <a:xfrm>
              <a:off x="4241" y="2931"/>
              <a:ext cx="0" cy="363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ru-RU"/>
            </a:p>
          </p:txBody>
        </p:sp>
      </p:grpSp>
      <p:grpSp>
        <p:nvGrpSpPr>
          <p:cNvPr id="188433" name="Group 17"/>
          <p:cNvGrpSpPr>
            <a:grpSpLocks/>
          </p:cNvGrpSpPr>
          <p:nvPr/>
        </p:nvGrpSpPr>
        <p:grpSpPr bwMode="auto">
          <a:xfrm>
            <a:off x="0" y="4214816"/>
            <a:ext cx="4175125" cy="882648"/>
            <a:chOff x="295" y="3476"/>
            <a:chExt cx="2630" cy="556"/>
          </a:xfrm>
        </p:grpSpPr>
        <p:sp>
          <p:nvSpPr>
            <p:cNvPr id="188434" name="Text Box 18"/>
            <p:cNvSpPr txBox="1">
              <a:spLocks noChangeArrowheads="1"/>
            </p:cNvSpPr>
            <p:nvPr/>
          </p:nvSpPr>
          <p:spPr bwMode="auto">
            <a:xfrm>
              <a:off x="295" y="3702"/>
              <a:ext cx="263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sz="2800" b="1" dirty="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Перепроизводство благ</a:t>
              </a:r>
            </a:p>
          </p:txBody>
        </p:sp>
        <p:sp>
          <p:nvSpPr>
            <p:cNvPr id="188435" name="Line 19"/>
            <p:cNvSpPr>
              <a:spLocks noChangeShapeType="1"/>
            </p:cNvSpPr>
            <p:nvPr/>
          </p:nvSpPr>
          <p:spPr bwMode="auto">
            <a:xfrm>
              <a:off x="1420" y="3476"/>
              <a:ext cx="0" cy="227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ru-RU"/>
            </a:p>
          </p:txBody>
        </p:sp>
      </p:grpSp>
      <p:grpSp>
        <p:nvGrpSpPr>
          <p:cNvPr id="188436" name="Group 20"/>
          <p:cNvGrpSpPr>
            <a:grpSpLocks/>
          </p:cNvGrpSpPr>
          <p:nvPr/>
        </p:nvGrpSpPr>
        <p:grpSpPr bwMode="auto">
          <a:xfrm>
            <a:off x="4968875" y="3857629"/>
            <a:ext cx="4175125" cy="954086"/>
            <a:chOff x="295" y="3431"/>
            <a:chExt cx="2630" cy="601"/>
          </a:xfrm>
        </p:grpSpPr>
        <p:sp>
          <p:nvSpPr>
            <p:cNvPr id="188437" name="Text Box 21"/>
            <p:cNvSpPr txBox="1">
              <a:spLocks noChangeArrowheads="1"/>
            </p:cNvSpPr>
            <p:nvPr/>
          </p:nvSpPr>
          <p:spPr bwMode="auto">
            <a:xfrm>
              <a:off x="295" y="3702"/>
              <a:ext cx="263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sz="2800" b="1" dirty="0">
                  <a:solidFill>
                    <a:schemeClr val="accent4">
                      <a:lumMod val="75000"/>
                    </a:schemeClr>
                  </a:solidFill>
                  <a:latin typeface="+mn-lt"/>
                </a:rPr>
                <a:t>Недопроизводство благ</a:t>
              </a:r>
            </a:p>
          </p:txBody>
        </p:sp>
        <p:sp>
          <p:nvSpPr>
            <p:cNvPr id="188438" name="Line 22"/>
            <p:cNvSpPr>
              <a:spLocks noChangeShapeType="1"/>
            </p:cNvSpPr>
            <p:nvPr/>
          </p:nvSpPr>
          <p:spPr bwMode="auto">
            <a:xfrm>
              <a:off x="1485" y="3431"/>
              <a:ext cx="29" cy="360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ru-RU"/>
            </a:p>
          </p:txBody>
        </p:sp>
      </p:grp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8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8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8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8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0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2214554"/>
            <a:ext cx="8229600" cy="3792737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tx2"/>
                </a:solidFill>
              </a:rPr>
              <a:t>Общественные блага приводят к положительным внешним эффектам для всех, как только они становятся доступными для кого-то. </a:t>
            </a:r>
          </a:p>
          <a:p>
            <a:endParaRPr lang="ru-RU" sz="32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703414"/>
          </a:xfrm>
        </p:spPr>
        <p:txBody>
          <a:bodyPr>
            <a:normAutofit fontScale="90000"/>
          </a:bodyPr>
          <a:lstStyle/>
          <a:p>
            <a:r>
              <a:rPr lang="ru-RU" sz="4400" dirty="0">
                <a:solidFill>
                  <a:schemeClr val="accent1">
                    <a:lumMod val="50000"/>
                  </a:schemeClr>
                </a:solidFill>
              </a:rPr>
              <a:t>Проблема</a:t>
            </a:r>
            <a:r>
              <a:rPr lang="ru-RU" sz="4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4400" dirty="0">
                <a:solidFill>
                  <a:schemeClr val="accent1">
                    <a:lumMod val="50000"/>
                  </a:schemeClr>
                </a:solidFill>
              </a:rPr>
              <a:t>обеспечения страны </a:t>
            </a:r>
            <a:r>
              <a:rPr lang="ru-RU" sz="4400" i="1" dirty="0">
                <a:solidFill>
                  <a:schemeClr val="accent1">
                    <a:lumMod val="50000"/>
                  </a:schemeClr>
                </a:solidFill>
              </a:rPr>
              <a:t>общественными благами:</a:t>
            </a:r>
            <a:br>
              <a:rPr lang="ru-RU" sz="4400" i="1" dirty="0">
                <a:solidFill>
                  <a:schemeClr val="accent1">
                    <a:lumMod val="75000"/>
                  </a:schemeClr>
                </a:solidFill>
              </a:rPr>
            </a:b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strips dir="ru"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4" name="Text Box 4"/>
          <p:cNvSpPr txBox="1">
            <a:spLocks noChangeArrowheads="1"/>
          </p:cNvSpPr>
          <p:nvPr/>
        </p:nvSpPr>
        <p:spPr bwMode="auto">
          <a:xfrm>
            <a:off x="642910" y="500042"/>
            <a:ext cx="7705725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800" b="1" dirty="0">
                <a:solidFill>
                  <a:schemeClr val="tx2"/>
                </a:solidFill>
                <a:latin typeface="+mn-lt"/>
              </a:rPr>
              <a:t>Общественные блага характеризуются признаками </a:t>
            </a:r>
          </a:p>
          <a:p>
            <a:pPr algn="ctr">
              <a:spcBef>
                <a:spcPct val="50000"/>
              </a:spcBef>
            </a:pPr>
            <a:r>
              <a:rPr lang="ru-RU" sz="28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неисключаемости</a:t>
            </a:r>
            <a:r>
              <a:rPr lang="ru-RU" sz="2800" b="1" dirty="0">
                <a:latin typeface="+mn-lt"/>
              </a:rPr>
              <a:t> </a:t>
            </a:r>
            <a:r>
              <a:rPr lang="ru-RU" sz="2800" b="1" dirty="0">
                <a:solidFill>
                  <a:schemeClr val="tx2"/>
                </a:solidFill>
                <a:latin typeface="+mn-lt"/>
              </a:rPr>
              <a:t>и</a:t>
            </a:r>
            <a:r>
              <a:rPr lang="ru-RU" sz="2800" b="1" dirty="0">
                <a:latin typeface="+mn-lt"/>
              </a:rPr>
              <a:t> </a:t>
            </a:r>
            <a:r>
              <a:rPr lang="ru-RU" sz="2800" b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неизбирательности </a:t>
            </a:r>
          </a:p>
        </p:txBody>
      </p:sp>
      <p:grpSp>
        <p:nvGrpSpPr>
          <p:cNvPr id="189445" name="Group 5"/>
          <p:cNvGrpSpPr>
            <a:grpSpLocks/>
          </p:cNvGrpSpPr>
          <p:nvPr/>
        </p:nvGrpSpPr>
        <p:grpSpPr bwMode="auto">
          <a:xfrm>
            <a:off x="214283" y="2143116"/>
            <a:ext cx="3095625" cy="2736850"/>
            <a:chOff x="386" y="2069"/>
            <a:chExt cx="1950" cy="1724"/>
          </a:xfrm>
        </p:grpSpPr>
        <p:sp>
          <p:nvSpPr>
            <p:cNvPr id="189446" name="Line 6"/>
            <p:cNvSpPr>
              <a:spLocks noChangeShapeType="1"/>
            </p:cNvSpPr>
            <p:nvPr/>
          </p:nvSpPr>
          <p:spPr bwMode="auto">
            <a:xfrm flipH="1">
              <a:off x="1247" y="2069"/>
              <a:ext cx="499" cy="272"/>
            </a:xfrm>
            <a:prstGeom prst="line">
              <a:avLst/>
            </a:prstGeom>
            <a:noFill/>
            <a:ln w="12700" cap="rnd">
              <a:solidFill>
                <a:schemeClr val="accent2">
                  <a:lumMod val="75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ru-RU"/>
            </a:p>
          </p:txBody>
        </p:sp>
        <p:sp>
          <p:nvSpPr>
            <p:cNvPr id="189447" name="Text Box 7"/>
            <p:cNvSpPr txBox="1">
              <a:spLocks noChangeArrowheads="1"/>
            </p:cNvSpPr>
            <p:nvPr/>
          </p:nvSpPr>
          <p:spPr bwMode="auto">
            <a:xfrm>
              <a:off x="386" y="2339"/>
              <a:ext cx="1950" cy="1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b="1" dirty="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если общественное благо создано, затруднительно не позволить кому-то не пользоваться этим благом, даже если человек не желает платить</a:t>
              </a:r>
              <a:r>
                <a:rPr lang="ru-RU" sz="2400" b="1" dirty="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 </a:t>
              </a:r>
            </a:p>
          </p:txBody>
        </p:sp>
      </p:grpSp>
      <p:grpSp>
        <p:nvGrpSpPr>
          <p:cNvPr id="189448" name="Group 8"/>
          <p:cNvGrpSpPr>
            <a:grpSpLocks/>
          </p:cNvGrpSpPr>
          <p:nvPr/>
        </p:nvGrpSpPr>
        <p:grpSpPr bwMode="auto">
          <a:xfrm>
            <a:off x="5572132" y="2214555"/>
            <a:ext cx="3311525" cy="2132013"/>
            <a:chOff x="3379" y="2115"/>
            <a:chExt cx="2086" cy="1343"/>
          </a:xfrm>
        </p:grpSpPr>
        <p:sp>
          <p:nvSpPr>
            <p:cNvPr id="189449" name="Line 9"/>
            <p:cNvSpPr>
              <a:spLocks noChangeShapeType="1"/>
            </p:cNvSpPr>
            <p:nvPr/>
          </p:nvSpPr>
          <p:spPr bwMode="auto">
            <a:xfrm>
              <a:off x="3833" y="2115"/>
              <a:ext cx="544" cy="317"/>
            </a:xfrm>
            <a:prstGeom prst="line">
              <a:avLst/>
            </a:prstGeom>
            <a:noFill/>
            <a:ln w="12700" cap="rnd">
              <a:solidFill>
                <a:schemeClr val="accent1">
                  <a:lumMod val="5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ru-RU"/>
            </a:p>
          </p:txBody>
        </p:sp>
        <p:sp>
          <p:nvSpPr>
            <p:cNvPr id="189450" name="Text Box 10"/>
            <p:cNvSpPr txBox="1">
              <a:spLocks noChangeArrowheads="1"/>
            </p:cNvSpPr>
            <p:nvPr/>
          </p:nvSpPr>
          <p:spPr bwMode="auto">
            <a:xfrm>
              <a:off x="3379" y="2430"/>
              <a:ext cx="2086" cy="10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b="1" dirty="0">
                  <a:solidFill>
                    <a:schemeClr val="accent4">
                      <a:lumMod val="75000"/>
                    </a:schemeClr>
                  </a:solidFill>
                  <a:latin typeface="+mn-lt"/>
                </a:rPr>
                <a:t>потребление блага одним человеком не снижает количество данного блага, которое могут потреблять другие</a:t>
              </a:r>
              <a:endParaRPr lang="ru-RU" sz="2400" b="1" dirty="0">
                <a:solidFill>
                  <a:schemeClr val="accent4">
                    <a:lumMod val="75000"/>
                  </a:schemeClr>
                </a:solidFill>
                <a:latin typeface="+mn-lt"/>
              </a:endParaRPr>
            </a:p>
          </p:txBody>
        </p:sp>
      </p:grpSp>
      <p:grpSp>
        <p:nvGrpSpPr>
          <p:cNvPr id="189451" name="Group 11"/>
          <p:cNvGrpSpPr>
            <a:grpSpLocks/>
          </p:cNvGrpSpPr>
          <p:nvPr/>
        </p:nvGrpSpPr>
        <p:grpSpPr bwMode="auto">
          <a:xfrm>
            <a:off x="642910" y="4786322"/>
            <a:ext cx="7632700" cy="1089026"/>
            <a:chOff x="567" y="3430"/>
            <a:chExt cx="4808" cy="686"/>
          </a:xfrm>
        </p:grpSpPr>
        <p:sp>
          <p:nvSpPr>
            <p:cNvPr id="189452" name="Line 12"/>
            <p:cNvSpPr>
              <a:spLocks noChangeShapeType="1"/>
            </p:cNvSpPr>
            <p:nvPr/>
          </p:nvSpPr>
          <p:spPr bwMode="auto">
            <a:xfrm>
              <a:off x="2200" y="3475"/>
              <a:ext cx="408" cy="182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ru-RU"/>
            </a:p>
          </p:txBody>
        </p:sp>
        <p:sp>
          <p:nvSpPr>
            <p:cNvPr id="189453" name="Line 13"/>
            <p:cNvSpPr>
              <a:spLocks noChangeShapeType="1"/>
            </p:cNvSpPr>
            <p:nvPr/>
          </p:nvSpPr>
          <p:spPr bwMode="auto">
            <a:xfrm flipH="1">
              <a:off x="3198" y="3430"/>
              <a:ext cx="408" cy="227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ru-RU"/>
            </a:p>
          </p:txBody>
        </p:sp>
        <p:sp>
          <p:nvSpPr>
            <p:cNvPr id="189454" name="Text Box 14"/>
            <p:cNvSpPr txBox="1">
              <a:spLocks noChangeArrowheads="1"/>
            </p:cNvSpPr>
            <p:nvPr/>
          </p:nvSpPr>
          <p:spPr bwMode="auto">
            <a:xfrm>
              <a:off x="567" y="3748"/>
              <a:ext cx="480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sz="3200" b="1" dirty="0"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Недопроизводство </a:t>
              </a:r>
              <a:r>
                <a:rPr lang="ru-RU" sz="3200" b="1" dirty="0">
                  <a:solidFill>
                    <a:schemeClr val="accent3">
                      <a:lumMod val="75000"/>
                    </a:schemeClr>
                  </a:solidFill>
                  <a:latin typeface="+mn-lt"/>
                </a:rPr>
                <a:t>благ на рынке</a:t>
              </a:r>
            </a:p>
          </p:txBody>
        </p:sp>
      </p:grp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9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9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9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9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4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ext Box 2"/>
          <p:cNvSpPr txBox="1">
            <a:spLocks noChangeArrowheads="1"/>
          </p:cNvSpPr>
          <p:nvPr/>
        </p:nvSpPr>
        <p:spPr bwMode="auto">
          <a:xfrm>
            <a:off x="285720" y="428604"/>
            <a:ext cx="803119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40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Проблема</a:t>
            </a:r>
            <a:r>
              <a:rPr lang="ru-RU" sz="3600" b="1" i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ru-RU" sz="4000" b="1" i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монополизм</a:t>
            </a:r>
            <a:r>
              <a:rPr lang="ru-RU" sz="40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а:</a:t>
            </a:r>
            <a:endParaRPr lang="ru-RU" sz="3600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90467" name="Text Box 3"/>
          <p:cNvSpPr txBox="1">
            <a:spLocks noChangeArrowheads="1"/>
          </p:cNvSpPr>
          <p:nvPr/>
        </p:nvSpPr>
        <p:spPr bwMode="auto">
          <a:xfrm>
            <a:off x="428596" y="1500174"/>
            <a:ext cx="842486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800" b="1" dirty="0">
                <a:solidFill>
                  <a:schemeClr val="tx2"/>
                </a:solidFill>
              </a:rPr>
              <a:t>Рыночная экономика функционирует хорошо только в условиях соревнования, соперничества, конкуренции экономических субъектов.</a:t>
            </a:r>
          </a:p>
        </p:txBody>
      </p:sp>
      <p:sp>
        <p:nvSpPr>
          <p:cNvPr id="190468" name="Text Box 4"/>
          <p:cNvSpPr txBox="1">
            <a:spLocks noChangeArrowheads="1"/>
          </p:cNvSpPr>
          <p:nvPr/>
        </p:nvSpPr>
        <p:spPr bwMode="auto">
          <a:xfrm>
            <a:off x="714348" y="3857628"/>
            <a:ext cx="8137525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800" b="1" dirty="0">
                <a:solidFill>
                  <a:schemeClr val="tx2"/>
                </a:solidFill>
              </a:rPr>
              <a:t>Но в конкурентной борьбе зачастую кто-то побеждает соперников и захватывает всё бóльшую долю рынка, приобретая рыночную власть. </a:t>
            </a: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0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0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/>
      <p:bldP spid="190468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b="1" dirty="0">
                <a:solidFill>
                  <a:schemeClr val="tx2"/>
                </a:solidFill>
              </a:rPr>
              <a:t>Некоторые отрасли являются </a:t>
            </a:r>
            <a:r>
              <a:rPr lang="ru-RU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естественными монополистами</a:t>
            </a:r>
            <a:r>
              <a:rPr lang="ru-RU" sz="2800" b="1" dirty="0">
                <a:solidFill>
                  <a:schemeClr val="tx2"/>
                </a:solidFill>
              </a:rPr>
              <a:t>, когда обеспечивать рынок каким-то благом с помощью нескольких поставщиков технически затруднительно или неэффективно.</a:t>
            </a:r>
          </a:p>
          <a:p>
            <a:endParaRPr lang="ru-RU" b="1" dirty="0"/>
          </a:p>
          <a:p>
            <a:r>
              <a:rPr lang="ru-RU" b="1" dirty="0">
                <a:solidFill>
                  <a:schemeClr val="tx2"/>
                </a:solidFill>
              </a:rPr>
              <a:t>Возникает </a:t>
            </a:r>
            <a:r>
              <a:rPr lang="ru-RU" sz="28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монополизм</a:t>
            </a:r>
            <a:r>
              <a:rPr lang="ru-RU" b="1" dirty="0">
                <a:solidFill>
                  <a:schemeClr val="tx2"/>
                </a:solidFill>
              </a:rPr>
              <a:t>, для которого характерно недопроизводство благ, завышение цен, снижение качества благ.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>
                <a:solidFill>
                  <a:schemeClr val="accent1">
                    <a:lumMod val="50000"/>
                  </a:schemeClr>
                </a:solidFill>
              </a:rPr>
              <a:t>Проблема</a:t>
            </a:r>
            <a:r>
              <a:rPr lang="ru-RU" sz="4000" i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sz="4400" i="1" dirty="0">
                <a:solidFill>
                  <a:schemeClr val="accent1">
                    <a:lumMod val="50000"/>
                  </a:schemeClr>
                </a:solidFill>
              </a:rPr>
              <a:t>монополизм</a:t>
            </a:r>
            <a:r>
              <a:rPr lang="ru-RU" sz="4400" dirty="0">
                <a:solidFill>
                  <a:schemeClr val="accent1">
                    <a:lumMod val="50000"/>
                  </a:schemeClr>
                </a:solidFill>
              </a:rPr>
              <a:t>а:</a:t>
            </a:r>
            <a:br>
              <a:rPr lang="ru-RU" sz="4000" dirty="0">
                <a:solidFill>
                  <a:schemeClr val="accent1">
                    <a:lumMod val="50000"/>
                  </a:schemeClr>
                </a:solidFill>
              </a:rPr>
            </a:br>
            <a:endParaRPr lang="ru-RU" sz="4000" dirty="0"/>
          </a:p>
        </p:txBody>
      </p:sp>
    </p:spTree>
  </p:cSld>
  <p:clrMapOvr>
    <a:masterClrMapping/>
  </p:clrMapOvr>
  <p:transition>
    <p:strips dir="ru"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бычная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P3</Template>
  <TotalTime>2113</TotalTime>
  <Words>3785</Words>
  <Application>Microsoft Office PowerPoint</Application>
  <PresentationFormat>Экран (4:3)</PresentationFormat>
  <Paragraphs>524</Paragraphs>
  <Slides>130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130</vt:i4>
      </vt:variant>
    </vt:vector>
  </HeadingPairs>
  <TitlesOfParts>
    <vt:vector size="139" baseType="lpstr">
      <vt:lpstr>Arial</vt:lpstr>
      <vt:lpstr>Calibri</vt:lpstr>
      <vt:lpstr>Times New Roman</vt:lpstr>
      <vt:lpstr>Verdana</vt:lpstr>
      <vt:lpstr>Wingdings</vt:lpstr>
      <vt:lpstr>Wingdings 2</vt:lpstr>
      <vt:lpstr>Wingdings 3</vt:lpstr>
      <vt:lpstr>Оформление по умолчанию</vt:lpstr>
      <vt:lpstr>Открытая</vt:lpstr>
      <vt:lpstr> ПОЧТА С ЛЕКЦИЯМИ</vt:lpstr>
      <vt:lpstr> ТЕМА 3. ЭКОНОМИЧЕСКИЕ СИСТЕМЫ.  РЫНОЧНАЯ ЭКОНОМИКА  И ЕЁ МОДЕЛИ</vt:lpstr>
      <vt:lpstr>План лекции:</vt:lpstr>
      <vt:lpstr>План лекции:</vt:lpstr>
      <vt:lpstr>Экономическая система. </vt:lpstr>
      <vt:lpstr>Презентация PowerPoint</vt:lpstr>
      <vt:lpstr>  Субъекты экономической системы   – это  домашние хозяйства, предприятия (фирмы) и государство.</vt:lpstr>
      <vt:lpstr>Если национальная экономика и её звенья активно включаются в систему международных экономических связей,  то такая система является открытой. </vt:lpstr>
      <vt:lpstr>Если система замкнута на внутренних ресурсах и ограничивается внутренними проблемами и потребностями,  то такая система является закрытой. </vt:lpstr>
      <vt:lpstr>Инфраструктура экономической системы  – совокупность объектов, обеспечивающих процесс производства экономических благ и условия жизнедеятельности людей. </vt:lpstr>
      <vt:lpstr>Критерии классификации экономических систем:</vt:lpstr>
      <vt:lpstr>Экономические институты. Собственность.  Национализация и приватизация.  </vt:lpstr>
      <vt:lpstr>Институты – правила и нормы, в соответствии с которыми субъекты системы взаимодействуют друг с другом и осуществляют свою деятельность,  а также организации и учреждения, регулирующие и контролирующие взаимодействие между людьми и устанавливающие конкретные  правила поведения, взаимоотношений в рамках системы. </vt:lpstr>
      <vt:lpstr>ИНСТИТУТЫ:</vt:lpstr>
      <vt:lpstr>Присвоение – это приобретение благ, необходимых для жизни и производства. </vt:lpstr>
      <vt:lpstr>Субъекты собственности  – индивиды, группы людей, государство, которые обладают возможностями абсолютного или частичного присвоения-отчуждения. </vt:lpstr>
      <vt:lpstr>Всё, что может быть присвоено и отчуждено, всё, что может принадлежать и находиться в отчуждении, является объектами собственности. </vt:lpstr>
      <vt:lpstr>Пользование  — низшая форма присвоения.   Она означает извлечение субъектом полезных свойств вещи, т.е. наличие у субъекта возможности личного использования вещи для удовлетворения своих потребностей. </vt:lpstr>
      <vt:lpstr>Владение — фактическое обладание вещью, контроль над ней независимо от извлечения  из неё полезного эффекта. </vt:lpstr>
      <vt:lpstr>Распоряжение — определение порядка использования благ. </vt:lpstr>
      <vt:lpstr>Пользование, владение и распоряжение как единый процесс представляют собой полную реализацию отношений собственности. </vt:lpstr>
      <vt:lpstr>Экономические отношения собственности характеризуют отношения между участниками производства по поводу использования его факторов и результатов.   Они возникают только там, где собственность служит источником дохода. </vt:lpstr>
      <vt:lpstr>Частная собственность —  тип отношений между людьми по поводу условий и результатов производства, при  которых  индивид или группа лиц имеет исключительное право на  владение, распоряжение и пользование  объектами собственности. </vt:lpstr>
      <vt:lpstr>Партнёрская или групповая частная собственность образуется в результате объединения объектов собственности группой субъектов собственности с целью совместной реализации ими своих прав по ведению предпринимательской деятельности. </vt:lpstr>
      <vt:lpstr>Кооперативная собственность образуется путем объединения членами кооператива своих средств и труда с целью осуществления совместной экономической деятельности. </vt:lpstr>
      <vt:lpstr>Корпоративная форма собственности представляет собой объединение собственности двух видов — производственной, аккумулируемой в собственный капитал предприятия, и  акционерной, образующейся в результате деления стоимости имущества (или уставного фонда) на равные части, выпуска на них акций и продажи их на фондовом рынке. </vt:lpstr>
      <vt:lpstr>Общественная собственность — тип отношений между людьми по поводу условий и результатов производства, при которых всё общество имеет исключительное  право на владение, распоряжение и пользование объектами собственности. </vt:lpstr>
      <vt:lpstr>Право государственной собственности означает, что всеми правомочиями по отношению к объектам собственности обладает государство. </vt:lpstr>
      <vt:lpstr>Коммунальная (муниципальная) собственность — это отношения по поводу имущества, принадлежащего ассоциациям граждан, являющихся её субъектами, живущих в областях, районах, других первичных административно-территориальных образованиях и совместно ими используемого. </vt:lpstr>
      <vt:lpstr>Приватизация – это переход от государственной собственности к любым негосударственным (включая и частную) её формам. </vt:lpstr>
      <vt:lpstr>Цели приватизации:</vt:lpstr>
      <vt:lpstr>СПОСОБЫ ПРИВАТИЗАЦИИ:</vt:lpstr>
      <vt:lpstr>МЕТОДЫ ПРИВАТИЗАЦИИ:</vt:lpstr>
      <vt:lpstr>ОБЪЕКТЫ ПРИВАТИЗАЦИИ:</vt:lpstr>
      <vt:lpstr>Разгосударствление – процесс сокращения непосредственного государственного влияния на деятельность субъектов хозяйствования, в ходе которого устраняется государственный монополизм, формируется многоукладная, смешанная экономика. </vt:lpstr>
      <vt:lpstr>Презентация PowerPoint</vt:lpstr>
      <vt:lpstr>Рынок и его функции. Рыночная инфраструктура </vt:lpstr>
      <vt:lpstr>Презентация PowerPoint</vt:lpstr>
      <vt:lpstr>Субъекты рынка:</vt:lpstr>
      <vt:lpstr>Домашние хозяйства – </vt:lpstr>
      <vt:lpstr>Фирмы –</vt:lpstr>
      <vt:lpstr>Экономические субъекты:</vt:lpstr>
      <vt:lpstr>Государство (правительство) –</vt:lpstr>
      <vt:lpstr>Рис. Кругооборот ресурсов и благ, расходов и доходов в экономике</vt:lpstr>
      <vt:lpstr>Презентация PowerPoint</vt:lpstr>
      <vt:lpstr>Структура рынка:</vt:lpstr>
      <vt:lpstr>Виды ресурсов и доходов домашних хозяйств :</vt:lpstr>
      <vt:lpstr>Рис. Кругооборот ресурсов и благ, расходов и доходов в экономике</vt:lpstr>
      <vt:lpstr>Объектная структура рынка:</vt:lpstr>
      <vt:lpstr>Презентация PowerPoint</vt:lpstr>
      <vt:lpstr>Презентация PowerPoint</vt:lpstr>
      <vt:lpstr>Презентация PowerPoint</vt:lpstr>
      <vt:lpstr>Основные черты (принципы) рыночной экономики:</vt:lpstr>
      <vt:lpstr>Свобода экономической деятельности рыночных агентов: </vt:lpstr>
      <vt:lpstr>Добровольный обмен (сотрудничество) между рыночными агентами: </vt:lpstr>
      <vt:lpstr>Свободное ценообразование: </vt:lpstr>
      <vt:lpstr>Конкуренция:</vt:lpstr>
      <vt:lpstr>Экономическая ответственность участников рынка:  </vt:lpstr>
      <vt:lpstr>Частная собственность:</vt:lpstr>
      <vt:lpstr>Функции рынка:</vt:lpstr>
      <vt:lpstr>Информационная функция:</vt:lpstr>
      <vt:lpstr>Стимулирующая функция рынка: </vt:lpstr>
      <vt:lpstr>Функция коммуникации (связи) обособленных производителей и потребителей:</vt:lpstr>
      <vt:lpstr>Типы экономических систем. </vt:lpstr>
      <vt:lpstr>Способ координации,  базирующийся на традициях,  предполагает, что экономическое поведение людей регулируется на основе сложившихся в обществе религиозных, общественных, клановых и других традиций и обычаев, а иногда и на основе инстинктов выживания. </vt:lpstr>
      <vt:lpstr>Способ координации, базирующийся на рынке, предполагает, что регулирование экономического поведения людей осуществляется на принципах спонтанности, когда  хозяйствующие субъекты и потребители, руководствуясь собственными экономическими интересами, самостоятельно, на свой страх и риск принимают решения и несут полную экономическую ответственность за их воплощение в жизнь. </vt:lpstr>
      <vt:lpstr>ТИПЫ ЭКОНОМИЧЕСКИХ СИСТЕМ:</vt:lpstr>
      <vt:lpstr>Традиционная экономика  характерна для слаборазвитых стран,  в ней доминируют освящённые временем традиции и обычаи, в соответствии с которыми и осуществляется координация экономических взаимодействий. </vt:lpstr>
      <vt:lpstr>Рыночная система (классический капитализм)  характеризуется координацией взаимодействия субъектов экономики на основе стихийного действия рыночных законов, спонтанных решений хозяйствующих субъектов и потребителей. </vt:lpstr>
      <vt:lpstr>Командно-административная экономика характеризуется способом координации на основе строгой иерархической подчиненности некоему центру в лице государства.   Государство  принимает все ключевые решения о производстве, распределении, обмене и потреблении благ и услуг в обществе.</vt:lpstr>
      <vt:lpstr>Смешанная экономика – экономика, где координация и управление осуществляются на основе совмещения элементов спонтанного порядка и иерархии. </vt:lpstr>
      <vt:lpstr>Распределительная функция:</vt:lpstr>
      <vt:lpstr>Рыночная инфраструктура – это </vt:lpstr>
      <vt:lpstr>Институты рынка:</vt:lpstr>
      <vt:lpstr>Институты рынка:</vt:lpstr>
      <vt:lpstr>Институты рынка:</vt:lpstr>
      <vt:lpstr>Институты рынка:</vt:lpstr>
      <vt:lpstr>Институты рынка:</vt:lpstr>
      <vt:lpstr>Институты рынка:</vt:lpstr>
      <vt:lpstr>Институты рынка:</vt:lpstr>
      <vt:lpstr>Институты рынка:</vt:lpstr>
      <vt:lpstr>Конкуренция и ее виды. </vt:lpstr>
      <vt:lpstr>Термин «конкуренция» имеет несколько значений: </vt:lpstr>
      <vt:lpstr>Термин «конкуренция» имеет несколько значений: </vt:lpstr>
      <vt:lpstr>Классификация рыночных структур по уровню конкуренции</vt:lpstr>
      <vt:lpstr>Совершенная конкуренция:</vt:lpstr>
      <vt:lpstr>Презентация PowerPoint</vt:lpstr>
      <vt:lpstr>Монополия:</vt:lpstr>
      <vt:lpstr>Олигополия:</vt:lpstr>
      <vt:lpstr>Монополистическая конкуренция:</vt:lpstr>
      <vt:lpstr>Вопрос четвертый:</vt:lpstr>
      <vt:lpstr>«Фиаско» (неудачи) рынка:</vt:lpstr>
      <vt:lpstr>Презентация PowerPoint</vt:lpstr>
      <vt:lpstr>Проблема внешних эффектов (экстерналий): </vt:lpstr>
      <vt:lpstr>Презентация PowerPoint</vt:lpstr>
      <vt:lpstr>Проблема обеспечения страны общественными благами: </vt:lpstr>
      <vt:lpstr>Презентация PowerPoint</vt:lpstr>
      <vt:lpstr>Презентация PowerPoint</vt:lpstr>
      <vt:lpstr>Проблема монополизма: </vt:lpstr>
      <vt:lpstr>Презентация PowerPoint</vt:lpstr>
      <vt:lpstr>Проблема асимметричности рыночной информации: </vt:lpstr>
      <vt:lpstr>Государственное регулирование экономики -  </vt:lpstr>
      <vt:lpstr>Экономические функции государства (правительства):</vt:lpstr>
      <vt:lpstr>Презентация PowerPoint</vt:lpstr>
      <vt:lpstr>АДМИНИСТРАТИВНЫЕ МЕТОДЫ: </vt:lpstr>
      <vt:lpstr>ГОСУДАРСТВЕННОЕ ПРАВОВОЕ РЕГУЛИРОВАНИЕ </vt:lpstr>
      <vt:lpstr>ПРЯМОЕ ЭКОНОМИЧЕСКОЕ РЕГУЛИРОВАНИЕ </vt:lpstr>
      <vt:lpstr>КОСВЕННЫЕ ФОРМЫ ЭКОНОМИЧЕСКОГО РЕГУЛИРОВАНИЯ: </vt:lpstr>
      <vt:lpstr>Вопрос девятый: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Социальная рыночная экономика (Европа) </vt:lpstr>
      <vt:lpstr>Презентация PowerPoint</vt:lpstr>
      <vt:lpstr>Презентация PowerPoint</vt:lpstr>
      <vt:lpstr>Модель  «скандинавского социализма» </vt:lpstr>
      <vt:lpstr>Презентация PowerPoint</vt:lpstr>
      <vt:lpstr>Японская экономическая модель </vt:lpstr>
      <vt:lpstr>Презентация PowerPoint</vt:lpstr>
      <vt:lpstr>Японская экономическая модель </vt:lpstr>
      <vt:lpstr>Презентация PowerPoint</vt:lpstr>
      <vt:lpstr>Презентация PowerPoint</vt:lpstr>
      <vt:lpstr>Презентация PowerPoint</vt:lpstr>
      <vt:lpstr>Транзитивные (переходные) экономики </vt:lpstr>
      <vt:lpstr>Презентация PowerPoint</vt:lpstr>
      <vt:lpstr>РЕФОРМИРОВАНИЕ</vt:lpstr>
      <vt:lpstr>Презентация PowerPoint</vt:lpstr>
      <vt:lpstr>Характерные черты  белорусской модели: 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3. ЭКОНОМИЧЕСКИЕ СИСТЕМЫ. РЫНОЧНАЯ ЭКОНОМИКА  И ЕЕ МОДЕЛИ</dc:title>
  <dc:creator>Admin</dc:creator>
  <cp:lastModifiedBy>vita usevich</cp:lastModifiedBy>
  <cp:revision>211</cp:revision>
  <dcterms:created xsi:type="dcterms:W3CDTF">2015-02-06T13:37:51Z</dcterms:created>
  <dcterms:modified xsi:type="dcterms:W3CDTF">2019-02-16T11:22:43Z</dcterms:modified>
</cp:coreProperties>
</file>