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8"/>
  </p:notesMasterIdLst>
  <p:sldIdLst>
    <p:sldId id="386" r:id="rId2"/>
    <p:sldId id="257" r:id="rId3"/>
    <p:sldId id="307" r:id="rId4"/>
    <p:sldId id="258" r:id="rId5"/>
    <p:sldId id="308" r:id="rId6"/>
    <p:sldId id="309" r:id="rId7"/>
    <p:sldId id="261" r:id="rId8"/>
    <p:sldId id="373" r:id="rId9"/>
    <p:sldId id="375" r:id="rId10"/>
    <p:sldId id="263" r:id="rId11"/>
    <p:sldId id="376" r:id="rId12"/>
    <p:sldId id="267" r:id="rId13"/>
    <p:sldId id="311" r:id="rId14"/>
    <p:sldId id="377" r:id="rId15"/>
    <p:sldId id="374" r:id="rId16"/>
    <p:sldId id="325" r:id="rId17"/>
    <p:sldId id="387" r:id="rId18"/>
    <p:sldId id="328" r:id="rId19"/>
    <p:sldId id="329" r:id="rId20"/>
    <p:sldId id="330" r:id="rId21"/>
    <p:sldId id="372" r:id="rId22"/>
    <p:sldId id="378" r:id="rId23"/>
    <p:sldId id="326" r:id="rId24"/>
    <p:sldId id="381" r:id="rId25"/>
    <p:sldId id="379" r:id="rId26"/>
    <p:sldId id="380" r:id="rId27"/>
    <p:sldId id="327" r:id="rId28"/>
    <p:sldId id="332" r:id="rId29"/>
    <p:sldId id="388" r:id="rId30"/>
    <p:sldId id="333" r:id="rId31"/>
    <p:sldId id="313" r:id="rId32"/>
    <p:sldId id="314" r:id="rId33"/>
    <p:sldId id="317" r:id="rId34"/>
    <p:sldId id="312" r:id="rId35"/>
    <p:sldId id="315" r:id="rId36"/>
    <p:sldId id="316" r:id="rId37"/>
    <p:sldId id="319" r:id="rId38"/>
    <p:sldId id="318" r:id="rId39"/>
    <p:sldId id="320" r:id="rId40"/>
    <p:sldId id="321" r:id="rId41"/>
    <p:sldId id="322" r:id="rId42"/>
    <p:sldId id="331" r:id="rId43"/>
    <p:sldId id="275" r:id="rId44"/>
    <p:sldId id="274" r:id="rId45"/>
    <p:sldId id="338" r:id="rId46"/>
    <p:sldId id="342" r:id="rId47"/>
    <p:sldId id="343" r:id="rId48"/>
    <p:sldId id="339" r:id="rId49"/>
    <p:sldId id="347" r:id="rId50"/>
    <p:sldId id="340" r:id="rId51"/>
    <p:sldId id="341" r:id="rId52"/>
    <p:sldId id="279" r:id="rId53"/>
    <p:sldId id="398" r:id="rId54"/>
    <p:sldId id="399" r:id="rId55"/>
    <p:sldId id="382" r:id="rId56"/>
    <p:sldId id="389" r:id="rId57"/>
    <p:sldId id="404" r:id="rId58"/>
    <p:sldId id="395" r:id="rId59"/>
    <p:sldId id="393" r:id="rId60"/>
    <p:sldId id="280" r:id="rId61"/>
    <p:sldId id="390" r:id="rId62"/>
    <p:sldId id="352" r:id="rId63"/>
    <p:sldId id="353" r:id="rId64"/>
    <p:sldId id="354" r:id="rId65"/>
    <p:sldId id="363" r:id="rId66"/>
    <p:sldId id="365" r:id="rId67"/>
    <p:sldId id="391" r:id="rId68"/>
    <p:sldId id="366" r:id="rId69"/>
    <p:sldId id="355" r:id="rId70"/>
    <p:sldId id="357" r:id="rId71"/>
    <p:sldId id="358" r:id="rId72"/>
    <p:sldId id="359" r:id="rId73"/>
    <p:sldId id="360" r:id="rId74"/>
    <p:sldId id="364" r:id="rId75"/>
    <p:sldId id="400" r:id="rId76"/>
    <p:sldId id="401" r:id="rId77"/>
    <p:sldId id="402" r:id="rId78"/>
    <p:sldId id="356" r:id="rId79"/>
    <p:sldId id="368" r:id="rId80"/>
    <p:sldId id="369" r:id="rId81"/>
    <p:sldId id="370" r:id="rId82"/>
    <p:sldId id="371" r:id="rId83"/>
    <p:sldId id="362" r:id="rId84"/>
    <p:sldId id="392" r:id="rId85"/>
    <p:sldId id="367" r:id="rId86"/>
    <p:sldId id="403" r:id="rId8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>
      <p:cViewPr varScale="1">
        <p:scale>
          <a:sx n="66" d="100"/>
          <a:sy n="66" d="100"/>
        </p:scale>
        <p:origin x="-4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4A3B-50C0-40EC-B06A-5F179305C291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AB70-F71D-42A1-8197-37C30CFA051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AB70-F71D-42A1-8197-37C30CFA0512}" type="slidenum">
              <a:rPr lang="ru-RU" smtClean="0"/>
              <a:pPr/>
              <a:t>65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33CA2F-DDBE-43D7-B883-6359365A45FE}" type="datetimeFigureOut">
              <a:rPr lang="ru-RU" smtClean="0"/>
              <a:pPr/>
              <a:t>01.01.2002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57242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КОМПЬЮТЕРНЫЕ ИНФОРМАЦИОННЫЕ</a:t>
            </a:r>
            <a:r>
              <a:rPr lang="ru-RU" sz="1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ТЕХНОЛОГИИ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14290"/>
            <a:ext cx="71144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Иерархическая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Дерев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84"/>
            <a:ext cx="60489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00562" y="785794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 – корень дерева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1643050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Вершина-родитель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071810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7950" y="4000504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1357294" y="2571744"/>
            <a:ext cx="1714508" cy="500066"/>
            <a:chOff x="1357294" y="2571744"/>
            <a:chExt cx="1714508" cy="500066"/>
          </a:xfrm>
        </p:grpSpPr>
        <p:cxnSp>
          <p:nvCxnSpPr>
            <p:cNvPr id="11" name="Прямая со стрелкой 10"/>
            <p:cNvCxnSpPr>
              <a:stCxn id="8" idx="0"/>
            </p:cNvCxnSpPr>
            <p:nvPr/>
          </p:nvCxnSpPr>
          <p:spPr>
            <a:xfrm rot="16200000" flipV="1">
              <a:off x="1389643" y="2539395"/>
              <a:ext cx="500066" cy="5647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8" idx="0"/>
            </p:cNvCxnSpPr>
            <p:nvPr/>
          </p:nvCxnSpPr>
          <p:spPr>
            <a:xfrm rot="5400000" flipH="1" flipV="1">
              <a:off x="1853990" y="2711254"/>
              <a:ext cx="428624" cy="2924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0"/>
            </p:cNvCxnSpPr>
            <p:nvPr/>
          </p:nvCxnSpPr>
          <p:spPr>
            <a:xfrm rot="5400000" flipH="1" flipV="1">
              <a:off x="2318337" y="2318345"/>
              <a:ext cx="357186" cy="11497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215079" y="3500438"/>
            <a:ext cx="1393036" cy="500066"/>
            <a:chOff x="6215079" y="3500438"/>
            <a:chExt cx="1393036" cy="500066"/>
          </a:xfrm>
        </p:grpSpPr>
        <p:cxnSp>
          <p:nvCxnSpPr>
            <p:cNvPr id="18" name="Прямая со стрелкой 17"/>
            <p:cNvCxnSpPr>
              <a:stCxn id="9" idx="0"/>
            </p:cNvCxnSpPr>
            <p:nvPr/>
          </p:nvCxnSpPr>
          <p:spPr>
            <a:xfrm rot="16200000" flipV="1">
              <a:off x="7090192" y="3482581"/>
              <a:ext cx="500066" cy="5357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9" idx="0"/>
            </p:cNvCxnSpPr>
            <p:nvPr/>
          </p:nvCxnSpPr>
          <p:spPr>
            <a:xfrm rot="16200000" flipV="1">
              <a:off x="6840159" y="3232548"/>
              <a:ext cx="142876" cy="13930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/>
          <p:cNvCxnSpPr>
            <a:stCxn id="6" idx="2"/>
          </p:cNvCxnSpPr>
          <p:nvPr/>
        </p:nvCxnSpPr>
        <p:spPr>
          <a:xfrm rot="5400000">
            <a:off x="6625676" y="1346809"/>
            <a:ext cx="314271" cy="1706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</p:cNvCxnSpPr>
          <p:nvPr/>
        </p:nvCxnSpPr>
        <p:spPr>
          <a:xfrm rot="5400000">
            <a:off x="4816129" y="-201206"/>
            <a:ext cx="171394" cy="2945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3240" y="578645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3500430" y="4929198"/>
            <a:ext cx="1714512" cy="857256"/>
            <a:chOff x="3500430" y="4929198"/>
            <a:chExt cx="1714512" cy="857256"/>
          </a:xfrm>
        </p:grpSpPr>
        <p:cxnSp>
          <p:nvCxnSpPr>
            <p:cNvPr id="30" name="Прямая со стрелкой 29"/>
            <p:cNvCxnSpPr>
              <a:stCxn id="28" idx="0"/>
            </p:cNvCxnSpPr>
            <p:nvPr/>
          </p:nvCxnSpPr>
          <p:spPr>
            <a:xfrm rot="16200000" flipV="1">
              <a:off x="3639938" y="4861128"/>
              <a:ext cx="785818" cy="10648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8" idx="0"/>
            </p:cNvCxnSpPr>
            <p:nvPr/>
          </p:nvCxnSpPr>
          <p:spPr>
            <a:xfrm rot="16200000" flipV="1">
              <a:off x="3997128" y="5218318"/>
              <a:ext cx="857256" cy="2790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0"/>
            </p:cNvCxnSpPr>
            <p:nvPr/>
          </p:nvCxnSpPr>
          <p:spPr>
            <a:xfrm rot="5400000" flipH="1" flipV="1">
              <a:off x="4497194" y="5068706"/>
              <a:ext cx="785818" cy="6496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23927" name="Group 23"/>
          <p:cNvGrpSpPr>
            <a:grpSpLocks noChangeAspect="1"/>
          </p:cNvGrpSpPr>
          <p:nvPr/>
        </p:nvGrpSpPr>
        <p:grpSpPr bwMode="auto">
          <a:xfrm>
            <a:off x="3071802" y="1071546"/>
            <a:ext cx="2344738" cy="1644650"/>
            <a:chOff x="4751" y="2241"/>
            <a:chExt cx="2896" cy="2005"/>
          </a:xfrm>
        </p:grpSpPr>
        <p:sp>
          <p:nvSpPr>
            <p:cNvPr id="1239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4751" y="2241"/>
              <a:ext cx="2896" cy="20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6" name="AutoShape 42"/>
            <p:cNvSpPr>
              <a:spLocks noChangeArrowheads="1"/>
            </p:cNvSpPr>
            <p:nvPr/>
          </p:nvSpPr>
          <p:spPr bwMode="auto">
            <a:xfrm>
              <a:off x="7505" y="2713"/>
              <a:ext cx="140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5" name="AutoShape 41"/>
            <p:cNvSpPr>
              <a:spLocks noChangeArrowheads="1"/>
            </p:cNvSpPr>
            <p:nvPr/>
          </p:nvSpPr>
          <p:spPr bwMode="auto">
            <a:xfrm>
              <a:off x="6939" y="3968"/>
              <a:ext cx="141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4" name="AutoShape 40"/>
            <p:cNvSpPr>
              <a:spLocks noChangeShapeType="1"/>
            </p:cNvSpPr>
            <p:nvPr/>
          </p:nvSpPr>
          <p:spPr bwMode="auto">
            <a:xfrm>
              <a:off x="6255" y="2364"/>
              <a:ext cx="1270" cy="3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3" name="AutoShape 39"/>
            <p:cNvSpPr>
              <a:spLocks noChangeShapeType="1"/>
            </p:cNvSpPr>
            <p:nvPr/>
          </p:nvSpPr>
          <p:spPr bwMode="auto">
            <a:xfrm flipH="1">
              <a:off x="6232" y="2713"/>
              <a:ext cx="1343" cy="1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2" name="AutoShape 38"/>
            <p:cNvSpPr>
              <a:spLocks noChangeShapeType="1"/>
            </p:cNvSpPr>
            <p:nvPr/>
          </p:nvSpPr>
          <p:spPr bwMode="auto">
            <a:xfrm flipH="1">
              <a:off x="7009" y="2834"/>
              <a:ext cx="615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1" name="AutoShape 37"/>
            <p:cNvSpPr>
              <a:spLocks noChangeShapeType="1"/>
            </p:cNvSpPr>
            <p:nvPr/>
          </p:nvSpPr>
          <p:spPr bwMode="auto">
            <a:xfrm flipV="1">
              <a:off x="6232" y="4039"/>
              <a:ext cx="707" cy="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0" name="AutoShape 36"/>
            <p:cNvSpPr>
              <a:spLocks noChangeArrowheads="1"/>
            </p:cNvSpPr>
            <p:nvPr/>
          </p:nvSpPr>
          <p:spPr bwMode="auto">
            <a:xfrm>
              <a:off x="6110" y="2295"/>
              <a:ext cx="142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9" name="AutoShape 35"/>
            <p:cNvSpPr>
              <a:spLocks noChangeArrowheads="1"/>
            </p:cNvSpPr>
            <p:nvPr/>
          </p:nvSpPr>
          <p:spPr bwMode="auto">
            <a:xfrm>
              <a:off x="4981" y="2713"/>
              <a:ext cx="140" cy="144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8" name="AutoShape 34"/>
            <p:cNvSpPr>
              <a:spLocks noChangeArrowheads="1"/>
            </p:cNvSpPr>
            <p:nvPr/>
          </p:nvSpPr>
          <p:spPr bwMode="auto">
            <a:xfrm>
              <a:off x="5669" y="3410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7" name="AutoShape 33"/>
            <p:cNvSpPr>
              <a:spLocks noChangeArrowheads="1"/>
            </p:cNvSpPr>
            <p:nvPr/>
          </p:nvSpPr>
          <p:spPr bwMode="auto">
            <a:xfrm>
              <a:off x="6111" y="3969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6" name="AutoShape 32"/>
            <p:cNvSpPr>
              <a:spLocks noChangeArrowheads="1"/>
            </p:cNvSpPr>
            <p:nvPr/>
          </p:nvSpPr>
          <p:spPr bwMode="auto">
            <a:xfrm>
              <a:off x="4840" y="3690"/>
              <a:ext cx="141" cy="139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5" name="AutoShape 31"/>
            <p:cNvSpPr>
              <a:spLocks noChangeShapeType="1"/>
            </p:cNvSpPr>
            <p:nvPr/>
          </p:nvSpPr>
          <p:spPr bwMode="auto">
            <a:xfrm flipV="1">
              <a:off x="5129" y="2316"/>
              <a:ext cx="1003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4" name="AutoShape 30"/>
            <p:cNvSpPr>
              <a:spLocks noChangeShapeType="1"/>
            </p:cNvSpPr>
            <p:nvPr/>
          </p:nvSpPr>
          <p:spPr bwMode="auto">
            <a:xfrm flipH="1">
              <a:off x="5811" y="2396"/>
              <a:ext cx="369" cy="1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3" name="AutoShape 29"/>
            <p:cNvSpPr>
              <a:spLocks noChangeShapeType="1"/>
            </p:cNvSpPr>
            <p:nvPr/>
          </p:nvSpPr>
          <p:spPr bwMode="auto">
            <a:xfrm flipH="1">
              <a:off x="4910" y="2836"/>
              <a:ext cx="91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2" name="AutoShape 28"/>
            <p:cNvSpPr>
              <a:spLocks noChangeShapeType="1"/>
            </p:cNvSpPr>
            <p:nvPr/>
          </p:nvSpPr>
          <p:spPr bwMode="auto">
            <a:xfrm flipV="1">
              <a:off x="4960" y="3431"/>
              <a:ext cx="730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1" name="AutoShape 27"/>
            <p:cNvSpPr>
              <a:spLocks noChangeShapeType="1"/>
            </p:cNvSpPr>
            <p:nvPr/>
          </p:nvSpPr>
          <p:spPr bwMode="auto">
            <a:xfrm>
              <a:off x="5051" y="2857"/>
              <a:ext cx="639" cy="5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0" name="AutoShape 26"/>
            <p:cNvSpPr>
              <a:spLocks noChangeShapeType="1"/>
            </p:cNvSpPr>
            <p:nvPr/>
          </p:nvSpPr>
          <p:spPr bwMode="auto">
            <a:xfrm>
              <a:off x="6182" y="243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9" name="AutoShape 25"/>
            <p:cNvSpPr>
              <a:spLocks noChangeShapeType="1"/>
            </p:cNvSpPr>
            <p:nvPr/>
          </p:nvSpPr>
          <p:spPr bwMode="auto">
            <a:xfrm>
              <a:off x="4963" y="3828"/>
              <a:ext cx="1147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8" name="AutoShape 24"/>
            <p:cNvSpPr>
              <a:spLocks noChangeShapeType="1"/>
            </p:cNvSpPr>
            <p:nvPr/>
          </p:nvSpPr>
          <p:spPr bwMode="auto">
            <a:xfrm>
              <a:off x="5669" y="3481"/>
              <a:ext cx="514" cy="4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1500166" y="142852"/>
            <a:ext cx="5180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Сетевая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14282" y="2928934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Каждый элемент в сетевой структуре может быть связан с любым другим элементом.</a:t>
            </a: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85720" y="4357694"/>
            <a:ext cx="885828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>
              <a:lnSpc>
                <a:spcPts val="3200"/>
              </a:lnSpc>
            </a:pPr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Недостаток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: сложный язык обработки данных.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46" y="214290"/>
            <a:ext cx="54328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Сетевая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286388"/>
            <a:ext cx="850112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3200"/>
              </a:lnSpc>
            </a:pPr>
            <a:r>
              <a:rPr lang="ru-RU" sz="2500" b="1" i="1" dirty="0" smtClean="0"/>
              <a:t>Схематическое изображение сетевой БД</a:t>
            </a:r>
            <a:endParaRPr lang="ru-RU" sz="2500" dirty="0"/>
          </a:p>
        </p:txBody>
      </p:sp>
      <p:pic>
        <p:nvPicPr>
          <p:cNvPr id="2050" name="Picture 2" descr="Се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071546"/>
            <a:ext cx="4714908" cy="38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85794"/>
            <a:ext cx="8572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Пример иерархической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</a:p>
          <a:p>
            <a:pPr algn="ctr"/>
            <a:r>
              <a:rPr lang="ru-RU" sz="4000" dirty="0" smtClean="0"/>
              <a:t>      </a:t>
            </a:r>
            <a:r>
              <a:rPr lang="ru-RU" sz="4000" b="1" dirty="0" smtClean="0"/>
              <a:t>Файловая система</a:t>
            </a:r>
          </a:p>
          <a:p>
            <a:endParaRPr lang="ru-RU" sz="4000" dirty="0" smtClean="0"/>
          </a:p>
          <a:p>
            <a:pPr algn="ctr"/>
            <a:r>
              <a:rPr lang="ru-RU" sz="4000" dirty="0" smtClean="0"/>
              <a:t>Пример сетевой  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                 </a:t>
            </a:r>
            <a:r>
              <a:rPr lang="ru-RU" sz="4000" b="1" dirty="0" smtClean="0"/>
              <a:t>Сеть Интернет </a:t>
            </a:r>
            <a:endParaRPr lang="ru-RU" sz="4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22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Реляционная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6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Основана на понятии отношения (таблицы).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35743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Объекты одной природы, о которых надо хранить информацию в БД, называют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сущностью.</a:t>
            </a:r>
          </a:p>
          <a:p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Свойства, характеризующие такую сущность, называют 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атрибутами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785794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представления объектов и связей между ними используется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отношение (таблица).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9176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учебный процесс в ВНУ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студенты, преподаватели, учебные предметы.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«студенты»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фамилия, год рождения, номер группы.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«учебные предметы»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семестр, количество лекций и лаб., форма отчетности.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6322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Торговля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товары, заказчики, поставщики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«товары»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цена, количество.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«заказчики»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адрес, расчетный счет.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71480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Реляционная база данных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это совокупность взаимосвязанных таблиц, каждая из которых содержит информацию об объектах определенного типа.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143248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Таблицы имеют уникальные имена и состоят из строк и столбцов.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Строка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запись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столбец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286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Записи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(строки таблицы) имеют одинаковую структуру — они состоят из полей, хранящих атрибуты объекта. 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Каждое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(столбец) описывает только одну характеристику объекта и имеет строго определенный тип данных.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2910" y="2143116"/>
            <a:ext cx="726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Технологии  баз  данных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488" y="214290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34" y="857232"/>
          <a:ext cx="7715304" cy="1751636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4357694"/>
          <a:ext cx="7715304" cy="398099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214678" y="3786190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Запись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14678" y="4929198"/>
            <a:ext cx="1159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928934"/>
            <a:ext cx="8715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Атрибуты объекта Стол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Цена, количество, поставщик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643578"/>
            <a:ext cx="697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065" lvl="0" algn="jus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Товар,    Цена,     Количество,      Поставщик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64305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Соответствие имеющейся в БД информации ее внутренней логике, структуре и всем явно заданным правилам.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Каждое правило, налагающее некоторое ограничение на возможное состояние базы данных, называется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ограничением целостности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14290"/>
            <a:ext cx="633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Целостность базы данных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00108"/>
            <a:ext cx="878684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 правил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вес детали должен быть положительным;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количество знаков в телефонном номере не должно превышать 10;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возраст родителей не может быть меньше возраста их биологического ребенка и т.д.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71670" y="285728"/>
            <a:ext cx="4114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Типы связей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0108"/>
            <a:ext cx="878687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один-к-одному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(1:1</a:t>
            </a:r>
            <a:r>
              <a:rPr lang="ru-RU" sz="3600" dirty="0" smtClean="0"/>
              <a:t>)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только 1 атрибут второй таблицы и наоборот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многие-ко-многим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и наоборот.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4543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один-к-одному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2000240"/>
            <a:ext cx="2643206" cy="1000132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57752" y="1928802"/>
            <a:ext cx="2786082" cy="107157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>
            <a:stCxn id="3" idx="3"/>
            <a:endCxn id="4" idx="1"/>
          </p:cNvCxnSpPr>
          <p:nvPr/>
        </p:nvCxnSpPr>
        <p:spPr>
          <a:xfrm flipV="1">
            <a:off x="3214678" y="2464587"/>
            <a:ext cx="1643074" cy="357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224" y="214311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Университет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942" y="2143116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Ректор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site-do.ru/images/db2.gif"/>
          <p:cNvPicPr/>
          <p:nvPr/>
        </p:nvPicPr>
        <p:blipFill>
          <a:blip r:embed="rId2"/>
          <a:srcRect l="9934" r="11589"/>
          <a:stretch>
            <a:fillRect/>
          </a:stretch>
        </p:blipFill>
        <p:spPr bwMode="auto">
          <a:xfrm>
            <a:off x="500034" y="1214422"/>
            <a:ext cx="8358246" cy="447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000232" y="357166"/>
            <a:ext cx="490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один-ко-многим</a:t>
            </a:r>
            <a:endParaRPr lang="ru-RU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5351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многие-ко-многим</a:t>
            </a:r>
            <a:endParaRPr lang="ru-RU" sz="3200" dirty="0"/>
          </a:p>
        </p:txBody>
      </p:sp>
      <p:pic>
        <p:nvPicPr>
          <p:cNvPr id="3" name="Рисунок 2" descr="http://www.site-do.ru/images/db3.gif"/>
          <p:cNvPicPr/>
          <p:nvPr/>
        </p:nvPicPr>
        <p:blipFill>
          <a:blip r:embed="rId2"/>
          <a:srcRect l="28571" r="39286"/>
          <a:stretch>
            <a:fillRect/>
          </a:stretch>
        </p:blipFill>
        <p:spPr bwMode="auto">
          <a:xfrm>
            <a:off x="1714480" y="1857364"/>
            <a:ext cx="5429288" cy="307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71546"/>
            <a:ext cx="8286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Связи между таблицами организуются с помощью ключей.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Первичный ключ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- столбец (или набор столбцов), значения которого однозначно определяют каждую строку таблицы. Если ключ состоит из 1 поля, то он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простой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 из нескольких полей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составной.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71670" y="285728"/>
            <a:ext cx="2862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Ключи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571480"/>
            <a:ext cx="82868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между таблицами необходимо, чтобы во второй таблице (подчиненной) существовало поле, аналогичное первичному ключу главной таблицы.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Это поле  является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внешним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вторичным) ключом.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0430" y="214290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2105024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7356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643578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892943" y="5250669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607255" y="3607595"/>
            <a:ext cx="2071702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28596" y="4643446"/>
            <a:ext cx="4286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:n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0826" y="1428736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857224" y="4286256"/>
          <a:ext cx="6715171" cy="731520"/>
        </p:xfrm>
        <a:graphic>
          <a:graphicData uri="http://schemas.openxmlformats.org/drawingml/2006/table">
            <a:tbl>
              <a:tblPr/>
              <a:tblGrid>
                <a:gridCol w="1324118"/>
                <a:gridCol w="1324118"/>
                <a:gridCol w="1758982"/>
                <a:gridCol w="1215784"/>
                <a:gridCol w="1092169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785926"/>
            <a:ext cx="8501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Это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фрагмент реального мира, сведения о котором необходимо хранить и использовать в решаемой задаче.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14546" y="357166"/>
            <a:ext cx="5099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868" y="285728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7500989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1581016"/>
                <a:gridCol w="2238519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Характеристика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4357694"/>
          <a:ext cx="6643735" cy="731520"/>
        </p:xfrm>
        <a:graphic>
          <a:graphicData uri="http://schemas.openxmlformats.org/drawingml/2006/table">
            <a:tbl>
              <a:tblPr/>
              <a:tblGrid>
                <a:gridCol w="1310032"/>
                <a:gridCol w="1310032"/>
                <a:gridCol w="1890626"/>
                <a:gridCol w="1278029"/>
                <a:gridCol w="855016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57422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5857892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1750199" y="5393545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320709" y="3321843"/>
            <a:ext cx="1499404" cy="79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:1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892" y="1500174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379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28596" y="4071942"/>
            <a:ext cx="1785950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071670" y="4214818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571612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Нормализация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это формализованная процедура, в процессе выполнения которой атрибуты данных группируются в таблицы, а таблицы, в свою очередь, в БД.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85728"/>
            <a:ext cx="6895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Нормализация отношений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2984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  <a:tab pos="13414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дублирование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избыточность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упростить и ускорить поиск информации в БД.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21429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</a:pPr>
            <a:r>
              <a:rPr lang="ru-RU" sz="3600" b="1" u="sng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Цели нормализации</a:t>
            </a:r>
            <a:endParaRPr lang="ru-RU" sz="3600" b="1" u="sng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928670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Процесс нормализации состоит в приведении таблиц РБД к т.н</a:t>
            </a:r>
            <a:r>
              <a:rPr lang="ru-RU" sz="3200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нормальным формам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Всего существует 5 нормальных форм.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357126" y="3357562"/>
            <a:ext cx="8786874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7075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О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птимальная структура БД достигается при выполнении первых 3 правил нормализации, которые были сформулированы Э.Ф. Коддом в 1972 году.</a:t>
            </a:r>
            <a:endParaRPr kumimoji="0" lang="ru-RU" sz="3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5720" y="928670"/>
          <a:ext cx="8742064" cy="4755889"/>
        </p:xfrm>
        <a:graphic>
          <a:graphicData uri="http://schemas.openxmlformats.org/drawingml/2006/table">
            <a:tbl>
              <a:tblPr/>
              <a:tblGrid>
                <a:gridCol w="1000132"/>
                <a:gridCol w="785818"/>
                <a:gridCol w="928694"/>
                <a:gridCol w="1357322"/>
                <a:gridCol w="1526827"/>
                <a:gridCol w="2071670"/>
                <a:gridCol w="1071601"/>
              </a:tblGrid>
              <a:tr h="960276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Товар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Цена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Кол-во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Стоимость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Поставщик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Адрес 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Счет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84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220111, Минская обл., г. Слуцк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226100, Брестская обл., г. Столин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2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1-я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значения полей должны быть атомарными (неделимыми) и невычисляемыми, а все записи – уникальными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(не должно быть полностью совпадающих строк).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85720" y="1571612"/>
          <a:ext cx="8715436" cy="4143402"/>
        </p:xfrm>
        <a:graphic>
          <a:graphicData uri="http://schemas.openxmlformats.org/drawingml/2006/table">
            <a:tbl>
              <a:tblPr/>
              <a:tblGrid>
                <a:gridCol w="1042232"/>
                <a:gridCol w="939050"/>
                <a:gridCol w="804630"/>
                <a:gridCol w="1500368"/>
                <a:gridCol w="1000132"/>
                <a:gridCol w="1285884"/>
                <a:gridCol w="1000132"/>
                <a:gridCol w="1143008"/>
              </a:tblGrid>
              <a:tr h="1015433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Товар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Цена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Кол-во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Поставщик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4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42976" y="500042"/>
            <a:ext cx="727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Таблица приведена к 1-ой нормальной форме</a:t>
            </a: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2-я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таблица находилась в 1-й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полностью зависели от ключевого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315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ко 2-ой нормальной форме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357298"/>
          <a:ext cx="7715304" cy="2149735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Диван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57" y="4214817"/>
          <a:ext cx="8358247" cy="1657364"/>
        </p:xfrm>
        <a:graphic>
          <a:graphicData uri="http://schemas.openxmlformats.org/drawingml/2006/table">
            <a:tbl>
              <a:tblPr/>
              <a:tblGrid>
                <a:gridCol w="1797982"/>
                <a:gridCol w="1527423"/>
                <a:gridCol w="1527423"/>
                <a:gridCol w="1680488"/>
                <a:gridCol w="1824931"/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785794"/>
            <a:ext cx="2716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Товары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643314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58" y="428604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3-я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все таблицы БД находилась во 2-й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в таблицах зависели только от ключа таблицы  и не зависели друг от друга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571612"/>
            <a:ext cx="85011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4000" dirty="0" smtClean="0">
                <a:latin typeface="Arial" pitchFamily="34" charset="0"/>
                <a:cs typeface="Arial" pitchFamily="34" charset="0"/>
              </a:rPr>
              <a:t>Это совокупность упорядоченных данных об объектах определенной предметной области, их свойствах и взаимосвязях.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57422" y="357166"/>
            <a:ext cx="4369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База данных (БД)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132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 3-ой нормальной форме</a:t>
            </a:r>
            <a:endParaRPr lang="ru-RU" sz="2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214414" y="1571612"/>
          <a:ext cx="5150336" cy="1657364"/>
        </p:xfrm>
        <a:graphic>
          <a:graphicData uri="http://schemas.openxmlformats.org/drawingml/2006/table">
            <a:tbl>
              <a:tblPr/>
              <a:tblGrid>
                <a:gridCol w="1797982"/>
                <a:gridCol w="1527423"/>
                <a:gridCol w="1824931"/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3571876"/>
            <a:ext cx="267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Адреса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928670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428728" y="4357694"/>
          <a:ext cx="4714909" cy="1463040"/>
        </p:xfrm>
        <a:graphic>
          <a:graphicData uri="http://schemas.openxmlformats.org/drawingml/2006/table">
            <a:tbl>
              <a:tblPr/>
              <a:tblGrid>
                <a:gridCol w="1746883"/>
                <a:gridCol w="1484013"/>
                <a:gridCol w="1484013"/>
              </a:tblGrid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285860"/>
          <a:ext cx="1714512" cy="1828800"/>
        </p:xfrm>
        <a:graphic>
          <a:graphicData uri="http://schemas.openxmlformats.org/drawingml/2006/table">
            <a:tbl>
              <a:tblPr/>
              <a:tblGrid>
                <a:gridCol w="1714512"/>
              </a:tblGrid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Товары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Товар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6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Цена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Количество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79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357554" y="1500174"/>
          <a:ext cx="2143140" cy="1463040"/>
        </p:xfrm>
        <a:graphic>
          <a:graphicData uri="http://schemas.openxmlformats.org/drawingml/2006/table">
            <a:tbl>
              <a:tblPr/>
              <a:tblGrid>
                <a:gridCol w="2143140"/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Поставщики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Индекс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Счет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6572264" y="1643050"/>
          <a:ext cx="1568452" cy="1463040"/>
        </p:xfrm>
        <a:graphic>
          <a:graphicData uri="http://schemas.openxmlformats.org/drawingml/2006/table">
            <a:tbl>
              <a:tblPr/>
              <a:tblGrid>
                <a:gridCol w="1568452"/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</a:rPr>
                        <a:t>Адреса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 flipV="1">
            <a:off x="2357422" y="2071678"/>
            <a:ext cx="928694" cy="8572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572132" y="2214554"/>
            <a:ext cx="928694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926" y="178592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43636" y="17144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28860" y="271462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∞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25003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5852" y="15716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dBase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FoxPro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Paradox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MySQL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Oracle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357166"/>
            <a:ext cx="681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Наиболее популярные СУБД</a:t>
            </a:r>
            <a:endParaRPr lang="ru-RU" sz="3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500174"/>
            <a:ext cx="6072231" cy="32932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Система управления базами данных </a:t>
            </a:r>
            <a:r>
              <a:rPr lang="en-US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Access</a:t>
            </a:r>
            <a:endParaRPr lang="ru-RU" sz="5200" b="1" dirty="0">
              <a:ln/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000108"/>
            <a:ext cx="8572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СУБД Access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входит в стандартный набор прикладных программ системы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Microsoft Office System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 позволяет создавать реляционные базы данных, в которых данные хранятся в виде таблицы (отношения).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357298"/>
            <a:ext cx="8143932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Файл, в котором хранится БД, имеет расширение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1600" dirty="0" smtClean="0"/>
              <a:t> </a:t>
            </a:r>
          </a:p>
          <a:p>
            <a:pPr indent="457200" algn="just">
              <a:lnSpc>
                <a:spcPts val="3200"/>
              </a:lnSpc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8860" y="1428736"/>
            <a:ext cx="4000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Таблицы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Формы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Запросы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042" y="357166"/>
            <a:ext cx="549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Основные объекты БД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500174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Основные объекты БД.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Предназначены для хранения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Таблицы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Форма — диалоговое окно, которое используется для отображения данных, находящихся в БД, в наглядном виде, а также  для их ввода и редактирования.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872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Формы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Отчет позволяет извлечь из БД нужную информацию и подготовить ее для вывода на печать в удобном виде.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908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928802"/>
            <a:ext cx="8929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программных средств, предназначенных для создания, ведения и совместного использования баз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357166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Система управления базами данных (СУБД)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643050"/>
            <a:ext cx="8501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Запрос предназначен для выборки нужных данных из таблиц, а также для выполнения вычислений и других операций с базовыми таблицами, включая их преобразование.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17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Запросы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Таблицы или запросы, используемые для получения данных, называются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источниками записей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 результате работы запроса образуется временная 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результирующая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таблица.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928802"/>
            <a:ext cx="87154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ручные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объектов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автоматизированные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с помощью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программ-Мастеров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автоматические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(ускоренная разработка объектов).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85728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/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Инструментальные средства для создания БД и ее объектов</a:t>
            </a:r>
            <a:r>
              <a:rPr lang="ru-RU" sz="36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500042"/>
            <a:ext cx="8858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У каждого поля таблицы есть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1. имя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2. тип данных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(определяет значения, которые можно сохранить, и операции, которые можно выполнить с данными, а также объем памяти, выделяемый для каждого значения) 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3. дополнительные свойства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(определяют внешний вид и функциональные характеристики этого поля).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357166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Правила составления имен полей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поля может содержать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строчные и прописные буквы латинского и русского алфавитов;</a:t>
            </a: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цифры, пробелы, разные символы</a:t>
            </a:r>
          </a:p>
          <a:p>
            <a:pPr algn="ctr">
              <a:spcBef>
                <a:spcPts val="1200"/>
              </a:spcBef>
            </a:pPr>
            <a:endParaRPr lang="ru-RU" sz="11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Имя поля не должно начинаться с пробела,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содержать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]</a:t>
            </a:r>
            <a:endParaRPr lang="ru-RU" sz="4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Типы данных полей 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857232"/>
            <a:ext cx="8786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Текстовый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текст или числа , не требующие расчетов, например номера телефонов.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071678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Числовой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числовые данные, используемые для расчетов.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321468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МЕМО 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длинный текст.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392906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Дата/время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описывает дату и время.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471488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Денежный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в расчетах, которые проводятся с точностью до 15 знаков в целой и до 4 знаков в дробной части.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786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Счетчик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последовательно возрастающие (на 1) числа, автоматически вводящиеся при добавлении каждой новой записи в таблицу.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21455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Логический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может содержать одно из двух возможных значений 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Истина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Ложь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Да/Нет,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Выкл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3929066"/>
            <a:ext cx="89297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объекта OLE 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 (например, таблица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Excel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документ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рисунок, звукозапись и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др.), связанный или внедренный в таблицу 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Access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500042"/>
            <a:ext cx="92155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Access 2007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Вложение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для хранения нескольких файлов в одном поле, причем в этом поле можно хранить файлы разных типов.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При использовании вложений документы и другие файлы, не являющиеся изображениями, открываются в соответствующих программах.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Дополнительные свойства полей таблицы БД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480" t="21435" r="27149" b="60987"/>
          <a:stretch>
            <a:fillRect/>
          </a:stretch>
        </p:blipFill>
        <p:spPr bwMode="auto">
          <a:xfrm>
            <a:off x="285720" y="1500174"/>
            <a:ext cx="53444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7480" t="60986" b="6054"/>
          <a:stretch>
            <a:fillRect/>
          </a:stretch>
        </p:blipFill>
        <p:spPr bwMode="auto">
          <a:xfrm>
            <a:off x="285720" y="2857496"/>
            <a:ext cx="871936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8715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дополнительных свойствах можно указать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максимальный размер поля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формат поля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на значение поля и др.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св-ва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35716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Примеры БД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928802"/>
            <a:ext cx="892971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Библиотечный каталог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Записная книжка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Телефонный справочник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Каталог товаров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Сведения о сотрудниках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Расписание поездов и т.д.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142984"/>
            <a:ext cx="8715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Выполнить проектирование БД (определить набор необходимых таблиц).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структуру таблиц (ввести названия и типы всех полей).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Установить связи между таблицами.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Заполнить таблицы БД данными.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необходимые запросы, формы и отчеты.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285728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Этапы создания 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214290"/>
            <a:ext cx="735811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Лабораторная работа №1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857232"/>
            <a:ext cx="49292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База данных «Университет»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7158" y="2071678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2105024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5720" y="3571876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Фото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57158" y="5286388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43174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85918" y="300037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4643446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0"/>
            <a:ext cx="382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Начало работы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7868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Новая база данных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2. 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файла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(расширение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папку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4.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Создать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421586" cy="593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1142976" y="164305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4929190" y="414338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7000892" y="4286256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857364"/>
            <a:ext cx="8429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Включаем режим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2. Сохраняем таблицу под нужным именем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Описываем структуру таблицы (имена и типы полей)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285728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Далее необходимо описать структуру трех таблиц </a:t>
            </a:r>
            <a:endParaRPr lang="ru-RU" sz="36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Описание структуры таблицы заключается в: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имен полей таблицы,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указании типа данных каждого поля,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первичного ключа.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изменения структуры таблицы надо: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Открыть таблицу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Произвести необходимые действия (вставить или удалить поле, изменить тип поля).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722" t="2758" r="49121" b="60987"/>
          <a:stretch>
            <a:fillRect/>
          </a:stretch>
        </p:blipFill>
        <p:spPr bwMode="auto">
          <a:xfrm>
            <a:off x="2643174" y="3071810"/>
            <a:ext cx="4572032" cy="37719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создания ключа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Выделить поле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ЛКМ в строке напротив имени поля)</a:t>
            </a: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гр.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Сервис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кн.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Ключевое поле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778776" cy="62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28860" y="214290"/>
            <a:ext cx="385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n/>
                <a:latin typeface="Arial" pitchFamily="34" charset="0"/>
                <a:cs typeface="Arial" pitchFamily="34" charset="0"/>
              </a:rPr>
              <a:t>Модель данных</a:t>
            </a:r>
            <a:endParaRPr lang="ru-RU" sz="36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14298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принципов организации базы данных.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857496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Самые популярные модели данных</a:t>
            </a:r>
          </a:p>
          <a:p>
            <a:pPr indent="263525">
              <a:buFont typeface="Arial" pitchFamily="34" charset="0"/>
              <a:buChar char="•"/>
              <a:tabLst>
                <a:tab pos="26352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иерархическая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сетевая 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реляционная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8906" b="57064"/>
          <a:stretch>
            <a:fillRect/>
          </a:stretch>
        </p:blipFill>
        <p:spPr bwMode="auto">
          <a:xfrm>
            <a:off x="-1" y="642918"/>
            <a:ext cx="901947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8457" t="81793" r="50749" b="13005"/>
          <a:stretch>
            <a:fillRect/>
          </a:stretch>
        </p:blipFill>
        <p:spPr bwMode="auto">
          <a:xfrm>
            <a:off x="0" y="4000504"/>
            <a:ext cx="845825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642918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Для поля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Номер зачетки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таблицы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Успеваемость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 свойстве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Индексированное поле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устанавливаем значение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(Допускаются совпадения).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Это необходимо для создания связи 1-к-1.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207" t="24801" r="52988" b="60987"/>
          <a:stretch>
            <a:fillRect/>
          </a:stretch>
        </p:blipFill>
        <p:spPr bwMode="auto">
          <a:xfrm>
            <a:off x="357158" y="1643050"/>
            <a:ext cx="83100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428604"/>
            <a:ext cx="785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Факультет</a:t>
            </a:r>
            <a:endParaRPr lang="ru-RU" sz="40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63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Студенты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07" t="24731" r="52774" b="58789"/>
          <a:stretch>
            <a:fillRect/>
          </a:stretch>
        </p:blipFill>
        <p:spPr bwMode="auto">
          <a:xfrm>
            <a:off x="428596" y="2071678"/>
            <a:ext cx="75902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00042"/>
            <a:ext cx="878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Успеваемость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480" t="17041" r="47363" b="62085"/>
          <a:stretch>
            <a:fillRect/>
          </a:stretch>
        </p:blipFill>
        <p:spPr bwMode="auto">
          <a:xfrm>
            <a:off x="500034" y="1500174"/>
            <a:ext cx="782058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695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Далее создаем схему данных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21442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Схема данных - это схема связей между полями реляционной БД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3071810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Работа с базами данных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Схема данных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85" t="6895" r="69872" b="85702"/>
          <a:stretch>
            <a:fillRect/>
          </a:stretch>
        </p:blipFill>
        <p:spPr bwMode="auto">
          <a:xfrm>
            <a:off x="6072198" y="4000504"/>
            <a:ext cx="1571636" cy="21431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Добавляем в схему все 3 таблицы.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30612" b="32347"/>
          <a:stretch>
            <a:fillRect/>
          </a:stretch>
        </p:blipFill>
        <p:spPr bwMode="auto">
          <a:xfrm>
            <a:off x="857224" y="1071546"/>
            <a:ext cx="6786610" cy="529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142984"/>
            <a:ext cx="8358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Модели данных отличаются друг от друга, прежде всего,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способами организации связи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между данными.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7154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Создаем связи между ними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Группа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связь 1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:n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Студенты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Номер зачетки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связь 1:1.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надо мышью тянуть поле от главной таблицы к нужному полю в подчиненной таблице.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в окне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Изменение связей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включить 3 флажка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Обеспечение целостности данных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.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87921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500034" y="3643314"/>
            <a:ext cx="78581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357158" y="4071942"/>
            <a:ext cx="100013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85720" y="4643446"/>
            <a:ext cx="100013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238" t="21435" r="29785" b="46704"/>
          <a:stretch>
            <a:fillRect/>
          </a:stretch>
        </p:blipFill>
        <p:spPr bwMode="auto">
          <a:xfrm>
            <a:off x="285720" y="1214422"/>
            <a:ext cx="857256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Схема данных</a:t>
            </a:r>
            <a:endParaRPr lang="ru-RU" sz="4000" b="1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удаления или изменения связи в ее контекстном меню связи выбрать соответствующую команду.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238" t="21435" r="32422" b="47803"/>
          <a:stretch>
            <a:fillRect/>
          </a:stretch>
        </p:blipFill>
        <p:spPr bwMode="auto">
          <a:xfrm>
            <a:off x="0" y="2143116"/>
            <a:ext cx="8840453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Овал 5"/>
          <p:cNvSpPr/>
          <p:nvPr/>
        </p:nvSpPr>
        <p:spPr>
          <a:xfrm>
            <a:off x="2428860" y="3714752"/>
            <a:ext cx="2857520" cy="1571636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214422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заполняем 3 таблицы соответствующими сведениями.</a:t>
            </a: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База данных создана.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3500438"/>
            <a:ext cx="8643998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0375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Данные представлены в виде древовидной структуры. Каждый элемент может быть связан с одним или несколькими элементами на более низком уровне.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3143240" y="1071546"/>
            <a:ext cx="2628900" cy="2057400"/>
            <a:chOff x="4257" y="2574"/>
            <a:chExt cx="3247" cy="2509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4257" y="2574"/>
              <a:ext cx="3247" cy="250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4327" y="2713"/>
              <a:ext cx="3108" cy="2370"/>
              <a:chOff x="4581" y="7884"/>
              <a:chExt cx="3962" cy="3061"/>
            </a:xfrm>
          </p:grpSpPr>
          <p:sp>
            <p:nvSpPr>
              <p:cNvPr id="1045" name="AutoShape 21"/>
              <p:cNvSpPr>
                <a:spLocks noChangeShapeType="1"/>
              </p:cNvSpPr>
              <p:nvPr/>
            </p:nvSpPr>
            <p:spPr bwMode="auto">
              <a:xfrm>
                <a:off x="5685" y="8694"/>
                <a:ext cx="427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4581" y="7884"/>
                <a:ext cx="3962" cy="3061"/>
                <a:chOff x="4581" y="7797"/>
                <a:chExt cx="3962" cy="3061"/>
              </a:xfrm>
            </p:grpSpPr>
            <p:sp>
              <p:nvSpPr>
                <p:cNvPr id="1044" name="AutoShape 20"/>
                <p:cNvSpPr>
                  <a:spLocks noChangeArrowheads="1"/>
                </p:cNvSpPr>
                <p:nvPr/>
              </p:nvSpPr>
              <p:spPr bwMode="auto">
                <a:xfrm>
                  <a:off x="6584" y="7797"/>
                  <a:ext cx="181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4581" y="94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85" y="85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7282" y="8517"/>
                  <a:ext cx="178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6022" y="9597"/>
                  <a:ext cx="180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9" name="AutoShape 15"/>
                <p:cNvSpPr>
                  <a:spLocks noChangeArrowheads="1"/>
                </p:cNvSpPr>
                <p:nvPr/>
              </p:nvSpPr>
              <p:spPr bwMode="auto">
                <a:xfrm>
                  <a:off x="7282" y="9597"/>
                  <a:ext cx="178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8" name="AutoShape 14"/>
                <p:cNvSpPr>
                  <a:spLocks noChangeArrowheads="1"/>
                </p:cNvSpPr>
                <p:nvPr/>
              </p:nvSpPr>
              <p:spPr bwMode="auto">
                <a:xfrm>
                  <a:off x="8361" y="9238"/>
                  <a:ext cx="182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7" name="AutoShape 13"/>
                <p:cNvSpPr>
                  <a:spLocks noChangeShapeType="1"/>
                </p:cNvSpPr>
                <p:nvPr/>
              </p:nvSpPr>
              <p:spPr bwMode="auto">
                <a:xfrm flipH="1">
                  <a:off x="5775" y="7797"/>
                  <a:ext cx="900" cy="7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6" name="AutoShape 12"/>
                <p:cNvSpPr>
                  <a:spLocks noChangeShapeType="1"/>
                </p:cNvSpPr>
                <p:nvPr/>
              </p:nvSpPr>
              <p:spPr bwMode="auto">
                <a:xfrm>
                  <a:off x="6675" y="7976"/>
                  <a:ext cx="607" cy="63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5" name="AutoShape 11"/>
                <p:cNvSpPr>
                  <a:spLocks noChangeShapeType="1"/>
                </p:cNvSpPr>
                <p:nvPr/>
              </p:nvSpPr>
              <p:spPr bwMode="auto">
                <a:xfrm flipH="1">
                  <a:off x="4735" y="8607"/>
                  <a:ext cx="950" cy="83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4" name="AutoShape 10"/>
                <p:cNvSpPr>
                  <a:spLocks noChangeShapeType="1"/>
                </p:cNvSpPr>
                <p:nvPr/>
              </p:nvSpPr>
              <p:spPr bwMode="auto">
                <a:xfrm>
                  <a:off x="7395" y="8697"/>
                  <a:ext cx="2" cy="9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3" name="AutoShape 9"/>
                <p:cNvSpPr>
                  <a:spLocks noChangeShapeType="1"/>
                </p:cNvSpPr>
                <p:nvPr/>
              </p:nvSpPr>
              <p:spPr bwMode="auto">
                <a:xfrm>
                  <a:off x="7371" y="8517"/>
                  <a:ext cx="1081" cy="72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2" name="AutoShape 8"/>
                <p:cNvSpPr>
                  <a:spLocks noChangeArrowheads="1"/>
                </p:cNvSpPr>
                <p:nvPr/>
              </p:nvSpPr>
              <p:spPr bwMode="auto">
                <a:xfrm>
                  <a:off x="5300" y="10497"/>
                  <a:ext cx="176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1" name="AutoShape 7"/>
                <p:cNvSpPr>
                  <a:spLocks noChangeArrowheads="1"/>
                </p:cNvSpPr>
                <p:nvPr/>
              </p:nvSpPr>
              <p:spPr bwMode="auto">
                <a:xfrm>
                  <a:off x="6741" y="10677"/>
                  <a:ext cx="177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0" name="AutoShape 6"/>
                <p:cNvSpPr>
                  <a:spLocks noChangeShapeType="1"/>
                </p:cNvSpPr>
                <p:nvPr/>
              </p:nvSpPr>
              <p:spPr bwMode="auto">
                <a:xfrm flipH="1">
                  <a:off x="5476" y="9751"/>
                  <a:ext cx="597" cy="77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29" name="AutoShape 5"/>
                <p:cNvSpPr>
                  <a:spLocks noChangeShapeType="1"/>
                </p:cNvSpPr>
                <p:nvPr/>
              </p:nvSpPr>
              <p:spPr bwMode="auto">
                <a:xfrm>
                  <a:off x="6137" y="9776"/>
                  <a:ext cx="716" cy="9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</p:grpSp>
        </p:grpSp>
      </p:grpSp>
      <p:sp>
        <p:nvSpPr>
          <p:cNvPr id="25" name="Прямоугольник 24"/>
          <p:cNvSpPr/>
          <p:nvPr/>
        </p:nvSpPr>
        <p:spPr>
          <a:xfrm>
            <a:off x="1285852" y="0"/>
            <a:ext cx="6605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Иерархическая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1649</TotalTime>
  <Words>1912</Words>
  <Application>Microsoft Office PowerPoint</Application>
  <PresentationFormat>Экран (4:3)</PresentationFormat>
  <Paragraphs>455</Paragraphs>
  <Slides>86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87" baseType="lpstr">
      <vt:lpstr>Официальная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219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Lena</dc:creator>
  <cp:lastModifiedBy>Жиляк</cp:lastModifiedBy>
  <cp:revision>183</cp:revision>
  <dcterms:created xsi:type="dcterms:W3CDTF">2009-11-29T17:34:10Z</dcterms:created>
  <dcterms:modified xsi:type="dcterms:W3CDTF">2002-01-01T01:25:46Z</dcterms:modified>
</cp:coreProperties>
</file>