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301" r:id="rId3"/>
    <p:sldId id="262" r:id="rId4"/>
    <p:sldId id="264" r:id="rId5"/>
    <p:sldId id="263" r:id="rId6"/>
    <p:sldId id="288" r:id="rId7"/>
    <p:sldId id="256" r:id="rId8"/>
    <p:sldId id="260" r:id="rId9"/>
    <p:sldId id="261" r:id="rId10"/>
    <p:sldId id="265" r:id="rId11"/>
    <p:sldId id="266" r:id="rId12"/>
    <p:sldId id="257" r:id="rId13"/>
    <p:sldId id="258" r:id="rId14"/>
    <p:sldId id="259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6" r:id="rId29"/>
    <p:sldId id="282" r:id="rId30"/>
    <p:sldId id="283" r:id="rId31"/>
    <p:sldId id="284" r:id="rId32"/>
    <p:sldId id="294" r:id="rId33"/>
    <p:sldId id="289" r:id="rId34"/>
    <p:sldId id="290" r:id="rId35"/>
    <p:sldId id="291" r:id="rId36"/>
    <p:sldId id="292" r:id="rId37"/>
    <p:sldId id="293" r:id="rId38"/>
    <p:sldId id="297" r:id="rId39"/>
    <p:sldId id="302" r:id="rId40"/>
    <p:sldId id="295" r:id="rId41"/>
    <p:sldId id="296" r:id="rId42"/>
    <p:sldId id="298" r:id="rId43"/>
    <p:sldId id="299" r:id="rId44"/>
    <p:sldId id="300" r:id="rId45"/>
    <p:sldId id="304" r:id="rId46"/>
    <p:sldId id="303" r:id="rId47"/>
    <p:sldId id="305" r:id="rId48"/>
    <p:sldId id="306" r:id="rId4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36" autoAdjust="0"/>
  </p:normalViewPr>
  <p:slideViewPr>
    <p:cSldViewPr>
      <p:cViewPr varScale="1">
        <p:scale>
          <a:sx n="103" d="100"/>
          <a:sy n="103" d="100"/>
        </p:scale>
        <p:origin x="2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E63D-AF13-4288-B2D2-F875D180500B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B264-2D0F-499A-A53E-6B3C05993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E63D-AF13-4288-B2D2-F875D180500B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B264-2D0F-499A-A53E-6B3C05993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E63D-AF13-4288-B2D2-F875D180500B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B264-2D0F-499A-A53E-6B3C05993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E63D-AF13-4288-B2D2-F875D180500B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B264-2D0F-499A-A53E-6B3C05993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E63D-AF13-4288-B2D2-F875D180500B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B264-2D0F-499A-A53E-6B3C05993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E63D-AF13-4288-B2D2-F875D180500B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B264-2D0F-499A-A53E-6B3C05993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E63D-AF13-4288-B2D2-F875D180500B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B264-2D0F-499A-A53E-6B3C05993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E63D-AF13-4288-B2D2-F875D180500B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B264-2D0F-499A-A53E-6B3C05993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E63D-AF13-4288-B2D2-F875D180500B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B264-2D0F-499A-A53E-6B3C05993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E63D-AF13-4288-B2D2-F875D180500B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B264-2D0F-499A-A53E-6B3C05993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E63D-AF13-4288-B2D2-F875D180500B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B264-2D0F-499A-A53E-6B3C05993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FE63D-AF13-4288-B2D2-F875D180500B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6B264-2D0F-499A-A53E-6B3C05993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728" y="1928802"/>
            <a:ext cx="633019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Создание запросов </a:t>
            </a:r>
            <a:endParaRPr lang="en-US" sz="48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r>
              <a:rPr lang="en-US" sz="4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   </a:t>
            </a:r>
            <a:r>
              <a:rPr lang="ru-RU" sz="4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в СУБД </a:t>
            </a:r>
            <a:r>
              <a:rPr lang="en-US" sz="4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Access</a:t>
            </a:r>
            <a:endParaRPr lang="ru-RU" sz="48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00034" y="214290"/>
            <a:ext cx="828677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sng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Условия для полей типа «Числовой», «Денежный» и «Счетчик»</a:t>
            </a:r>
            <a:endParaRPr kumimoji="0" lang="ru-RU" sz="3200" b="0" i="0" u="sng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571612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20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O</a:t>
            </a:r>
            <a:r>
              <a:rPr lang="ru-RU" sz="3200" b="1" dirty="0" err="1" smtClean="0">
                <a:latin typeface="Arial" pitchFamily="34" charset="0"/>
                <a:cs typeface="Arial" pitchFamily="34" charset="0"/>
              </a:rPr>
              <a:t>r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25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-  </a:t>
            </a:r>
            <a:r>
              <a:rPr lang="ru-RU" sz="3200" dirty="0" smtClean="0">
                <a:latin typeface="Arial" pitchFamily="34" charset="0"/>
              </a:rPr>
              <a:t>содержат одно из двух значений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500306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20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And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25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sz="3200" dirty="0" smtClean="0">
                <a:latin typeface="Arial" pitchFamily="34" charset="0"/>
              </a:rPr>
              <a:t>содержат значение, которое входит в диапазон</a:t>
            </a:r>
            <a:r>
              <a:rPr lang="en-US" sz="3200" dirty="0" smtClean="0">
                <a:latin typeface="Arial" pitchFamily="34" charset="0"/>
              </a:rPr>
              <a:t> ]20; 25[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 b="1" dirty="0" smtClean="0">
              <a:latin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latin typeface="Arial" pitchFamily="34" charset="0"/>
              </a:rPr>
              <a:t>Between 20 And 25 </a:t>
            </a:r>
            <a:r>
              <a:rPr lang="en-US" sz="3200" dirty="0" smtClean="0">
                <a:latin typeface="Arial" pitchFamily="34" charset="0"/>
              </a:rPr>
              <a:t>– </a:t>
            </a:r>
            <a:r>
              <a:rPr lang="ru-RU" sz="3200" dirty="0" smtClean="0">
                <a:latin typeface="Arial" pitchFamily="34" charset="0"/>
              </a:rPr>
              <a:t>значения из диапазона </a:t>
            </a:r>
            <a:r>
              <a:rPr lang="en-US" sz="3200" dirty="0" smtClean="0">
                <a:latin typeface="Arial" pitchFamily="34" charset="0"/>
              </a:rPr>
              <a:t>[20; 25]</a:t>
            </a:r>
            <a:endParaRPr kumimoji="0" lang="ru-RU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5357826"/>
            <a:ext cx="87868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 smtClean="0">
                <a:latin typeface="Arial" pitchFamily="34" charset="0"/>
              </a:rPr>
              <a:t>In</a:t>
            </a:r>
            <a:r>
              <a:rPr lang="ru-RU" sz="3200" b="1" dirty="0" smtClean="0">
                <a:latin typeface="Arial" pitchFamily="34" charset="0"/>
              </a:rPr>
              <a:t>(20</a:t>
            </a:r>
            <a:r>
              <a:rPr lang="en-US" sz="3200" b="1" dirty="0" smtClean="0">
                <a:latin typeface="Arial" pitchFamily="34" charset="0"/>
              </a:rPr>
              <a:t>, 25, 30</a:t>
            </a:r>
            <a:r>
              <a:rPr lang="ru-RU" sz="3200" b="1" dirty="0" smtClean="0">
                <a:latin typeface="Arial" pitchFamily="34" charset="0"/>
              </a:rPr>
              <a:t>)  </a:t>
            </a:r>
            <a:r>
              <a:rPr lang="ru-RU" sz="3200" dirty="0" smtClean="0">
                <a:latin typeface="Arial" pitchFamily="34" charset="0"/>
              </a:rPr>
              <a:t>- содержат одно значение из списка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7158" y="0"/>
            <a:ext cx="82867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3200" b="1" i="0" u="sng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Условия для полей типа </a:t>
            </a:r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«Дата/Время»</a:t>
            </a:r>
            <a:endParaRPr kumimoji="0" lang="ru-RU" sz="3200" b="0" i="0" u="sng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785794"/>
            <a:ext cx="81684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#16.02.2011#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точно соответствуют дате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2844" y="1500174"/>
            <a:ext cx="9001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&gt; #09.02.2011#  </a:t>
            </a:r>
            <a:r>
              <a:rPr lang="ru-RU" sz="3200" b="1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 &lt; #16.02.2011# -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содержат значения, которые входят в определенный диапазон дат</a:t>
            </a:r>
            <a:endParaRPr lang="ru-RU" sz="32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3143248"/>
            <a:ext cx="9001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 smtClean="0">
                <a:latin typeface="Arial" pitchFamily="34" charset="0"/>
                <a:cs typeface="Arial" pitchFamily="34" charset="0"/>
              </a:rPr>
              <a:t>DatePart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("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;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[Дата Рождения]) = 5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- содержат любой день заданного месяца например, «май»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2844" y="4857760"/>
            <a:ext cx="90011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 smtClean="0">
                <a:latin typeface="Arial" pitchFamily="34" charset="0"/>
                <a:cs typeface="Arial" pitchFamily="34" charset="0"/>
              </a:rPr>
              <a:t>Date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– содержат текущую дату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2844" y="5500702"/>
            <a:ext cx="90011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 smtClean="0">
                <a:latin typeface="Arial" pitchFamily="34" charset="0"/>
                <a:cs typeface="Arial" pitchFamily="34" charset="0"/>
              </a:rPr>
              <a:t>Date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()-1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–вчерашнюю дату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42844" y="6143644"/>
            <a:ext cx="90011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 smtClean="0">
                <a:latin typeface="Arial" pitchFamily="34" charset="0"/>
                <a:cs typeface="Arial" pitchFamily="34" charset="0"/>
              </a:rPr>
              <a:t>Date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()+1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–завтрашнюю дату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42844" y="785794"/>
            <a:ext cx="8786874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Отк</a:t>
            </a:r>
            <a:r>
              <a:rPr lang="ru-RU" sz="32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рыть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запрос в режиме 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таблицы</a:t>
            </a:r>
            <a:endParaRPr kumimoji="0" lang="ru-RU" sz="32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sz="3200" b="0" i="1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Вкл</a:t>
            </a:r>
            <a:r>
              <a:rPr kumimoji="0" lang="ru-RU" sz="3200" b="0" i="1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Главная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r>
              <a:rPr lang="ru-RU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3200" b="0" i="1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гр.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Записи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3200" b="0" i="1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кн</a:t>
            </a:r>
            <a:r>
              <a:rPr kumimoji="0" lang="en-US" sz="3200" b="0" i="1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Итоги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ru-RU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41" name="Рисунок 1" descr="Изображение ленты Acce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428868"/>
            <a:ext cx="8406326" cy="2595343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142844" y="0"/>
            <a:ext cx="9215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ru-RU" sz="3200" b="1" i="0" u="sng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Подсчет данных с помощью строки итогов</a:t>
            </a:r>
            <a:endParaRPr kumimoji="0" lang="ru-RU" sz="3200" b="0" i="0" u="sng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286248" y="2214554"/>
            <a:ext cx="3143272" cy="107157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42845" y="1071546"/>
            <a:ext cx="900115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en-US" sz="3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трока 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Итог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появится под последней строкой в таблице. </a:t>
            </a:r>
            <a:endParaRPr kumimoji="0" lang="ru-RU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ru-RU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 строке 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</a:t>
            </a:r>
            <a:r>
              <a:rPr lang="ru-RU" sz="36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т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ог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надо щелкнуть поле, по которому производится подсчет, и выбрать в списке нужную функцию.</a:t>
            </a:r>
            <a:endParaRPr kumimoji="0" lang="ru-RU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t="21435" r="49121" b="23055"/>
          <a:stretch>
            <a:fillRect/>
          </a:stretch>
        </p:blipFill>
        <p:spPr bwMode="auto">
          <a:xfrm>
            <a:off x="1000100" y="51276"/>
            <a:ext cx="7143800" cy="623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4648" t="30000" r="37012" b="8750"/>
          <a:stretch>
            <a:fillRect/>
          </a:stretch>
        </p:blipFill>
        <p:spPr bwMode="auto">
          <a:xfrm>
            <a:off x="1071538" y="571480"/>
            <a:ext cx="6143668" cy="4561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2910" y="0"/>
            <a:ext cx="8064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Запрос 1. Просмотреть фамилии старост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76" y="5429264"/>
            <a:ext cx="4195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Таблица -  Факультет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5929330"/>
            <a:ext cx="5058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Поля -  Группа,  Староста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4648" t="22500" r="61914" b="35000"/>
          <a:stretch>
            <a:fillRect/>
          </a:stretch>
        </p:blipFill>
        <p:spPr bwMode="auto">
          <a:xfrm>
            <a:off x="2143108" y="2071678"/>
            <a:ext cx="4143404" cy="440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428728" y="428604"/>
            <a:ext cx="6467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Результат выполнения запроса1 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4648" t="30000" r="37012" b="10000"/>
          <a:stretch>
            <a:fillRect/>
          </a:stretch>
        </p:blipFill>
        <p:spPr bwMode="auto">
          <a:xfrm>
            <a:off x="928662" y="1643050"/>
            <a:ext cx="6786610" cy="4935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42844" y="357166"/>
            <a:ext cx="8715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Запрос 2. Просмотреть фамилии студентов, группу и дату рождения 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4648" t="30000" r="50195" b="20000"/>
          <a:stretch>
            <a:fillRect/>
          </a:stretch>
        </p:blipFill>
        <p:spPr bwMode="auto">
          <a:xfrm>
            <a:off x="1857356" y="1285860"/>
            <a:ext cx="5429288" cy="452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14414" y="357166"/>
            <a:ext cx="6467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Результат выполнения запроса2 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5381" t="23750" r="34082" b="23750"/>
          <a:stretch>
            <a:fillRect/>
          </a:stretch>
        </p:blipFill>
        <p:spPr bwMode="auto">
          <a:xfrm>
            <a:off x="714349" y="1500173"/>
            <a:ext cx="7919412" cy="4820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785918" y="571480"/>
            <a:ext cx="5673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Запрос 3. Кто сдал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ОИТ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на 9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357166"/>
            <a:ext cx="6467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Результат выполнения запроса3 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15598" t="22500" r="63379" b="57500"/>
          <a:stretch>
            <a:fillRect/>
          </a:stretch>
        </p:blipFill>
        <p:spPr bwMode="auto">
          <a:xfrm>
            <a:off x="2000232" y="2000240"/>
            <a:ext cx="4741697" cy="264320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7356" y="285728"/>
            <a:ext cx="4959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Запрос 4. Кто бюджетник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15381" t="22500" r="39209" b="25000"/>
          <a:stretch>
            <a:fillRect/>
          </a:stretch>
        </p:blipFill>
        <p:spPr bwMode="auto">
          <a:xfrm>
            <a:off x="1214414" y="1110722"/>
            <a:ext cx="6786610" cy="45973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5361" t="23750" r="58984" b="41250"/>
          <a:stretch>
            <a:fillRect/>
          </a:stretch>
        </p:blipFill>
        <p:spPr bwMode="auto">
          <a:xfrm>
            <a:off x="1500166" y="1428736"/>
            <a:ext cx="6037201" cy="482603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14414" y="357166"/>
            <a:ext cx="6467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Результат выполнения запроса4 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l="15381" t="23750" r="39941" b="25000"/>
          <a:stretch>
            <a:fillRect/>
          </a:stretch>
        </p:blipFill>
        <p:spPr bwMode="auto">
          <a:xfrm>
            <a:off x="1214414" y="1000108"/>
            <a:ext cx="7358114" cy="49456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285728"/>
            <a:ext cx="9256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Запрос 5. В каких группах кол-во студентов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&gt;25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&lt;30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929190" y="6072206"/>
            <a:ext cx="3088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Between 26 And 29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4348" y="6072206"/>
            <a:ext cx="21226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&gt;25  And</a:t>
            </a:r>
            <a:r>
              <a:rPr lang="ru-RU" sz="2800" b="1" dirty="0" smtClean="0"/>
              <a:t> </a:t>
            </a:r>
            <a:r>
              <a:rPr lang="en-US" sz="2800" b="1" dirty="0" smtClean="0"/>
              <a:t>&lt;30</a:t>
            </a:r>
            <a:endParaRPr lang="ru-RU" sz="2800" b="1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3428992" y="6072206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или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l="15381" t="23750" r="56055" b="41250"/>
          <a:stretch>
            <a:fillRect/>
          </a:stretch>
        </p:blipFill>
        <p:spPr bwMode="auto">
          <a:xfrm>
            <a:off x="1928794" y="1857364"/>
            <a:ext cx="5472627" cy="39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14414" y="357166"/>
            <a:ext cx="6467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Результат выполнения запроса5 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 l="15381" t="23750" r="39209" b="28750"/>
          <a:stretch>
            <a:fillRect/>
          </a:stretch>
        </p:blipFill>
        <p:spPr bwMode="auto">
          <a:xfrm>
            <a:off x="928662" y="1500174"/>
            <a:ext cx="7809302" cy="478634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28662" y="428604"/>
            <a:ext cx="7563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Запрос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 Кто получил по всем предметам 6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42852"/>
            <a:ext cx="8352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Запрос 7. Студенты с фамилией на «К» или «М»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15576" t="30000" r="45605" b="26250"/>
          <a:stretch>
            <a:fillRect/>
          </a:stretch>
        </p:blipFill>
        <p:spPr bwMode="auto">
          <a:xfrm>
            <a:off x="785786" y="714356"/>
            <a:ext cx="7615291" cy="502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785918" y="5929330"/>
            <a:ext cx="4055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Like “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К*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Or Like “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М*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14290"/>
            <a:ext cx="7898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Запрос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8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 Номер зачетки оканчивается на «5»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5381" t="31250" r="48730" b="23750"/>
          <a:stretch>
            <a:fillRect/>
          </a:stretch>
        </p:blipFill>
        <p:spPr bwMode="auto">
          <a:xfrm>
            <a:off x="1142976" y="857232"/>
            <a:ext cx="6858048" cy="503856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000628" y="6000768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Like “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*5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”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 l="16601" t="22534" r="38574" b="40112"/>
          <a:stretch>
            <a:fillRect/>
          </a:stretch>
        </p:blipFill>
        <p:spPr bwMode="auto">
          <a:xfrm>
            <a:off x="1428728" y="857232"/>
            <a:ext cx="6286544" cy="419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1428728" y="5214950"/>
            <a:ext cx="70319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Поле -  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DatePart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("m";[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Дата рождения])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00166" y="5786454"/>
            <a:ext cx="3735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Условие отбора -   5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214290"/>
            <a:ext cx="4967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Запрос 9. Кто родился в мае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олилиния 6"/>
          <p:cNvSpPr/>
          <p:nvPr/>
        </p:nvSpPr>
        <p:spPr>
          <a:xfrm>
            <a:off x="6377554" y="4023360"/>
            <a:ext cx="795406" cy="743577"/>
          </a:xfrm>
          <a:custGeom>
            <a:avLst/>
            <a:gdLst>
              <a:gd name="connsiteX0" fmla="*/ 724286 w 795406"/>
              <a:gd name="connsiteY0" fmla="*/ 121920 h 743577"/>
              <a:gd name="connsiteX1" fmla="*/ 693806 w 795406"/>
              <a:gd name="connsiteY1" fmla="*/ 101600 h 743577"/>
              <a:gd name="connsiteX2" fmla="*/ 663326 w 795406"/>
              <a:gd name="connsiteY2" fmla="*/ 91440 h 743577"/>
              <a:gd name="connsiteX3" fmla="*/ 551566 w 795406"/>
              <a:gd name="connsiteY3" fmla="*/ 40640 h 743577"/>
              <a:gd name="connsiteX4" fmla="*/ 521086 w 795406"/>
              <a:gd name="connsiteY4" fmla="*/ 20320 h 743577"/>
              <a:gd name="connsiteX5" fmla="*/ 460126 w 795406"/>
              <a:gd name="connsiteY5" fmla="*/ 0 h 743577"/>
              <a:gd name="connsiteX6" fmla="*/ 226446 w 795406"/>
              <a:gd name="connsiteY6" fmla="*/ 10160 h 743577"/>
              <a:gd name="connsiteX7" fmla="*/ 175646 w 795406"/>
              <a:gd name="connsiteY7" fmla="*/ 30480 h 743577"/>
              <a:gd name="connsiteX8" fmla="*/ 145166 w 795406"/>
              <a:gd name="connsiteY8" fmla="*/ 40640 h 743577"/>
              <a:gd name="connsiteX9" fmla="*/ 74046 w 795406"/>
              <a:gd name="connsiteY9" fmla="*/ 91440 h 743577"/>
              <a:gd name="connsiteX10" fmla="*/ 33406 w 795406"/>
              <a:gd name="connsiteY10" fmla="*/ 152400 h 743577"/>
              <a:gd name="connsiteX11" fmla="*/ 23246 w 795406"/>
              <a:gd name="connsiteY11" fmla="*/ 193040 h 743577"/>
              <a:gd name="connsiteX12" fmla="*/ 2926 w 795406"/>
              <a:gd name="connsiteY12" fmla="*/ 223520 h 743577"/>
              <a:gd name="connsiteX13" fmla="*/ 13086 w 795406"/>
              <a:gd name="connsiteY13" fmla="*/ 416560 h 743577"/>
              <a:gd name="connsiteX14" fmla="*/ 23246 w 795406"/>
              <a:gd name="connsiteY14" fmla="*/ 457200 h 743577"/>
              <a:gd name="connsiteX15" fmla="*/ 43566 w 795406"/>
              <a:gd name="connsiteY15" fmla="*/ 497840 h 743577"/>
              <a:gd name="connsiteX16" fmla="*/ 124846 w 795406"/>
              <a:gd name="connsiteY16" fmla="*/ 589280 h 743577"/>
              <a:gd name="connsiteX17" fmla="*/ 216286 w 795406"/>
              <a:gd name="connsiteY17" fmla="*/ 640080 h 743577"/>
              <a:gd name="connsiteX18" fmla="*/ 267086 w 795406"/>
              <a:gd name="connsiteY18" fmla="*/ 670560 h 743577"/>
              <a:gd name="connsiteX19" fmla="*/ 317886 w 795406"/>
              <a:gd name="connsiteY19" fmla="*/ 680720 h 743577"/>
              <a:gd name="connsiteX20" fmla="*/ 378846 w 795406"/>
              <a:gd name="connsiteY20" fmla="*/ 701040 h 743577"/>
              <a:gd name="connsiteX21" fmla="*/ 409326 w 795406"/>
              <a:gd name="connsiteY21" fmla="*/ 711200 h 743577"/>
              <a:gd name="connsiteX22" fmla="*/ 439806 w 795406"/>
              <a:gd name="connsiteY22" fmla="*/ 721360 h 743577"/>
              <a:gd name="connsiteX23" fmla="*/ 490606 w 795406"/>
              <a:gd name="connsiteY23" fmla="*/ 741680 h 743577"/>
              <a:gd name="connsiteX24" fmla="*/ 683646 w 795406"/>
              <a:gd name="connsiteY24" fmla="*/ 731520 h 743577"/>
              <a:gd name="connsiteX25" fmla="*/ 714126 w 795406"/>
              <a:gd name="connsiteY25" fmla="*/ 670560 h 743577"/>
              <a:gd name="connsiteX26" fmla="*/ 744606 w 795406"/>
              <a:gd name="connsiteY26" fmla="*/ 640080 h 743577"/>
              <a:gd name="connsiteX27" fmla="*/ 795406 w 795406"/>
              <a:gd name="connsiteY27" fmla="*/ 548640 h 743577"/>
              <a:gd name="connsiteX28" fmla="*/ 785246 w 795406"/>
              <a:gd name="connsiteY28" fmla="*/ 304800 h 743577"/>
              <a:gd name="connsiteX29" fmla="*/ 775086 w 795406"/>
              <a:gd name="connsiteY29" fmla="*/ 223520 h 743577"/>
              <a:gd name="connsiteX30" fmla="*/ 724286 w 795406"/>
              <a:gd name="connsiteY30" fmla="*/ 121920 h 74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95406" h="743577">
                <a:moveTo>
                  <a:pt x="724286" y="121920"/>
                </a:moveTo>
                <a:cubicBezTo>
                  <a:pt x="710739" y="101600"/>
                  <a:pt x="704728" y="107061"/>
                  <a:pt x="693806" y="101600"/>
                </a:cubicBezTo>
                <a:cubicBezTo>
                  <a:pt x="684227" y="96811"/>
                  <a:pt x="672688" y="96641"/>
                  <a:pt x="663326" y="91440"/>
                </a:cubicBezTo>
                <a:cubicBezTo>
                  <a:pt x="564457" y="36513"/>
                  <a:pt x="642959" y="58919"/>
                  <a:pt x="551566" y="40640"/>
                </a:cubicBezTo>
                <a:cubicBezTo>
                  <a:pt x="541406" y="33867"/>
                  <a:pt x="532244" y="25279"/>
                  <a:pt x="521086" y="20320"/>
                </a:cubicBezTo>
                <a:cubicBezTo>
                  <a:pt x="501513" y="11621"/>
                  <a:pt x="460126" y="0"/>
                  <a:pt x="460126" y="0"/>
                </a:cubicBezTo>
                <a:cubicBezTo>
                  <a:pt x="382233" y="3387"/>
                  <a:pt x="303969" y="1854"/>
                  <a:pt x="226446" y="10160"/>
                </a:cubicBezTo>
                <a:cubicBezTo>
                  <a:pt x="208312" y="12103"/>
                  <a:pt x="192723" y="24076"/>
                  <a:pt x="175646" y="30480"/>
                </a:cubicBezTo>
                <a:cubicBezTo>
                  <a:pt x="165618" y="34240"/>
                  <a:pt x="155010" y="36421"/>
                  <a:pt x="145166" y="40640"/>
                </a:cubicBezTo>
                <a:cubicBezTo>
                  <a:pt x="110605" y="55452"/>
                  <a:pt x="97277" y="61572"/>
                  <a:pt x="74046" y="91440"/>
                </a:cubicBezTo>
                <a:cubicBezTo>
                  <a:pt x="59053" y="110717"/>
                  <a:pt x="33406" y="152400"/>
                  <a:pt x="33406" y="152400"/>
                </a:cubicBezTo>
                <a:cubicBezTo>
                  <a:pt x="30019" y="165947"/>
                  <a:pt x="28747" y="180205"/>
                  <a:pt x="23246" y="193040"/>
                </a:cubicBezTo>
                <a:cubicBezTo>
                  <a:pt x="18436" y="204263"/>
                  <a:pt x="3480" y="211322"/>
                  <a:pt x="2926" y="223520"/>
                </a:cubicBezTo>
                <a:cubicBezTo>
                  <a:pt x="0" y="287889"/>
                  <a:pt x="7504" y="352367"/>
                  <a:pt x="13086" y="416560"/>
                </a:cubicBezTo>
                <a:cubicBezTo>
                  <a:pt x="14296" y="430471"/>
                  <a:pt x="18343" y="444125"/>
                  <a:pt x="23246" y="457200"/>
                </a:cubicBezTo>
                <a:cubicBezTo>
                  <a:pt x="28564" y="471381"/>
                  <a:pt x="36052" y="484690"/>
                  <a:pt x="43566" y="497840"/>
                </a:cubicBezTo>
                <a:cubicBezTo>
                  <a:pt x="63368" y="532494"/>
                  <a:pt x="93984" y="566133"/>
                  <a:pt x="124846" y="589280"/>
                </a:cubicBezTo>
                <a:cubicBezTo>
                  <a:pt x="204782" y="649232"/>
                  <a:pt x="123155" y="593514"/>
                  <a:pt x="216286" y="640080"/>
                </a:cubicBezTo>
                <a:cubicBezTo>
                  <a:pt x="233949" y="648911"/>
                  <a:pt x="248751" y="663226"/>
                  <a:pt x="267086" y="670560"/>
                </a:cubicBezTo>
                <a:cubicBezTo>
                  <a:pt x="283120" y="676973"/>
                  <a:pt x="301226" y="676176"/>
                  <a:pt x="317886" y="680720"/>
                </a:cubicBezTo>
                <a:cubicBezTo>
                  <a:pt x="338550" y="686356"/>
                  <a:pt x="358526" y="694267"/>
                  <a:pt x="378846" y="701040"/>
                </a:cubicBezTo>
                <a:lnTo>
                  <a:pt x="409326" y="711200"/>
                </a:lnTo>
                <a:cubicBezTo>
                  <a:pt x="419486" y="714587"/>
                  <a:pt x="429862" y="717383"/>
                  <a:pt x="439806" y="721360"/>
                </a:cubicBezTo>
                <a:lnTo>
                  <a:pt x="490606" y="741680"/>
                </a:lnTo>
                <a:cubicBezTo>
                  <a:pt x="554953" y="738293"/>
                  <a:pt x="620348" y="743577"/>
                  <a:pt x="683646" y="731520"/>
                </a:cubicBezTo>
                <a:cubicBezTo>
                  <a:pt x="701958" y="728032"/>
                  <a:pt x="707076" y="681135"/>
                  <a:pt x="714126" y="670560"/>
                </a:cubicBezTo>
                <a:cubicBezTo>
                  <a:pt x="722096" y="658605"/>
                  <a:pt x="735785" y="651422"/>
                  <a:pt x="744606" y="640080"/>
                </a:cubicBezTo>
                <a:cubicBezTo>
                  <a:pt x="785364" y="587677"/>
                  <a:pt x="780077" y="594628"/>
                  <a:pt x="795406" y="548640"/>
                </a:cubicBezTo>
                <a:cubicBezTo>
                  <a:pt x="792019" y="467360"/>
                  <a:pt x="790321" y="385992"/>
                  <a:pt x="785246" y="304800"/>
                </a:cubicBezTo>
                <a:cubicBezTo>
                  <a:pt x="783543" y="277549"/>
                  <a:pt x="784269" y="249233"/>
                  <a:pt x="775086" y="223520"/>
                </a:cubicBezTo>
                <a:cubicBezTo>
                  <a:pt x="732567" y="104468"/>
                  <a:pt x="737833" y="142240"/>
                  <a:pt x="724286" y="121920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26516" t="16123" r="71565" b="79947"/>
          <a:stretch>
            <a:fillRect/>
          </a:stretch>
        </p:blipFill>
        <p:spPr bwMode="auto">
          <a:xfrm>
            <a:off x="6072198" y="142852"/>
            <a:ext cx="714380" cy="8572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142844" y="642918"/>
            <a:ext cx="871543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Средство 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Access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, предназначенное для создания выражений. Предоставляет список часто используемых элементов выражений, из которого их можно выбирать.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85786" y="142852"/>
            <a:ext cx="5143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Построитель выражений</a:t>
            </a:r>
            <a:endParaRPr lang="en-US" sz="3200" u="sng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000372"/>
            <a:ext cx="60960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1500174"/>
            <a:ext cx="885828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sz="3200" dirty="0" smtClean="0">
                <a:latin typeface="Arial" charset="0"/>
              </a:rPr>
              <a:t>С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остоит из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частей.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В верхней части размещается 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схема данных запроса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которая содержит список таблиц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источников и отражает связь между ними.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В нижней части окна находится 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Бланк построения запроса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в котором каждая строка выполняет определенную функцию: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428860" y="285728"/>
            <a:ext cx="42118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charset="0"/>
              </a:rPr>
              <a:t>Окно Конструктора </a:t>
            </a:r>
            <a:endParaRPr lang="ru-RU" sz="32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166" y="0"/>
            <a:ext cx="6006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u="sng" dirty="0" smtClean="0">
                <a:latin typeface="Arial" pitchFamily="34" charset="0"/>
                <a:cs typeface="Arial" pitchFamily="34" charset="0"/>
              </a:rPr>
              <a:t>Запросы с вычисляемым полем</a:t>
            </a:r>
            <a:endParaRPr lang="ru-RU" sz="28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0986" t="3750" r="35547" b="22500"/>
          <a:stretch>
            <a:fillRect/>
          </a:stretch>
        </p:blipFill>
        <p:spPr bwMode="auto">
          <a:xfrm>
            <a:off x="1142976" y="2065782"/>
            <a:ext cx="5929354" cy="4792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571480"/>
            <a:ext cx="8786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Для создания формулы используется построитель выражений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26516" t="16123" r="71565" b="79947"/>
          <a:stretch>
            <a:fillRect/>
          </a:stretch>
        </p:blipFill>
        <p:spPr bwMode="auto">
          <a:xfrm>
            <a:off x="2786050" y="1071546"/>
            <a:ext cx="714380" cy="8572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480" y="357166"/>
            <a:ext cx="5052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Запрос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 Средний балл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4648" r="12109" b="26250"/>
          <a:stretch>
            <a:fillRect/>
          </a:stretch>
        </p:blipFill>
        <p:spPr bwMode="auto">
          <a:xfrm>
            <a:off x="0" y="1071546"/>
            <a:ext cx="9081111" cy="535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7158" y="500042"/>
            <a:ext cx="82868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Создается новое поле, имеющее формат</a:t>
            </a:r>
          </a:p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Название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формула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7158" y="1571612"/>
            <a:ext cx="82868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В формуле названия таблиц и полей записываются в квадратных скобках.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14612" y="2928934"/>
            <a:ext cx="22653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accent1"/>
                </a:solidFill>
              </a:rPr>
              <a:t>Например</a:t>
            </a:r>
            <a:endParaRPr lang="ru-RU" sz="3600" b="1" dirty="0">
              <a:solidFill>
                <a:schemeClr val="accent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5720" y="3857628"/>
            <a:ext cx="84296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Средний балл: ([Успеваемость]![Химия]+[Успеваемость]![Математика]+[Успеваемость]![КИТ])/3</a:t>
            </a:r>
            <a:endParaRPr lang="ru-RU" sz="36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357166"/>
            <a:ext cx="7146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Запрос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1. Процент минчан в группе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7158" y="2428868"/>
            <a:ext cx="87868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Процент минчан: </a:t>
            </a:r>
            <a:r>
              <a:rPr lang="ru-RU" sz="3200" b="1" dirty="0" err="1" smtClean="0"/>
              <a:t>Int</a:t>
            </a:r>
            <a:r>
              <a:rPr lang="ru-RU" sz="3200" b="1" dirty="0" smtClean="0"/>
              <a:t>([Факультет]![Количество минчан]/[Факультет]![Количество студентов]*100)</a:t>
            </a:r>
            <a:endParaRPr lang="ru-RU" sz="32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5626894"/>
            <a:ext cx="91440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Поле –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Сколько лет: DateDiff("yyyy";[Дата рождения];Date())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359" t="21435" r="31543" b="43408"/>
          <a:stretch>
            <a:fillRect/>
          </a:stretch>
        </p:blipFill>
        <p:spPr bwMode="auto">
          <a:xfrm>
            <a:off x="1071538" y="1322206"/>
            <a:ext cx="7215238" cy="40506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28596" y="214290"/>
            <a:ext cx="8259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Запрос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2. Определить возраст студентов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928794" y="285728"/>
            <a:ext cx="52926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Параметрические запросы</a:t>
            </a:r>
            <a:endParaRPr kumimoji="0" lang="ru-RU" sz="320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4000504"/>
            <a:ext cx="8501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В условии отбора под нужным полем пишем подсказку в квадратных скобках.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1214422"/>
            <a:ext cx="85011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Используются, когда условие отбора необходимо менять при каждом запросе. Значение параметра запрашивается при выполнении запроса.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8127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Запрос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3. Отметки конкретного студента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15381" t="34439" r="26025" b="20000"/>
          <a:stretch>
            <a:fillRect/>
          </a:stretch>
        </p:blipFill>
        <p:spPr bwMode="auto">
          <a:xfrm>
            <a:off x="428596" y="1643050"/>
            <a:ext cx="8466963" cy="38576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214554"/>
            <a:ext cx="22288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4348" y="5857892"/>
            <a:ext cx="3494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Введите фамилию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]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rot="5400000" flipH="1" flipV="1">
            <a:off x="2607455" y="5250669"/>
            <a:ext cx="642942" cy="57150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357166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Запрос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4. Успеваемость в конкретной группе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7480" t="21435" r="23632" b="39693"/>
          <a:stretch>
            <a:fillRect/>
          </a:stretch>
        </p:blipFill>
        <p:spPr bwMode="auto">
          <a:xfrm>
            <a:off x="428596" y="1000108"/>
            <a:ext cx="8116572" cy="42862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8662" y="5715016"/>
            <a:ext cx="2947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Введите группу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]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rot="5400000" flipH="1" flipV="1">
            <a:off x="1928794" y="5072074"/>
            <a:ext cx="857256" cy="57150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14612" y="0"/>
            <a:ext cx="37056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Итоговые запросы</a:t>
            </a:r>
            <a:endParaRPr kumimoji="0" lang="ru-RU" sz="320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571480"/>
            <a:ext cx="850109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Используются для подведения итоговых значений по группам данных.</a:t>
            </a: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В бланк запроса добавляется строка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Групповая операция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кнопкой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Итоги. 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41309" t="3296" b="83520"/>
          <a:stretch>
            <a:fillRect/>
          </a:stretch>
        </p:blipFill>
        <p:spPr bwMode="auto">
          <a:xfrm>
            <a:off x="285720" y="3071810"/>
            <a:ext cx="8001056" cy="143781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l="17375" t="36816" r="47363" b="51163"/>
          <a:stretch>
            <a:fillRect/>
          </a:stretch>
        </p:blipFill>
        <p:spPr bwMode="auto">
          <a:xfrm>
            <a:off x="642910" y="4572008"/>
            <a:ext cx="7072362" cy="192882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83231" t="6571" r="13101" b="87042"/>
          <a:stretch>
            <a:fillRect/>
          </a:stretch>
        </p:blipFill>
        <p:spPr bwMode="auto">
          <a:xfrm>
            <a:off x="7358082" y="1663461"/>
            <a:ext cx="857256" cy="119403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9785" t="37915" r="47363" b="32422"/>
          <a:stretch>
            <a:fillRect/>
          </a:stretch>
        </p:blipFill>
        <p:spPr bwMode="auto">
          <a:xfrm>
            <a:off x="1928794" y="1401260"/>
            <a:ext cx="4929222" cy="5118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142844" y="214290"/>
            <a:ext cx="85010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В строке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Групповая операция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из списка выбирается необходимая функция.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26" y="428604"/>
            <a:ext cx="8786874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55600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sz="3200" b="1" dirty="0" smtClean="0">
                <a:latin typeface="Arial" charset="0"/>
              </a:rPr>
              <a:t>Поле</a:t>
            </a:r>
            <a:r>
              <a:rPr lang="ru-RU" sz="3200" dirty="0" smtClean="0">
                <a:latin typeface="Arial" charset="0"/>
              </a:rPr>
              <a:t> – указывает имена полей, которые участвуют в запросе </a:t>
            </a:r>
          </a:p>
          <a:p>
            <a:pPr lvl="0" indent="35560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ru-RU" sz="3200" b="1" dirty="0" smtClean="0">
                <a:latin typeface="Arial" charset="0"/>
              </a:rPr>
              <a:t>Имя таблицы </a:t>
            </a:r>
            <a:r>
              <a:rPr lang="ru-RU" sz="3200" dirty="0" smtClean="0">
                <a:latin typeface="Arial" charset="0"/>
              </a:rPr>
              <a:t>– имя таблицы, из которой выбрано это поле </a:t>
            </a:r>
          </a:p>
          <a:p>
            <a:pPr lvl="0" indent="35560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ru-RU" sz="3200" b="1" dirty="0" smtClean="0">
                <a:latin typeface="Arial" charset="0"/>
              </a:rPr>
              <a:t>Сортировка</a:t>
            </a:r>
            <a:r>
              <a:rPr lang="ru-RU" sz="3200" dirty="0" smtClean="0">
                <a:latin typeface="Arial" charset="0"/>
              </a:rPr>
              <a:t> – указывает тип сортировки </a:t>
            </a:r>
          </a:p>
          <a:p>
            <a:pPr lvl="0" indent="35560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ru-RU" sz="3200" b="1" dirty="0" smtClean="0">
                <a:latin typeface="Arial" charset="0"/>
              </a:rPr>
              <a:t>Вывод на экран </a:t>
            </a:r>
            <a:r>
              <a:rPr lang="ru-RU" sz="3200" dirty="0" smtClean="0">
                <a:latin typeface="Arial" charset="0"/>
              </a:rPr>
              <a:t>– устанавливает флажок просмотра поля на экране </a:t>
            </a:r>
          </a:p>
          <a:p>
            <a:pPr lvl="0" indent="35560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ru-RU" sz="3200" b="1" dirty="0" smtClean="0">
                <a:latin typeface="Arial" charset="0"/>
              </a:rPr>
              <a:t>Условия отбора</a:t>
            </a:r>
            <a:r>
              <a:rPr lang="ru-RU" sz="3200" dirty="0" smtClean="0">
                <a:latin typeface="Arial" charset="0"/>
              </a:rPr>
              <a:t>  - задаются критерии поиска </a:t>
            </a:r>
          </a:p>
          <a:p>
            <a:pPr lvl="0" indent="35560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ru-RU" sz="3200" b="1" dirty="0" smtClean="0">
                <a:latin typeface="Arial" charset="0"/>
              </a:rPr>
              <a:t>Или </a:t>
            </a:r>
            <a:r>
              <a:rPr lang="ru-RU" sz="3200" dirty="0" smtClean="0">
                <a:latin typeface="Arial" charset="0"/>
              </a:rPr>
              <a:t>– задаются дополнительные критерии отбора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357166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Запрос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5. Средний балл по предметам в разных группах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l="17480" t="21435" r="25390" b="37915"/>
          <a:stretch>
            <a:fillRect/>
          </a:stretch>
        </p:blipFill>
        <p:spPr bwMode="auto">
          <a:xfrm>
            <a:off x="357158" y="1643050"/>
            <a:ext cx="7529951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7480" t="21435" r="36816" b="64283"/>
          <a:stretch>
            <a:fillRect/>
          </a:stretch>
        </p:blipFill>
        <p:spPr bwMode="auto">
          <a:xfrm>
            <a:off x="714348" y="1214422"/>
            <a:ext cx="771530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14414" y="357166"/>
            <a:ext cx="6695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Результат выполнения запроса15 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17480" t="21435" r="41211" b="65381"/>
          <a:stretch>
            <a:fillRect/>
          </a:stretch>
        </p:blipFill>
        <p:spPr bwMode="auto">
          <a:xfrm>
            <a:off x="500034" y="4071942"/>
            <a:ext cx="7834368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7480" t="21435" r="57910" b="51099"/>
          <a:stretch>
            <a:fillRect/>
          </a:stretch>
        </p:blipFill>
        <p:spPr bwMode="auto">
          <a:xfrm>
            <a:off x="1571604" y="2071678"/>
            <a:ext cx="5172111" cy="4617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857224" y="214290"/>
            <a:ext cx="67151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Запрос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6. Сколько бюджетников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4282" y="928670"/>
            <a:ext cx="8358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Открыть запрос 4 и добавить строку Итог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57224" y="214290"/>
            <a:ext cx="79296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Запрос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7. М</a:t>
            </a:r>
            <a:r>
              <a:rPr lang="ru-RU" sz="3200" dirty="0" smtClean="0">
                <a:latin typeface="Arial" pitchFamily="34" charset="0"/>
                <a:ea typeface="Times New Roman" pitchFamily="18" charset="0"/>
              </a:rPr>
              <a:t>аксимальный средний балл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7480" t="21435" r="47363" b="23633"/>
          <a:stretch>
            <a:fillRect/>
          </a:stretch>
        </p:blipFill>
        <p:spPr bwMode="auto">
          <a:xfrm>
            <a:off x="2143108" y="1714488"/>
            <a:ext cx="3929090" cy="491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214282" y="857232"/>
            <a:ext cx="8358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Открыть запрос 10 и добавить строку Итог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5720" y="214290"/>
            <a:ext cx="88582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Запрос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8. Сколько студентов празднуют День рождения в мае 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 l="16601" t="21435" r="58790" b="57691"/>
          <a:stretch>
            <a:fillRect/>
          </a:stretch>
        </p:blipFill>
        <p:spPr bwMode="auto">
          <a:xfrm>
            <a:off x="1285852" y="2500306"/>
            <a:ext cx="526385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214282" y="1571612"/>
            <a:ext cx="8358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Открыть запрос 9 и добавить строку Итог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14414" y="142852"/>
            <a:ext cx="65519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32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Запросы на </a:t>
            </a:r>
            <a:r>
              <a:rPr lang="ru-RU" sz="3200" u="sng" dirty="0" smtClean="0">
                <a:latin typeface="Arial" pitchFamily="34" charset="0"/>
                <a:ea typeface="Times New Roman" pitchFamily="18" charset="0"/>
              </a:rPr>
              <a:t>обновление записей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17480" t="37373" r="46571" b="51099"/>
          <a:stretch>
            <a:fillRect/>
          </a:stretch>
        </p:blipFill>
        <p:spPr bwMode="auto">
          <a:xfrm>
            <a:off x="0" y="4000504"/>
            <a:ext cx="9189326" cy="235745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26195" t="6054" r="67269" b="85095"/>
          <a:stretch>
            <a:fillRect/>
          </a:stretch>
        </p:blipFill>
        <p:spPr bwMode="auto">
          <a:xfrm>
            <a:off x="7429520" y="857232"/>
            <a:ext cx="1143008" cy="123825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0" y="1000108"/>
            <a:ext cx="85010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В бланк запроса добавляется строка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Обновление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кнопкой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Обновление.</a:t>
            </a: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В этой строке в контекстном меню выбрать команду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Построить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и ввести нужное выражение.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142852"/>
            <a:ext cx="864399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Запрос 19. Если средний балл студента &gt;=9, изменить значение поля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Бюджетник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на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Истина (Да)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. 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7480" t="6054" r="43848" b="51099"/>
          <a:stretch>
            <a:fillRect/>
          </a:stretch>
        </p:blipFill>
        <p:spPr bwMode="auto">
          <a:xfrm>
            <a:off x="1714480" y="1214422"/>
            <a:ext cx="5072098" cy="449572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0" y="5857892"/>
            <a:ext cx="9572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IIf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([Запрос10]![Средний балл]&gt;=9;Да;[Студенты]![Бюджетник])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428604"/>
            <a:ext cx="8858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err="1" smtClean="0">
                <a:latin typeface="Arial" pitchFamily="34" charset="0"/>
                <a:cs typeface="Arial" pitchFamily="34" charset="0"/>
              </a:rPr>
              <a:t>IIf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([Запрос10]![Средний балл]&gt;=9; Да; [Студенты]![Бюджетник])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2000240"/>
            <a:ext cx="88583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Если средний балл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&gt;=9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, то значение поля Бюджетник </a:t>
            </a:r>
            <a:r>
              <a:rPr lang="ru-RU" sz="3600" dirty="0" err="1" smtClean="0">
                <a:latin typeface="Arial" pitchFamily="34" charset="0"/>
                <a:cs typeface="Arial" pitchFamily="34" charset="0"/>
              </a:rPr>
              <a:t>=Да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, иначе остается таким как было.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14290"/>
            <a:ext cx="85682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solidFill>
                  <a:prstClr val="black"/>
                </a:solidFill>
                <a:latin typeface="Arial" charset="0"/>
              </a:rPr>
              <a:t>Вставка рисунка в поле типа объект </a:t>
            </a:r>
            <a:r>
              <a:rPr lang="en-US" sz="3200" b="1" u="sng" dirty="0" smtClean="0">
                <a:solidFill>
                  <a:prstClr val="black"/>
                </a:solidFill>
                <a:latin typeface="Arial" charset="0"/>
              </a:rPr>
              <a:t>OLE</a:t>
            </a:r>
            <a:endParaRPr lang="ru-RU" sz="3200" u="sng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214422"/>
            <a:ext cx="85010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Вставить рисунок в документ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Word</a:t>
            </a:r>
          </a:p>
          <a:p>
            <a:pPr marL="514350" indent="-514350">
              <a:buAutoNum type="arabicPeriod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Скопировать рисунок в буфер обмена</a:t>
            </a:r>
          </a:p>
          <a:p>
            <a:pPr marL="514350" indent="-514350">
              <a:buAutoNum type="arabicPeriod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Открыть таблицу в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реж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Таблица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и  вставить из буфера в нужное поле.</a:t>
            </a:r>
          </a:p>
          <a:p>
            <a:pPr marL="514350" indent="-514350">
              <a:buAutoNum type="arabicPeriod"/>
            </a:pPr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ru-RU" sz="3200" dirty="0" smtClean="0">
                <a:latin typeface="Arial" pitchFamily="34" charset="0"/>
                <a:cs typeface="Arial" pitchFamily="34" charset="0"/>
              </a:rPr>
              <a:t>     Рисунок отображается на форме. 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-57198"/>
            <a:ext cx="8643998" cy="6915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3428992" y="4000504"/>
            <a:ext cx="49902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latin typeface="Arial" charset="0"/>
              </a:rPr>
              <a:t>Бланк построения запроса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498515" y="1785926"/>
            <a:ext cx="3700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charset="0"/>
              </a:rPr>
              <a:t>Схема данных запроса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rcRect l="4132" t="6451" r="89991" b="86776"/>
          <a:stretch>
            <a:fillRect/>
          </a:stretch>
        </p:blipFill>
        <p:spPr bwMode="auto">
          <a:xfrm>
            <a:off x="3643306" y="2786058"/>
            <a:ext cx="1143008" cy="105371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5720" y="428604"/>
            <a:ext cx="885828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После</a:t>
            </a:r>
            <a:r>
              <a:rPr kumimoji="0" lang="ru-RU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создания запроса можно просмотреть результат выполнения, щелкнув 1ЛКМ по кнопке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1357290" y="142852"/>
            <a:ext cx="70390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1" i="0" u="sng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Примеры условий в запросах</a:t>
            </a:r>
            <a:endParaRPr kumimoji="0" lang="ru-RU" sz="3600" b="1" i="0" u="sng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42844" y="1285860"/>
            <a:ext cx="885831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ts val="1200"/>
              </a:spcAft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Условие запроса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Times New Roman" pitchFamily="18" charset="0"/>
                <a:cs typeface="Arial" pitchFamily="34" charset="0"/>
              </a:rPr>
              <a:t>—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это правило, определяющее, какие записи требуется включить в результаты запроса.</a:t>
            </a:r>
          </a:p>
          <a:p>
            <a:pPr lvl="0" fontAlgn="base">
              <a:spcBef>
                <a:spcPct val="0"/>
              </a:spcBef>
              <a:spcAft>
                <a:spcPts val="1200"/>
              </a:spcAft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Условия </a:t>
            </a:r>
            <a:r>
              <a:rPr lang="ru-RU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обавляют к запросу, если нужно просматривать 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не все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записи, хранящиеся в таблицах.</a:t>
            </a:r>
            <a:endParaRPr kumimoji="0" lang="ru-RU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Условия могут быть различными в зависимости от 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типа данных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поля.</a:t>
            </a:r>
            <a:endParaRPr kumimoji="0" lang="ru-RU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0"/>
            <a:ext cx="87154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u="sng" dirty="0">
                <a:latin typeface="Arial" pitchFamily="34" charset="0"/>
                <a:cs typeface="Arial" pitchFamily="34" charset="0"/>
              </a:rPr>
              <a:t>Условия для полей с типами данных «Текстовый», «Поле MEMO» </a:t>
            </a:r>
            <a:endParaRPr lang="ru-RU" sz="3200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1428736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 dirty="0" err="1" smtClean="0">
                <a:latin typeface="Arial" pitchFamily="34" charset="0"/>
                <a:cs typeface="Arial" pitchFamily="34" charset="0"/>
              </a:rPr>
              <a:t>Like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С*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-  </a:t>
            </a:r>
            <a:r>
              <a:rPr lang="ru-RU" sz="3200" dirty="0">
                <a:latin typeface="Tahoma" pitchFamily="34" charset="0"/>
                <a:cs typeface="Tahoma" pitchFamily="34" charset="0"/>
              </a:rPr>
              <a:t>з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аписи, в которых содержимое поля начинается с буквы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Times New Roman" pitchFamily="18" charset="0"/>
                <a:cs typeface="Tahoma" pitchFamily="34" charset="0"/>
              </a:rPr>
              <a:t>«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С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Times New Roman" pitchFamily="18" charset="0"/>
                <a:cs typeface="Tahoma" pitchFamily="34" charset="0"/>
              </a:rPr>
              <a:t>»</a:t>
            </a:r>
            <a:endParaRPr kumimoji="0" lang="ru-RU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1462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 dirty="0" err="1">
                <a:latin typeface="Arial" pitchFamily="34" charset="0"/>
                <a:cs typeface="Arial" pitchFamily="34" charset="0"/>
              </a:rPr>
              <a:t>Like</a:t>
            </a:r>
            <a:r>
              <a:rPr lang="ru-RU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"*а</a:t>
            </a:r>
            <a:r>
              <a:rPr lang="ru-RU" sz="3200" b="1" dirty="0">
                <a:latin typeface="Arial" pitchFamily="34" charset="0"/>
                <a:cs typeface="Arial" pitchFamily="34" charset="0"/>
              </a:rPr>
              <a:t>"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- 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заканчивается на «а»</a:t>
            </a:r>
            <a:endParaRPr kumimoji="0" lang="ru-RU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2844" y="4929198"/>
            <a:ext cx="885831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 smtClean="0">
                <a:latin typeface="Arial" pitchFamily="34" charset="0"/>
                <a:cs typeface="Arial" pitchFamily="34" charset="0"/>
              </a:rPr>
              <a:t>In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("МД12", "МД13", "МД14")  - содержат одно значение из списка</a:t>
            </a:r>
          </a:p>
          <a:p>
            <a:endParaRPr lang="ru-RU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3571876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 dirty="0" err="1">
                <a:latin typeface="Arial" pitchFamily="34" charset="0"/>
                <a:cs typeface="Arial" pitchFamily="34" charset="0"/>
              </a:rPr>
              <a:t>Like</a:t>
            </a:r>
            <a:r>
              <a:rPr lang="ru-RU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"И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???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"-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на</a:t>
            </a:r>
            <a:r>
              <a:rPr lang="ru-RU" sz="3200" dirty="0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чинается на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«И»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и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содержит 4</a:t>
            </a:r>
            <a:r>
              <a:rPr kumimoji="0" lang="ru-RU" sz="3200" b="0" i="0" u="none" strike="noStrike" cap="none" normalizeH="0" dirty="0" smtClean="0">
                <a:ln>
                  <a:noFill/>
                </a:ln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буквы</a:t>
            </a:r>
            <a:endParaRPr kumimoji="0" lang="ru-RU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285720" y="1285860"/>
            <a:ext cx="821537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Да</a:t>
            </a:r>
            <a:r>
              <a:rPr lang="ru-RU" sz="3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-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записи, для которых установлен соответствующий флажок.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Нет</a:t>
            </a:r>
            <a:r>
              <a:rPr lang="ru-RU" sz="3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- 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записи со снятым флажком.</a:t>
            </a:r>
            <a:endParaRPr kumimoji="0" lang="ru-RU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1538" y="428604"/>
            <a:ext cx="6570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3600" b="1" u="sng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Поле типа </a:t>
            </a:r>
            <a:r>
              <a:rPr lang="ru-RU" sz="3600" b="1" u="sng" dirty="0">
                <a:solidFill>
                  <a:prstClr val="black"/>
                </a:solidFill>
                <a:ea typeface="Times New Roman" pitchFamily="18" charset="0"/>
                <a:cs typeface="Arial" pitchFamily="34" charset="0"/>
              </a:rPr>
              <a:t>«</a:t>
            </a:r>
            <a:r>
              <a:rPr lang="ru-RU" sz="3600" b="1" u="sng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Логический</a:t>
            </a:r>
            <a:r>
              <a:rPr lang="ru-RU" sz="3600" b="1" u="sng" dirty="0">
                <a:solidFill>
                  <a:prstClr val="black"/>
                </a:solidFill>
                <a:ea typeface="Times New Roman" pitchFamily="18" charset="0"/>
                <a:cs typeface="Arial" pitchFamily="34" charset="0"/>
              </a:rPr>
              <a:t>»</a:t>
            </a:r>
            <a:r>
              <a:rPr lang="ru-RU" sz="3600" u="sng" dirty="0">
                <a:solidFill>
                  <a:prstClr val="black"/>
                </a:solidFill>
                <a:ea typeface="Times New Roman" pitchFamily="18" charset="0"/>
                <a:cs typeface="Arial" pitchFamily="34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948</Words>
  <Application>Microsoft Office PowerPoint</Application>
  <PresentationFormat>Экран (4:3)</PresentationFormat>
  <Paragraphs>118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3" baseType="lpstr">
      <vt:lpstr>Arial</vt:lpstr>
      <vt:lpstr>Calibri</vt:lpstr>
      <vt:lpstr>Tahoma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Doda2</dc:creator>
  <cp:lastModifiedBy>Надежда</cp:lastModifiedBy>
  <cp:revision>53</cp:revision>
  <dcterms:created xsi:type="dcterms:W3CDTF">2011-01-28T19:44:38Z</dcterms:created>
  <dcterms:modified xsi:type="dcterms:W3CDTF">2013-10-14T07:23:49Z</dcterms:modified>
</cp:coreProperties>
</file>