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82"/>
  </p:notesMasterIdLst>
  <p:sldIdLst>
    <p:sldId id="442" r:id="rId2"/>
    <p:sldId id="443" r:id="rId3"/>
    <p:sldId id="444" r:id="rId4"/>
    <p:sldId id="445" r:id="rId5"/>
    <p:sldId id="256" r:id="rId6"/>
    <p:sldId id="258" r:id="rId7"/>
    <p:sldId id="259" r:id="rId8"/>
    <p:sldId id="390" r:id="rId9"/>
    <p:sldId id="391" r:id="rId10"/>
    <p:sldId id="392" r:id="rId11"/>
    <p:sldId id="393" r:id="rId12"/>
    <p:sldId id="394" r:id="rId13"/>
    <p:sldId id="260" r:id="rId14"/>
    <p:sldId id="383" r:id="rId15"/>
    <p:sldId id="395" r:id="rId16"/>
    <p:sldId id="277" r:id="rId17"/>
    <p:sldId id="283" r:id="rId18"/>
    <p:sldId id="396" r:id="rId19"/>
    <p:sldId id="275" r:id="rId20"/>
    <p:sldId id="294" r:id="rId21"/>
    <p:sldId id="407" r:id="rId22"/>
    <p:sldId id="402" r:id="rId23"/>
    <p:sldId id="403" r:id="rId24"/>
    <p:sldId id="409" r:id="rId25"/>
    <p:sldId id="413" r:id="rId26"/>
    <p:sldId id="414" r:id="rId27"/>
    <p:sldId id="411" r:id="rId28"/>
    <p:sldId id="425" r:id="rId29"/>
    <p:sldId id="415" r:id="rId30"/>
    <p:sldId id="404" r:id="rId31"/>
    <p:sldId id="424" r:id="rId32"/>
    <p:sldId id="420" r:id="rId33"/>
    <p:sldId id="405" r:id="rId34"/>
    <p:sldId id="406" r:id="rId35"/>
    <p:sldId id="422" r:id="rId36"/>
    <p:sldId id="426" r:id="rId37"/>
    <p:sldId id="319" r:id="rId38"/>
    <p:sldId id="320" r:id="rId39"/>
    <p:sldId id="321" r:id="rId40"/>
    <p:sldId id="322" r:id="rId41"/>
    <p:sldId id="330" r:id="rId42"/>
    <p:sldId id="427" r:id="rId43"/>
    <p:sldId id="428" r:id="rId44"/>
    <p:sldId id="429" r:id="rId45"/>
    <p:sldId id="323" r:id="rId46"/>
    <p:sldId id="433" r:id="rId47"/>
    <p:sldId id="324" r:id="rId48"/>
    <p:sldId id="325" r:id="rId49"/>
    <p:sldId id="326" r:id="rId50"/>
    <p:sldId id="327" r:id="rId51"/>
    <p:sldId id="328" r:id="rId52"/>
    <p:sldId id="329" r:id="rId53"/>
    <p:sldId id="337" r:id="rId54"/>
    <p:sldId id="430" r:id="rId55"/>
    <p:sldId id="432" r:id="rId56"/>
    <p:sldId id="364" r:id="rId57"/>
    <p:sldId id="431" r:id="rId58"/>
    <p:sldId id="377" r:id="rId59"/>
    <p:sldId id="378" r:id="rId60"/>
    <p:sldId id="421" r:id="rId61"/>
    <p:sldId id="423" r:id="rId62"/>
    <p:sldId id="380" r:id="rId63"/>
    <p:sldId id="379" r:id="rId64"/>
    <p:sldId id="384" r:id="rId65"/>
    <p:sldId id="385" r:id="rId66"/>
    <p:sldId id="436" r:id="rId67"/>
    <p:sldId id="435" r:id="rId68"/>
    <p:sldId id="386" r:id="rId69"/>
    <p:sldId id="434" r:id="rId70"/>
    <p:sldId id="389" r:id="rId71"/>
    <p:sldId id="400" r:id="rId72"/>
    <p:sldId id="401" r:id="rId73"/>
    <p:sldId id="412" r:id="rId74"/>
    <p:sldId id="416" r:id="rId75"/>
    <p:sldId id="417" r:id="rId76"/>
    <p:sldId id="418" r:id="rId77"/>
    <p:sldId id="419" r:id="rId78"/>
    <p:sldId id="438" r:id="rId79"/>
    <p:sldId id="439" r:id="rId80"/>
    <p:sldId id="440" r:id="rId8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2" autoAdjust="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B521CE-1911-4806-BF98-94A83AE087E6}" type="datetimeFigureOut">
              <a:rPr lang="ru-RU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9BE05B-ED7E-4E09-8075-7FB3284FC13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79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BE05B-ED7E-4E09-8075-7FB3284FC131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79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7703A-39B5-407E-852E-420D1D73837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5207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83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08AF32-8636-4D5F-A1F2-0BC78381FE7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53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72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1AA62-1B4F-4042-AAE7-9C0F8EF9F5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5139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216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F001D-B9F4-44F7-8FD5-CB0C7FF7853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834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325C4-2AB5-41FF-956C-7C29A2E729A7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8376D-1B78-43AA-9F48-BB2287CE9D1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E28F2-F1C1-412E-BD1D-7C1C60BFCAC7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C8C28-94AA-4D69-A969-E2CA611F693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1C5AD-B7D1-4021-A5BB-54B397078DC5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98270-105B-47AE-977F-8748FEA604B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DC13DA-8C28-43D0-9572-E67E2963A718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28BB5-8508-4E8E-A437-2BE2F91C60B9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85C2F-FEBB-4D30-BE36-46A90AFE223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9BB94-7559-4B41-9BFA-8F120434B390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8345E-4E25-48D7-B828-4B893E5501C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BAFF1E-C3A6-487C-BF6D-D67B68EF584B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103BD-F007-4EA3-958C-211B6FDBA0A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6EAC8-78E8-4B3A-9462-58BDF91CE04C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E037A-B700-4D52-A302-382EC9216F2F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6D431-5575-445E-9802-805FDBCE1399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9E14B-E867-4C74-AD7F-8F73BC9236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7A730-A768-4535-BF62-072ED3CD8027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5D173-03BB-4DA3-A1AC-288B1E7B2E0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CA2A16-3122-4C10-B350-F9BE4DAC7D2A}" type="datetime1">
              <a:rPr lang="ru-RU" smtClean="0"/>
              <a:pPr>
                <a:defRPr/>
              </a:pPr>
              <a:t>31.08.2016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348AD6-A04A-462A-81BB-3F25F439C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428625" y="116632"/>
            <a:ext cx="8572500" cy="1470025"/>
          </a:xfrm>
          <a:effectLst>
            <a:outerShdw dist="35921" dir="2700000" algn="ctr" rotWithShape="0">
              <a:srgbClr val="FFFFFF"/>
            </a:outerShdw>
          </a:effectLst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ИНФОРМАЦИОННЫХ ТЕХНОЛОГИЙ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2627784" y="4881359"/>
            <a:ext cx="62293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ru-RU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к.т.н., доцент </a:t>
            </a:r>
            <a:r>
              <a:rPr lang="ru-RU" sz="4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ЖИЛЯК </a:t>
            </a:r>
            <a:endParaRPr lang="ru-RU" sz="4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ru-RU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НАДЕЖДА АЕКСАНДРОВНА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0808"/>
            <a:ext cx="8892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Кафедра информационных систем и технологий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ауд.311, корп.1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Портал кафедры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it.bstu.unibel.by</a:t>
            </a: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0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ячеек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прямоугольная область электронной таблицы.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Диапазон задается адресами </a:t>
            </a:r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начальной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конечной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ячейки,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разделенных двоеточием.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задания диапазона: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A1:D7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B2:E10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A1:D7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358114" cy="55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en-US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B2:E10</a:t>
            </a:r>
            <a:endParaRPr lang="ru-RU" sz="40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00108"/>
            <a:ext cx="7358114" cy="55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14282" y="214290"/>
            <a:ext cx="878681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Лист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первичный документ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хранения и обработки данных.</a:t>
            </a:r>
          </a:p>
          <a:p>
            <a:pPr indent="457200" algn="just">
              <a:spcAft>
                <a:spcPts val="6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лист имеет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имя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умолчанию Лист1, Лист2 и т.д.).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Текущий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лист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лист,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котором выполняется работа.</a:t>
            </a:r>
          </a:p>
          <a:p>
            <a:pPr indent="457200" algn="just">
              <a:spcAft>
                <a:spcPts val="6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Книга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совокупность листов; основной документ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2643182"/>
            <a:ext cx="8786812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операции с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листами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marL="720000" indent="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Добавить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Удалить 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Переименовать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Переместить/скопировать </a:t>
            </a:r>
          </a:p>
          <a:p>
            <a:pPr marL="720000" indent="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Выделить все листы.</a:t>
            </a:r>
          </a:p>
          <a:p>
            <a:pPr indent="457200"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перечисленные операции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доступны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листа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ПКМ по вкладке листа, вкладки с именами листов находятся внизу слева ).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1568450" y="285750"/>
            <a:ext cx="53872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Ввод и редактирование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214313" y="928688"/>
            <a:ext cx="864393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 вводятся в текущую ячейку.</a:t>
            </a:r>
          </a:p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текст выравнивается по левому краю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ячейки, числа – по правому.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Количество символов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ячейке: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'486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(первый символ апостроф)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запись числа, которое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воспринимается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 текст; при этом ячейка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помечается зеленым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индикатором в ее левом верхнем углу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4282" y="4500570"/>
            <a:ext cx="8643937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>
              <a:spcAft>
                <a:spcPts val="120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Ввод символов денежных единиц разных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стран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ячейки выбрать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 вкладка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Число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список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Обозначение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выбрать нужную страну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1734977" cy="10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85984" y="1000108"/>
            <a:ext cx="639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Georgia" pitchFamily="18" charset="0"/>
              </a:rPr>
              <a:t>ширина ячейки недостаточна для показа всех цифр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571604" y="142852"/>
            <a:ext cx="6033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Размеры ячейки (ширина, высота 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1643050"/>
            <a:ext cx="88583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Размер Ячейки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поставить курсор на границу ячейки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строке заголовков столбцов,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нажать ЛКМ и протянуть мышь вправо – увеличится ширина.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000504"/>
            <a:ext cx="8858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Объединение ячеек в одну большую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Объединить ячейки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Отображение содержимого на несколько строк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Перенос текста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785918" y="500042"/>
            <a:ext cx="5087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Быстрый ввод данных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285720" y="1285860"/>
            <a:ext cx="86439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ввода одного и того же значения в несколько ячеек одновременно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Выделить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ячейки (для выделения несмежных ячеек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используйте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Ввести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данные с клавиатуры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отобразятся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последней из выделенных ячеек).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«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+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2285984" y="0"/>
            <a:ext cx="4837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Выделение строк и столбцов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214313" y="500042"/>
            <a:ext cx="8929687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Выделение строки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щелкнуть по заголовку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строки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ЛКМ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курсор в любой ячейке строки, нажать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Выделение столбца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щелкнуть по заголовку столбца ЛКМ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курсор в любой ячейке столбца, нажать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spcAft>
                <a:spcPts val="1200"/>
              </a:spcAft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Выделение листа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кнопку на пересечении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заголовков строк и столбцов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способ: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57200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			или «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8400" r="68182" b="45200"/>
          <a:stretch>
            <a:fillRect/>
          </a:stretch>
        </p:blipFill>
        <p:spPr bwMode="auto">
          <a:xfrm>
            <a:off x="6286512" y="4786322"/>
            <a:ext cx="250030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>
          <a:xfrm>
            <a:off x="4500562" y="5214950"/>
            <a:ext cx="1928826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71744"/>
            <a:ext cx="2228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удаление)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ячеек, строк, столбцов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4714884"/>
            <a:ext cx="86439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Строки вставляются над выделенной ячейкой, столбцы – слева от выделенной ячейки.</a:t>
            </a:r>
          </a:p>
          <a:p>
            <a:pPr marL="0" lvl="1" indent="4572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помощью 1 способа можно добавить и лист.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857232"/>
            <a:ext cx="885831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Вставить (Удалить)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ячейки выбрать соответствующую команду (вставить или удалить), в появившемся окне выбрать нужный вариант добавления (удаления)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643174" y="142852"/>
            <a:ext cx="50742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>
                <a:latin typeface="Times New Roman" pitchFamily="18" charset="0"/>
                <a:cs typeface="Times New Roman" pitchFamily="18" charset="0"/>
              </a:rPr>
              <a:t>Форматы данных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8691" t="25226" r="49121" b="30225"/>
          <a:stretch>
            <a:fillRect/>
          </a:stretch>
        </p:blipFill>
        <p:spPr bwMode="auto">
          <a:xfrm>
            <a:off x="1357290" y="928670"/>
            <a:ext cx="651149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1071563"/>
            <a:ext cx="8001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dirty="0"/>
              <a:t>Стоимость проведения лабораторной работы</a:t>
            </a:r>
          </a:p>
          <a:p>
            <a:pPr indent="457200" algn="ctr">
              <a:spcAft>
                <a:spcPts val="600"/>
              </a:spcAft>
            </a:pPr>
            <a:r>
              <a:rPr lang="en-US" sz="8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ru-RU" sz="8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200200</a:t>
            </a:r>
            <a:endParaRPr lang="ru-RU" sz="8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898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5"/>
          <p:cNvSpPr txBox="1">
            <a:spLocks noChangeArrowheads="1"/>
          </p:cNvSpPr>
          <p:nvPr/>
        </p:nvSpPr>
        <p:spPr bwMode="auto">
          <a:xfrm>
            <a:off x="571472" y="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Форматирование ячеек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214282" y="571480"/>
            <a:ext cx="87153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>
              <a:spcAft>
                <a:spcPts val="1200"/>
              </a:spcAft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Число/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indent="457200" algn="ctr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</a:t>
            </a:r>
          </a:p>
          <a:p>
            <a:pPr indent="457200" algn="ctr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ячейки выбрать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ячеек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0" y="2357430"/>
            <a:ext cx="4559602" cy="399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193796"/>
            <a:ext cx="5000660" cy="437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214290"/>
            <a:ext cx="668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Вставка формул – объектов на лист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84" y="928670"/>
            <a:ext cx="554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Вкл. </a:t>
            </a:r>
            <a:r>
              <a:rPr lang="ru-RU" sz="2400" b="1" dirty="0" smtClean="0"/>
              <a:t>Вставка</a:t>
            </a:r>
            <a:r>
              <a:rPr lang="ru-RU" sz="2400" dirty="0" smtClean="0"/>
              <a:t> </a:t>
            </a:r>
            <a:r>
              <a:rPr lang="en-US" sz="2400" dirty="0" smtClean="0"/>
              <a:t>/</a:t>
            </a:r>
            <a:r>
              <a:rPr lang="ru-RU" sz="2400" i="1" dirty="0" smtClean="0"/>
              <a:t> гр. </a:t>
            </a:r>
            <a:r>
              <a:rPr lang="ru-RU" sz="2400" b="1" dirty="0" smtClean="0"/>
              <a:t>Текст</a:t>
            </a:r>
            <a:r>
              <a:rPr lang="en-US" sz="2400" dirty="0" smtClean="0"/>
              <a:t> /</a:t>
            </a:r>
            <a:r>
              <a:rPr lang="ru-RU" sz="2400" dirty="0" smtClean="0"/>
              <a:t> </a:t>
            </a:r>
            <a:r>
              <a:rPr lang="ru-RU" sz="2400" i="1" dirty="0" smtClean="0"/>
              <a:t>кн. </a:t>
            </a:r>
            <a:r>
              <a:rPr lang="ru-RU" sz="2400" b="1" dirty="0" smtClean="0"/>
              <a:t>Объект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ru-RU" sz="2400" dirty="0" smtClean="0"/>
              <a:t>Выбрать </a:t>
            </a:r>
            <a:r>
              <a:rPr lang="en-US" sz="2400" b="1" dirty="0" smtClean="0"/>
              <a:t>Microsoft Equation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113" t="7500" b="13750"/>
          <a:stretch>
            <a:fillRect/>
          </a:stretch>
        </p:blipFill>
        <p:spPr bwMode="auto">
          <a:xfrm>
            <a:off x="571472" y="2357406"/>
            <a:ext cx="818199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5714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Ссылки в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20000"/>
              </a:lnSpc>
              <a:buNone/>
              <a:defRPr/>
            </a:pPr>
            <a:r>
              <a:rPr lang="ru-RU" sz="6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Ссылка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– адрес ячейки в формуле.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существует несколько видов ссылок, различающихся по форме записи адреса ячейки: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Относительные (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A3)</a:t>
            </a: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Абсолютные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($A$3)</a:t>
            </a: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Смешанные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(A$3,  $A3)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При копировании: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изменяется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$A$3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не изменяется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A$3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изменяется столбец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изменяется строка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Для создания абсолютной ссылки можно использовать клавишу </a:t>
            </a:r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F4</a:t>
            </a:r>
            <a:r>
              <a:rPr lang="ru-RU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6000" dirty="0" smtClean="0">
                <a:latin typeface="Times New Roman" charset="0"/>
              </a:rPr>
              <a:t>нажимать </a:t>
            </a:r>
            <a:r>
              <a:rPr lang="en-US" sz="6000" b="1" dirty="0" smtClean="0">
                <a:latin typeface="Times New Roman" charset="0"/>
              </a:rPr>
              <a:t>F</a:t>
            </a:r>
            <a:r>
              <a:rPr lang="ru-RU" sz="6000" b="1" dirty="0" smtClean="0">
                <a:latin typeface="Times New Roman" charset="0"/>
              </a:rPr>
              <a:t>4</a:t>
            </a:r>
            <a:r>
              <a:rPr lang="ru-RU" sz="6000" dirty="0" smtClean="0">
                <a:latin typeface="Times New Roman" charset="0"/>
              </a:rPr>
              <a:t> до преобразования адреса к нужному виду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000125"/>
            <a:ext cx="8429625" cy="50720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Внутренняя ссылка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Имя рабочего листа</a:t>
            </a:r>
            <a:r>
              <a:rPr lang="be-BY" sz="2800" dirty="0" smtClean="0">
                <a:latin typeface="Times New Roman" pitchFamily="18" charset="0"/>
                <a:cs typeface="Times New Roman" pitchFamily="18" charset="0"/>
              </a:rPr>
              <a:t>’!Имя ячейки</a:t>
            </a: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’Лист1’!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Внешняя ссылка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[Имя книги]Имя рабочего листа!Имя ячейки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[Книга2]Лист2!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Внутренние и внешние ссылки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654032"/>
          </a:xfrm>
        </p:spPr>
        <p:txBody>
          <a:bodyPr/>
          <a:lstStyle/>
          <a:p>
            <a:pPr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Расчеты по формулам в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714356"/>
            <a:ext cx="9001156" cy="5929354"/>
          </a:xfrm>
        </p:spPr>
        <p:txBody>
          <a:bodyPr>
            <a:normAutofit fontScale="92500" lnSpcReduction="20000"/>
          </a:bodyPr>
          <a:lstStyle/>
          <a:p>
            <a:pPr marL="0" indent="355600" eaLnBrk="1" hangingPunct="1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Вычисления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по формулам - основная цель создания документа в среде табличного процессора.</a:t>
            </a:r>
          </a:p>
          <a:p>
            <a:pPr marL="0" indent="355600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математическое выражение, записанное по правилам, установленным в среде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5600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связывает данные в различных ячейках и позволяет получить новое расчетное значение.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buNone/>
              <a:defRPr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 algn="just">
              <a:spcAft>
                <a:spcPts val="1200"/>
              </a:spcAft>
              <a:buNone/>
            </a:pP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Любая формула в ячейке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начинается со знака  </a:t>
            </a:r>
            <a:r>
              <a:rPr lang="ru-RU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может включать в себя: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константы (значения, не меняющиеся при расчете),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переменные,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знаки арифметических операций,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скобки,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функции.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355600" eaLnBrk="1" hangingPunct="1">
              <a:buNone/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5"/>
          <p:cNvSpPr txBox="1">
            <a:spLocks noChangeArrowheads="1"/>
          </p:cNvSpPr>
          <p:nvPr/>
        </p:nvSpPr>
        <p:spPr bwMode="auto">
          <a:xfrm>
            <a:off x="571472" y="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Арифметические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28596" y="307181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сравнения (логические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43042" y="642918"/>
          <a:ext cx="5143536" cy="22431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760"/>
                <a:gridCol w="3714776"/>
              </a:tblGrid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Сложение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Вычитание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Деление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Умножение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Возведение в степень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357290" y="3714752"/>
          <a:ext cx="5429288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767"/>
                <a:gridCol w="38005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endParaRPr lang="ru-RU" sz="20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solidFill>
                            <a:schemeClr val="tx1"/>
                          </a:solidFill>
                        </a:rPr>
                        <a:t>Равно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 или 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 или 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</a:t>
                      </a:r>
                      <a:r>
                        <a:rPr lang="ru-RU" sz="2000" baseline="0" dirty="0" smtClean="0"/>
                        <a:t> равно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Приоритет операций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313" y="1000125"/>
            <a:ext cx="8643937" cy="5143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встроенные функции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возведение в степень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умножение и деление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целая часть от деления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остаток от деления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сложение и вычитание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Wingdings 2"/>
              <a:buChar char="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Для изменения порядка выполнения операций  используются скобки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(операции в скобках выполняются первыми), например,</a:t>
            </a:r>
          </a:p>
          <a:p>
            <a:pPr indent="457200" algn="ctr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=(АЗ+15)/В4,</a:t>
            </a:r>
          </a:p>
          <a:p>
            <a:pPr indent="457200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где А3, В4 – ссылки на ячейки, 15 – числовая константа.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28596" y="357166"/>
            <a:ext cx="8286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Примеры</a:t>
            </a:r>
            <a:endParaRPr lang="ru-RU" dirty="0">
              <a:latin typeface="Georgia" pitchFamily="18" charset="0"/>
            </a:endParaRPr>
          </a:p>
          <a:p>
            <a:r>
              <a:rPr lang="ru-RU" b="1" dirty="0">
                <a:latin typeface="Georgia" pitchFamily="18" charset="0"/>
              </a:rPr>
              <a:t>А1 + А2</a:t>
            </a:r>
          </a:p>
          <a:p>
            <a:r>
              <a:rPr lang="ru-RU" b="1" dirty="0">
                <a:latin typeface="Georgia" pitchFamily="18" charset="0"/>
              </a:rPr>
              <a:t>А1 * А2</a:t>
            </a:r>
          </a:p>
          <a:p>
            <a:r>
              <a:rPr lang="ru-RU" b="1" dirty="0">
                <a:latin typeface="Georgia" pitchFamily="18" charset="0"/>
              </a:rPr>
              <a:t>А1 </a:t>
            </a:r>
            <a:r>
              <a:rPr lang="en-US" b="1" dirty="0">
                <a:latin typeface="Georgia" pitchFamily="18" charset="0"/>
              </a:rPr>
              <a:t>^</a:t>
            </a:r>
            <a:r>
              <a:rPr lang="ru-RU" b="1" dirty="0">
                <a:latin typeface="Georgia" pitchFamily="18" charset="0"/>
              </a:rPr>
              <a:t> А2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Правило копирования формул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00108"/>
            <a:ext cx="9144000" cy="5286412"/>
          </a:xfrm>
        </p:spPr>
        <p:txBody>
          <a:bodyPr>
            <a:noAutofit/>
          </a:bodyPr>
          <a:lstStyle/>
          <a:p>
            <a:pPr marL="0" indent="355600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копирования формул: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сделать ячейку с формулой активной (текущей)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поставить курсор на квадратик в правом нижнем углу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когда курсор изменит свой вид (узкий крестик), нажать ЛКМ и протянуть мышью на нужные ячейки.</a:t>
            </a:r>
          </a:p>
          <a:p>
            <a:pPr marL="0" indent="355600"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копировании формул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относительные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ссылки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изменяются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соответствии с новым положением вычисляемой ячейки (при копировании формул по вертикали изменяется номер строки, по горизонтали – имя столбца).</a:t>
            </a:r>
          </a:p>
          <a:p>
            <a:pPr marL="0" indent="355600" eaLnBrk="1" hangingPunct="1">
              <a:buNone/>
              <a:defRPr/>
            </a:pP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Абсолютные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ссылки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изменяются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5600" eaLnBrk="1" hangingPunct="1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 смешанной ссылки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изменяется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только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одна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часть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(не отмеченная знаком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34" y="428604"/>
            <a:ext cx="903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Отображение формул в ячейках листа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Формулы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Зависимости формул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Показать формулы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CC3399"/>
                </a:solidFill>
              </a:rPr>
              <a:t>Информационный процесс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0363"/>
          </a:xfrm>
        </p:spPr>
        <p:txBody>
          <a:bodyPr/>
          <a:lstStyle/>
          <a:p>
            <a:pPr eaLnBrk="1" hangingPunct="1"/>
            <a:r>
              <a:rPr lang="ru-RU" dirty="0" smtClean="0"/>
              <a:t> Это процесс, в результате которого осуществляется прием, передача (обмен), преобразование и использование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1218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5111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Использование функций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928670"/>
            <a:ext cx="9001156" cy="5715040"/>
          </a:xfrm>
        </p:spPr>
        <p:txBody>
          <a:bodyPr>
            <a:normAutofit lnSpcReduction="10000"/>
          </a:bodyPr>
          <a:lstStyle/>
          <a:p>
            <a:pPr marL="0" indent="355600" eaLnBrk="1" hangingPunct="1">
              <a:buNone/>
              <a:defRPr/>
            </a:pPr>
            <a:r>
              <a:rPr lang="ru-RU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позволяют производить сложные вычисления в электронных таблицах.</a:t>
            </a:r>
          </a:p>
          <a:p>
            <a:pPr marL="0" indent="355600" eaLnBrk="1" hangingPunct="1">
              <a:buNone/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имеется несколько видов встроенных функций: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Математические;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Статистические;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Финансовые;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Дата и время;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Логические и другие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2635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Функцию можно набрать вручную в формуле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или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использовать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Мастер функций, </a:t>
            </a:r>
            <a:r>
              <a:rPr kumimoji="0" lang="ru-RU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который вызывается:</a:t>
            </a: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 способ: </a:t>
            </a: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Вкл.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Главная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гр.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Редактирование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кн.</a:t>
            </a: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умма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Другие функции</a:t>
            </a: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</a:t>
            </a: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Вставить функцию (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находится в строке формул и на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вкладке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Формулы).</a:t>
            </a:r>
          </a:p>
          <a:p>
            <a:pPr indent="457200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 способ: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Shift + F3</a:t>
            </a:r>
            <a:endParaRPr lang="ru-RU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Georgia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DF97A-D91F-4399-907A-1A0D4BD29043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3571868" y="928670"/>
            <a:ext cx="48974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 smtClean="0">
                <a:latin typeface="Georgia" pitchFamily="18" charset="0"/>
              </a:rPr>
              <a:t>Автосумма</a:t>
            </a:r>
            <a:endParaRPr lang="ru-RU" sz="4000" b="1" dirty="0">
              <a:latin typeface="Georgia" pitchFamily="18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857488" y="4429132"/>
            <a:ext cx="5386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latin typeface="Georgia" pitchFamily="18" charset="0"/>
              </a:rPr>
              <a:t>Вставка функции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6054" r="94825" b="82960"/>
          <a:stretch>
            <a:fillRect/>
          </a:stretch>
        </p:blipFill>
        <p:spPr bwMode="auto">
          <a:xfrm>
            <a:off x="642910" y="3143248"/>
            <a:ext cx="1643074" cy="27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84654" t="6054" r="11956" b="90650"/>
          <a:stretch>
            <a:fillRect/>
          </a:stretch>
        </p:blipFill>
        <p:spPr bwMode="auto">
          <a:xfrm>
            <a:off x="428596" y="285728"/>
            <a:ext cx="220437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Мастер функций</a:t>
            </a:r>
            <a:endParaRPr lang="ru-RU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6357982" cy="498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Вставка функции ЕСЛИ</a:t>
            </a:r>
            <a:endParaRPr lang="ru-RU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7" y="1357298"/>
            <a:ext cx="87300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 smtClean="0">
                <a:latin typeface="Arial" pitchFamily="34" charset="0"/>
                <a:ea typeface="+mj-ea"/>
                <a:cs typeface="Arial" pitchFamily="34" charset="0"/>
              </a:rPr>
              <a:t>Основные </a:t>
            </a: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функции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5650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СУММ(</a:t>
            </a:r>
            <a:r>
              <a:rPr lang="en-US" sz="2400" dirty="0" smtClean="0"/>
              <a:t>x; y;</a:t>
            </a:r>
            <a:r>
              <a:rPr lang="ru-RU" sz="2400" dirty="0" smtClean="0"/>
              <a:t>…)  -    </a:t>
            </a:r>
            <a:r>
              <a:rPr lang="en-US" sz="2400" dirty="0" smtClean="0"/>
              <a:t>c</a:t>
            </a:r>
            <a:r>
              <a:rPr lang="ru-RU" sz="2400" dirty="0" err="1" smtClean="0"/>
              <a:t>умма</a:t>
            </a:r>
            <a:r>
              <a:rPr lang="en-US" sz="2400" dirty="0" smtClean="0"/>
              <a:t> </a:t>
            </a:r>
            <a:r>
              <a:rPr lang="ru-RU" sz="2400" dirty="0" smtClean="0"/>
              <a:t>чисел </a:t>
            </a:r>
            <a:r>
              <a:rPr lang="en-US" sz="2400" dirty="0" smtClean="0"/>
              <a:t>x</a:t>
            </a:r>
            <a:r>
              <a:rPr lang="ru-RU" sz="2400" dirty="0" smtClean="0"/>
              <a:t>, у</a:t>
            </a:r>
          </a:p>
          <a:p>
            <a:r>
              <a:rPr lang="ru-RU" sz="2400" dirty="0" smtClean="0"/>
              <a:t>МИН(</a:t>
            </a:r>
            <a:r>
              <a:rPr lang="en-US" sz="2400" dirty="0" smtClean="0"/>
              <a:t>x; y;</a:t>
            </a:r>
            <a:r>
              <a:rPr lang="ru-RU" sz="2400" dirty="0" smtClean="0"/>
              <a:t>… )         минимум</a:t>
            </a:r>
          </a:p>
          <a:p>
            <a:r>
              <a:rPr lang="ru-RU" sz="2400" dirty="0" smtClean="0"/>
              <a:t>МАКС(</a:t>
            </a:r>
            <a:r>
              <a:rPr lang="en-US" sz="2400" dirty="0" smtClean="0"/>
              <a:t>x; y;</a:t>
            </a:r>
            <a:r>
              <a:rPr lang="ru-RU" sz="2400" dirty="0" smtClean="0"/>
              <a:t>…  )        максимум</a:t>
            </a:r>
          </a:p>
          <a:p>
            <a:r>
              <a:rPr lang="ru-RU" sz="2400" dirty="0" smtClean="0"/>
              <a:t>СРЗНАЧ(</a:t>
            </a:r>
            <a:r>
              <a:rPr lang="en-US" sz="2400" dirty="0" smtClean="0"/>
              <a:t>x; y;</a:t>
            </a:r>
            <a:r>
              <a:rPr lang="ru-RU" sz="2400" dirty="0" smtClean="0"/>
              <a:t>…   )    среднее</a:t>
            </a:r>
            <a:endParaRPr lang="en-US" sz="2400" dirty="0" smtClean="0"/>
          </a:p>
          <a:p>
            <a:r>
              <a:rPr lang="ru-RU" sz="2400" dirty="0" smtClean="0"/>
              <a:t>Корень(</a:t>
            </a:r>
            <a:r>
              <a:rPr lang="en-US" sz="2400" dirty="0" smtClean="0"/>
              <a:t>x</a:t>
            </a:r>
            <a:r>
              <a:rPr lang="ru-RU" sz="2400" dirty="0" smtClean="0"/>
              <a:t>) – </a:t>
            </a:r>
          </a:p>
          <a:p>
            <a:r>
              <a:rPr lang="en-US" sz="2400" dirty="0" smtClean="0"/>
              <a:t>ABS</a:t>
            </a:r>
            <a:r>
              <a:rPr lang="ru-RU" sz="2400" dirty="0" smtClean="0"/>
              <a:t>(</a:t>
            </a:r>
            <a:r>
              <a:rPr lang="en-US" sz="2400" dirty="0" smtClean="0"/>
              <a:t>x</a:t>
            </a:r>
            <a:r>
              <a:rPr lang="ru-RU" sz="2400" dirty="0" smtClean="0"/>
              <a:t>) – модуль </a:t>
            </a:r>
            <a:r>
              <a:rPr lang="ru-RU" sz="2400" dirty="0" err="1" smtClean="0"/>
              <a:t>х</a:t>
            </a:r>
            <a:endParaRPr lang="ru-RU" sz="2400" dirty="0" smtClean="0"/>
          </a:p>
          <a:p>
            <a:r>
              <a:rPr lang="en-US" sz="2400" dirty="0" smtClean="0"/>
              <a:t>Sin(x),  Cos(x),  Tan(x)</a:t>
            </a:r>
          </a:p>
          <a:p>
            <a:r>
              <a:rPr lang="en-US" sz="2400" dirty="0" err="1" smtClean="0"/>
              <a:t>Acos</a:t>
            </a:r>
            <a:r>
              <a:rPr lang="en-US" sz="2400" dirty="0" smtClean="0"/>
              <a:t>(x), </a:t>
            </a:r>
            <a:r>
              <a:rPr lang="en-US" sz="2400" dirty="0" err="1" smtClean="0"/>
              <a:t>Asin</a:t>
            </a:r>
            <a:r>
              <a:rPr lang="en-US" sz="2400" dirty="0" smtClean="0"/>
              <a:t>(x), </a:t>
            </a:r>
            <a:r>
              <a:rPr lang="en-US" sz="2400" dirty="0" err="1" smtClean="0"/>
              <a:t>Atan</a:t>
            </a:r>
            <a:r>
              <a:rPr lang="en-US" sz="2400" dirty="0" smtClean="0"/>
              <a:t>(x)</a:t>
            </a:r>
          </a:p>
          <a:p>
            <a:r>
              <a:rPr lang="en-US" sz="2400" dirty="0" err="1" smtClean="0"/>
              <a:t>Ln</a:t>
            </a:r>
            <a:r>
              <a:rPr lang="en-US" sz="2400" dirty="0" smtClean="0"/>
              <a:t>(x) – </a:t>
            </a:r>
            <a:r>
              <a:rPr lang="ru-RU" sz="2400" dirty="0" smtClean="0"/>
              <a:t>натуральный логарифм</a:t>
            </a:r>
          </a:p>
          <a:p>
            <a:r>
              <a:rPr lang="en-US" sz="2400" dirty="0" smtClean="0"/>
              <a:t>Log(x, y) </a:t>
            </a:r>
            <a:r>
              <a:rPr lang="ru-RU" sz="2400" dirty="0" smtClean="0"/>
              <a:t>- логарифм </a:t>
            </a:r>
            <a:r>
              <a:rPr lang="en-US" sz="2400" dirty="0" smtClean="0"/>
              <a:t>x</a:t>
            </a:r>
            <a:r>
              <a:rPr lang="ru-RU" sz="2400" dirty="0" smtClean="0"/>
              <a:t> по основанию у</a:t>
            </a:r>
            <a:endParaRPr lang="en-US" sz="2400" dirty="0" smtClean="0"/>
          </a:p>
          <a:p>
            <a:r>
              <a:rPr lang="en-US" sz="2400" dirty="0" smtClean="0"/>
              <a:t>Log10(x)</a:t>
            </a:r>
            <a:r>
              <a:rPr lang="ru-RU" sz="2400" dirty="0" smtClean="0"/>
              <a:t> – десятичный логарифм </a:t>
            </a:r>
            <a:r>
              <a:rPr lang="en-US" sz="2400" dirty="0" smtClean="0"/>
              <a:t>x</a:t>
            </a:r>
            <a:endParaRPr lang="ru-RU" sz="2400" dirty="0" smtClean="0"/>
          </a:p>
          <a:p>
            <a:r>
              <a:rPr lang="en-US" sz="2400" dirty="0" smtClean="0"/>
              <a:t>EXP(x</a:t>
            </a:r>
            <a:r>
              <a:rPr lang="ru-RU" sz="2400" dirty="0" smtClean="0"/>
              <a:t>) – (</a:t>
            </a:r>
            <a:r>
              <a:rPr lang="ru-RU" sz="2400" smtClean="0"/>
              <a:t>экспонента </a:t>
            </a:r>
            <a:r>
              <a:rPr lang="en-US" sz="2400" smtClean="0"/>
              <a:t>x</a:t>
            </a:r>
            <a:r>
              <a:rPr lang="ru-RU" sz="2400" smtClean="0"/>
              <a:t> </a:t>
            </a:r>
            <a:r>
              <a:rPr lang="ru-RU" sz="2400" dirty="0" smtClean="0"/>
              <a:t>- </a:t>
            </a:r>
            <a:r>
              <a:rPr lang="en-US" sz="2400" dirty="0" smtClean="0"/>
              <a:t> e</a:t>
            </a:r>
            <a:r>
              <a:rPr lang="en-US" sz="2400" baseline="30000" dirty="0" smtClean="0"/>
              <a:t>x</a:t>
            </a:r>
            <a:endParaRPr lang="ru-RU" sz="2400" baseline="30000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Аргументы функций разделяются точкой с запятой 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)  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928934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A2:B4) 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один аргумент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диапазон ячеек</a:t>
            </a: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A2; B4; C6) 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три аргумента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отдельные ячейки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8929718" cy="6215082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3500" b="1" u="sng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sz="3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u="sng" dirty="0" smtClean="0">
                <a:latin typeface="Times New Roman" pitchFamily="18" charset="0"/>
                <a:cs typeface="Times New Roman" pitchFamily="18" charset="0"/>
              </a:rPr>
              <a:t>ЕСЛИ</a:t>
            </a:r>
            <a:endParaRPr lang="ru-RU" sz="3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lnSpc>
                <a:spcPct val="120000"/>
              </a:lnSpc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ЕСЛИ(условие;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знач_истина;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знач_ложь) </a:t>
            </a:r>
            <a:r>
              <a:rPr lang="ru-RU" sz="3500" dirty="0" smtClean="0"/>
              <a:t>–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вычисляет значения в зависимости от выполнения условия </a:t>
            </a:r>
          </a:p>
          <a:p>
            <a:pPr marL="0" indent="355600" algn="ctr">
              <a:lnSpc>
                <a:spcPct val="120000"/>
              </a:lnSpc>
              <a:buNone/>
            </a:pPr>
            <a:r>
              <a:rPr lang="ru-RU" sz="35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1.  в ячейке А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число 5, в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B1 -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=ЕСЛИ(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1+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1&gt;10;  0;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 - результат вычисления по формуле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2.  в ячейке А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число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B1 -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=ЕСЛИ(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1&gt;10;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A1*0,1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 - результат вычисления по формуле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142844" y="0"/>
            <a:ext cx="8693181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Логические </a:t>
            </a:r>
            <a:r>
              <a:rPr lang="ru-RU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функции 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ЕСЛИ,   И,   ИЛИ,   НЕ) </a:t>
            </a:r>
          </a:p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785926"/>
            <a:ext cx="8929718" cy="1785950"/>
          </a:xfrm>
        </p:spPr>
        <p:txBody>
          <a:bodyPr>
            <a:normAutofit/>
          </a:bodyPr>
          <a:lstStyle/>
          <a:p>
            <a:pPr marL="0" indent="355600" eaLnBrk="1" hangingPunct="1">
              <a:buFont typeface="Wingdings 2" pitchFamily="18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Изменяет значение ИСТИНА на ЛОЖЬ, а ЛОЖЬ на ИСТИНА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лог._значение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8926" y="3714752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642918"/>
            <a:ext cx="63926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Функция   НЕ (отрицание)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4429132"/>
            <a:ext cx="885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1=5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2=3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=НЕ(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1&lt;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2) – значение ИСТИНА</a:t>
            </a:r>
          </a:p>
          <a:p>
            <a:pPr lvl="0"/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=НЕ(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– значение ЛОЖЬ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22"/>
            <a:ext cx="8504238" cy="285752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Возвращает значение ИСТИНА, если хотя бы один аргумент имеет значение ИСТИНА. Возвращает значение ЛОЖЬ, если все аргументы имеют значение ЛОЖЬ. 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ИЛИ(логич_знач1; логич_знач2; ...)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57158" y="285728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Функция   ИЛИ (логическое сложение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300" b="1" u="sng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86050" y="4000504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71488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A1=5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B1=1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A2=3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B2=7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(A1&gt;A2;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ИСТИНА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(A1&lt;B1;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A2&gt;B2)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ЛОЖЬ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chemeClr val="folHlink"/>
                </a:solidFill>
              </a:rPr>
              <a:t>ИНФОРМАТИЗАЦИЯ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Это процесс, при котором создаются условия, удовлетворяющие потребностям любого человека в получении необходимой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641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22"/>
            <a:ext cx="8929718" cy="2786082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Возвращает значение ИСТИНА, если все аргументы имеют значение ИСТИНА. Возвращает значение ЛОЖЬ, если хотя бы один аргумент имеет значение ЛОЖЬ. </a:t>
            </a:r>
          </a:p>
          <a:p>
            <a:pPr marL="0" indent="355600"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И(логич_знач.1;логич_знач.2; ...)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Заголовок 7"/>
          <p:cNvSpPr txBox="1">
            <a:spLocks/>
          </p:cNvSpPr>
          <p:nvPr/>
        </p:nvSpPr>
        <p:spPr>
          <a:xfrm>
            <a:off x="357158" y="357166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Функция   И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логическое умножение)</a:t>
            </a:r>
            <a:endParaRPr lang="ru-RU" sz="3300" b="1" u="sng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4612" y="392906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471488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A1=5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B1=1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A2=3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B2=7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(A1&gt;A2;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ЛОЖЬ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(A1&gt;B1;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A2&lt;B2)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ИСТИНА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214282" y="857232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b="1" u="sng" dirty="0">
                <a:latin typeface="Times New Roman" pitchFamily="18" charset="0"/>
                <a:ea typeface="+mj-ea"/>
                <a:cs typeface="Times New Roman" pitchFamily="18" charset="0"/>
              </a:rPr>
              <a:t>Формула массива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58" y="2500306"/>
            <a:ext cx="857252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556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Массив - 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группа ячеек, которые содержат одни и те же формулы и обрабатываются как единое целое.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571480"/>
            <a:ext cx="7450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Правила записи формулы массива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428736"/>
            <a:ext cx="88583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Выделить диапазон ячеек, содержащих результат</a:t>
            </a:r>
          </a:p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Набрать формулу </a:t>
            </a:r>
          </a:p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Нажать 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lvl="1" indent="355600" algn="just"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355600" algn="just">
              <a:buClr>
                <a:schemeClr val="tx1"/>
              </a:buClr>
              <a:buSzPct val="100000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Формула будет заключена в фигурные скобки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500042"/>
            <a:ext cx="4785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Матричные функции 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282" y="1214422"/>
            <a:ext cx="857252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556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-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массив ячеек прямоугольной формы. Размер матрицы определяется количеством строк и столбцов.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2928934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9290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85720" y="5000636"/>
          <a:ext cx="3143272" cy="125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Формула" r:id="rId3" imgW="1143000" imgH="457200" progId="Equation.3">
                  <p:embed/>
                </p:oleObj>
              </mc:Choice>
              <mc:Fallback>
                <p:oleObj name="Формула" r:id="rId3" imgW="1143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000636"/>
                        <a:ext cx="3143272" cy="1257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72066" y="4000504"/>
          <a:ext cx="3213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Формула" r:id="rId5" imgW="1168200" imgH="914400" progId="Equation.3">
                  <p:embed/>
                </p:oleObj>
              </mc:Choice>
              <mc:Fallback>
                <p:oleObj name="Формула" r:id="rId5" imgW="11682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000504"/>
                        <a:ext cx="32131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4071942"/>
            <a:ext cx="35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А(2х3)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3214686"/>
            <a:ext cx="351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00108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ТРАНСП (массив)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транспонирование матрицы (поменять местами строки и столбцы)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МОБР (массив)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обратная матрица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МУМНОЖ(массив1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массив2)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умножение матриц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МОПРЕД(массив)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определитель матрицы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642918"/>
            <a:ext cx="9001156" cy="10715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643182"/>
            <a:ext cx="8572528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spcAft>
                <a:spcPts val="600"/>
              </a:spcAft>
            </a:pP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ДИАГРАММА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графическое изображение, наглядно показывающее соотношение каких-либо величин. 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Строятся на основании числовых данных, содержащихся в таблицах.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46</a:t>
            </a:fld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714356"/>
            <a:ext cx="8643998" cy="23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Основные типы диаграмм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u="sng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Гистограмма, График, Круговая, Кольцевая, Точечная, Лепестковая и др.</a:t>
            </a: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357562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Точечная диаграмма 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сравнивает пары значений величин.</a:t>
            </a:r>
          </a:p>
          <a:p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Используется при построении графика функции.</a:t>
            </a:r>
            <a:endParaRPr lang="ru-RU" sz="3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143000"/>
            <a:ext cx="4598988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14438"/>
            <a:ext cx="4462463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928688"/>
            <a:ext cx="7072312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3643306" y="0"/>
            <a:ext cx="2597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Microsoft 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14282" y="571480"/>
            <a:ext cx="878681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приложение,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позволяющее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помощью электронных таблиц анализировать данные, и выполнять вычисления, работать со списками. Оно упрощает доступ и анализ деловой информации, хранящейся на персональном компьютере, в сети и на веб-страницах.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Электронная таблица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табличный процессор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– программа, используемая для отображения и обработки данных.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применяется при решении планово-экономических, финансовых,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технико-экономических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инженерных задач, при выполнении бухгалтерского и банковского учета, для статистической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обработки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информации, для анализа данных и прогнозирования проектов, при заполнении налоговых деклараций.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Электронная таблица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прямоугольная матрица, разделенная на столбцы и строки, в которой могут храниться различные данные: тексты, числа, даты, результаты  выполнения арифметических, логических или других операций над исходной информацией.</a:t>
            </a:r>
          </a:p>
          <a:p>
            <a:pPr indent="457200"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Главное достоинство электронных таблиц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автоматический пересчет данных по ранее заданным формулам и обновление диаграмм при изменении значения, хранящегося в ячейке.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8750"/>
            <a:ext cx="672147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000125"/>
            <a:ext cx="7000875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143000"/>
            <a:ext cx="6834188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214290"/>
            <a:ext cx="686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Построение графиков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функций 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142985"/>
            <a:ext cx="85011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 = F(x)</a:t>
            </a:r>
          </a:p>
          <a:p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- это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закон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правило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, согласно которому каждому </a:t>
            </a:r>
            <a:r>
              <a:rPr lang="ru-RU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элементу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ставится в соответствие единственный элемент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– аргумент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значение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 точке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ru-RU" sz="36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54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Оформить на рабочем листе таблицу значений аргумента и функции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F(X)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Выделить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таблицу ( с названиями столбцов)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Вставка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Диаграммы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Точечная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Выбрать тип точечной диаграммы  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55</a:t>
            </a:fld>
            <a:endParaRPr lang="ru-RU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53636" t="38000" r="21818" b="42800"/>
          <a:stretch>
            <a:fillRect/>
          </a:stretch>
        </p:blipFill>
        <p:spPr bwMode="auto">
          <a:xfrm>
            <a:off x="1357290" y="1643050"/>
            <a:ext cx="5907030" cy="3500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214290"/>
            <a:ext cx="8229600" cy="5825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Маркер  заполнения</a:t>
            </a:r>
            <a:endParaRPr kumimoji="0" lang="ru-RU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H="1">
            <a:off x="3607587" y="1107265"/>
            <a:ext cx="2214578" cy="1857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643570" y="3143248"/>
            <a:ext cx="1000132" cy="1000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56</a:t>
            </a:fld>
            <a:endParaRPr lang="ru-RU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625" y="1214422"/>
            <a:ext cx="8715375" cy="505460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Автозаполнение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– один из методов автоматизации ввода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данных, позволяет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автоматически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определять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значение следующей ячейки.</a:t>
            </a:r>
          </a:p>
          <a:p>
            <a:pPr marL="0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 вводе:</a:t>
            </a:r>
          </a:p>
          <a:p>
            <a:pPr marL="0" lvl="1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 одинаковых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данных;</a:t>
            </a:r>
          </a:p>
          <a:p>
            <a:pPr marL="0" lvl="1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 возрастающих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 убывающих числовых последовательностей.</a:t>
            </a:r>
          </a:p>
          <a:p>
            <a:pPr marL="990600" lvl="1" indent="-533400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3174" y="285728"/>
            <a:ext cx="3786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Автозаполнение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57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Ввести данные в 1-ю и 2-ю ячейки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Выделить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их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Нажать ЛКМ, зацепить мышью маркер заполнения и протянуть на нужные ячейки </a:t>
            </a:r>
          </a:p>
          <a:p>
            <a:pPr indent="355600">
              <a:spcAft>
                <a:spcPts val="1200"/>
              </a:spcAft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8" t="15278" r="22689" b="51112"/>
          <a:stretch>
            <a:fillRect/>
          </a:stretch>
        </p:blipFill>
        <p:spPr bwMode="auto">
          <a:xfrm>
            <a:off x="1428728" y="142852"/>
            <a:ext cx="4000528" cy="125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238" t="21250" r="3125" b="15000"/>
          <a:stretch>
            <a:fillRect/>
          </a:stretch>
        </p:blipFill>
        <p:spPr bwMode="auto">
          <a:xfrm>
            <a:off x="428596" y="4073928"/>
            <a:ext cx="5786478" cy="278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1428736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Обычно дробная часть числа отделяется от целой части запятой (,).  Если использовать точку, то  в ячейке отображается дата.  В этом случае надо изменить формат ячейки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Дата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Числовой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Общий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-732" t="20000" r="18506" b="7500"/>
          <a:stretch>
            <a:fillRect/>
          </a:stretch>
        </p:blipFill>
        <p:spPr bwMode="auto">
          <a:xfrm>
            <a:off x="142844" y="642918"/>
            <a:ext cx="884973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0"/>
            <a:ext cx="451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Лабораторная работа №1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3286125" y="142875"/>
            <a:ext cx="3638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Элементы окна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785794"/>
            <a:ext cx="753471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5715008" y="2143116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формул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572132" y="1571612"/>
            <a:ext cx="627062" cy="5418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214313" y="1357313"/>
            <a:ext cx="12034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заголовок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столбца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8438" idx="3"/>
          </p:cNvCxnSpPr>
          <p:nvPr/>
        </p:nvCxnSpPr>
        <p:spPr>
          <a:xfrm>
            <a:off x="1417719" y="1680479"/>
            <a:ext cx="368219" cy="340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4"/>
          <p:cNvSpPr txBox="1">
            <a:spLocks noChangeArrowheads="1"/>
          </p:cNvSpPr>
          <p:nvPr/>
        </p:nvSpPr>
        <p:spPr bwMode="auto">
          <a:xfrm>
            <a:off x="214313" y="2500313"/>
            <a:ext cx="9529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рабочая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область</a:t>
            </a:r>
          </a:p>
        </p:txBody>
      </p:sp>
      <p:cxnSp>
        <p:nvCxnSpPr>
          <p:cNvPr id="17" name="Straight Arrow Connector 16"/>
          <p:cNvCxnSpPr>
            <a:stCxn id="18440" idx="3"/>
          </p:cNvCxnSpPr>
          <p:nvPr/>
        </p:nvCxnSpPr>
        <p:spPr>
          <a:xfrm flipV="1">
            <a:off x="1167266" y="2786063"/>
            <a:ext cx="1618797" cy="374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Box 20"/>
          <p:cNvSpPr txBox="1">
            <a:spLocks noChangeArrowheads="1"/>
          </p:cNvSpPr>
          <p:nvPr/>
        </p:nvSpPr>
        <p:spPr bwMode="auto">
          <a:xfrm>
            <a:off x="3786188" y="2000250"/>
            <a:ext cx="11430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активная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ячейка</a:t>
            </a:r>
          </a:p>
        </p:txBody>
      </p:sp>
      <p:cxnSp>
        <p:nvCxnSpPr>
          <p:cNvPr id="23" name="Straight Arrow Connector 22"/>
          <p:cNvCxnSpPr>
            <a:stCxn id="18442" idx="1"/>
          </p:cNvCxnSpPr>
          <p:nvPr/>
        </p:nvCxnSpPr>
        <p:spPr>
          <a:xfrm rot="10800000">
            <a:off x="2143126" y="1857380"/>
            <a:ext cx="1643062" cy="466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TextBox 23"/>
          <p:cNvSpPr txBox="1">
            <a:spLocks noChangeArrowheads="1"/>
          </p:cNvSpPr>
          <p:nvPr/>
        </p:nvSpPr>
        <p:spPr bwMode="auto">
          <a:xfrm>
            <a:off x="142875" y="3500438"/>
            <a:ext cx="1145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заголовок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строки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71563" y="3786188"/>
            <a:ext cx="5715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6" name="TextBox 26"/>
          <p:cNvSpPr txBox="1">
            <a:spLocks noChangeArrowheads="1"/>
          </p:cNvSpPr>
          <p:nvPr/>
        </p:nvSpPr>
        <p:spPr bwMode="auto">
          <a:xfrm>
            <a:off x="2428875" y="4143375"/>
            <a:ext cx="18100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Вкладка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ярлык)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листа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143125" y="4714875"/>
            <a:ext cx="571500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8" name="TextBox 30"/>
          <p:cNvSpPr txBox="1">
            <a:spLocks noChangeArrowheads="1"/>
          </p:cNvSpPr>
          <p:nvPr/>
        </p:nvSpPr>
        <p:spPr bwMode="auto">
          <a:xfrm>
            <a:off x="214313" y="5072063"/>
            <a:ext cx="16410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кнопки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перехода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на другой лист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428750" y="5357813"/>
            <a:ext cx="285750" cy="214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TextBox 39"/>
          <p:cNvSpPr txBox="1">
            <a:spLocks noChangeArrowheads="1"/>
          </p:cNvSpPr>
          <p:nvPr/>
        </p:nvSpPr>
        <p:spPr bwMode="auto">
          <a:xfrm>
            <a:off x="214313" y="714375"/>
            <a:ext cx="131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поле имени</a:t>
            </a:r>
          </a:p>
        </p:txBody>
      </p:sp>
      <p:cxnSp>
        <p:nvCxnSpPr>
          <p:cNvPr id="42" name="Straight Arrow Connector 41"/>
          <p:cNvCxnSpPr>
            <a:stCxn id="18452" idx="2"/>
          </p:cNvCxnSpPr>
          <p:nvPr/>
        </p:nvCxnSpPr>
        <p:spPr>
          <a:xfrm rot="16200000" flipH="1">
            <a:off x="1192066" y="763441"/>
            <a:ext cx="487918" cy="11284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60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Премия:    Оклад</a:t>
            </a:r>
            <a:r>
              <a:rPr lang="en-US" sz="2400" b="1" dirty="0" smtClean="0"/>
              <a:t>*0,5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500174"/>
            <a:ext cx="579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Итого:    Оклад + Премия + Надбавка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857232"/>
            <a:ext cx="813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Надбавка за стаж:    =ЕСЛИ</a:t>
            </a:r>
            <a:r>
              <a:rPr lang="en-US" sz="2400" b="1" dirty="0" smtClean="0"/>
              <a:t> </a:t>
            </a:r>
            <a:r>
              <a:rPr lang="ru-RU" sz="2400" b="1" dirty="0" smtClean="0"/>
              <a:t>(Стаж</a:t>
            </a:r>
            <a:r>
              <a:rPr lang="en-US" sz="2400" b="1" dirty="0" smtClean="0"/>
              <a:t>&gt;10;  </a:t>
            </a:r>
            <a:r>
              <a:rPr lang="ru-RU" sz="2400" b="1" dirty="0" smtClean="0"/>
              <a:t>Оклад*0,1;  0)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214554"/>
            <a:ext cx="512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Налоги:    Итого*Процент налога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786058"/>
            <a:ext cx="439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Получить:    Итого – Налоги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3357562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Сумма:     СУММ (Диапазон)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857628"/>
            <a:ext cx="500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Среднее:     СРЗНАЧ (Диапазон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4429132"/>
            <a:ext cx="530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Доля:     Получить </a:t>
            </a:r>
            <a:r>
              <a:rPr lang="en-US" sz="2400" b="1" dirty="0" smtClean="0"/>
              <a:t>/</a:t>
            </a:r>
            <a:r>
              <a:rPr lang="ru-RU" sz="2400" b="1" dirty="0" smtClean="0"/>
              <a:t> Общая сумма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03992" y="2571744"/>
            <a:ext cx="384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Процент налога – абсолютная ссылка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9256" y="3714752"/>
            <a:ext cx="350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Общая сумма – абсолютная ссылка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3578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каждой формуле вместо названий столбцов </a:t>
            </a:r>
          </a:p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соответствующие адреса ячеек, например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E4*0,5</a:t>
            </a:r>
            <a:endParaRPr lang="ru-R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57166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Для построения диаграммы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1071546"/>
            <a:ext cx="878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Выделяем столбцы Фамилия, Оклад, Получить (с названиями столбцов)</a:t>
            </a:r>
          </a:p>
          <a:p>
            <a:pPr marL="342900" indent="-342900">
              <a:buAutoNum type="arabicPeriod"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Вставка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гр.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Диаграммы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Гистограмма</a:t>
            </a:r>
          </a:p>
          <a:p>
            <a:pPr marL="342900" indent="-342900">
              <a:buAutoNum type="arabicPeriod"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Макет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гр.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Подписи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Название диаграммы,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Названия осей 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6250" r="18701" b="17500"/>
          <a:stretch>
            <a:fillRect/>
          </a:stretch>
        </p:blipFill>
        <p:spPr bwMode="auto">
          <a:xfrm>
            <a:off x="0" y="642918"/>
            <a:ext cx="91265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143512"/>
            <a:ext cx="814393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 smtClean="0"/>
              <a:t>На листе </a:t>
            </a:r>
            <a:r>
              <a:rPr lang="ru-RU" sz="2400" b="1" dirty="0" smtClean="0"/>
              <a:t>Февраль</a:t>
            </a:r>
            <a:r>
              <a:rPr lang="ru-RU" sz="2400" dirty="0" smtClean="0"/>
              <a:t>  </a:t>
            </a:r>
            <a:r>
              <a:rPr lang="ru-RU" sz="2400" b="1" dirty="0" smtClean="0"/>
              <a:t>Оклад</a:t>
            </a:r>
            <a:r>
              <a:rPr lang="ru-RU" sz="2400" dirty="0" smtClean="0"/>
              <a:t> рассчитываем по формуле     </a:t>
            </a:r>
          </a:p>
          <a:p>
            <a:pPr algn="ctr">
              <a:spcAft>
                <a:spcPts val="600"/>
              </a:spcAft>
            </a:pPr>
            <a:r>
              <a:rPr lang="ru-RU" sz="2400" b="1" dirty="0" smtClean="0"/>
              <a:t>=Январь</a:t>
            </a:r>
            <a:r>
              <a:rPr lang="en-US" sz="2400" b="1" dirty="0" smtClean="0"/>
              <a:t>!E4 </a:t>
            </a:r>
            <a:r>
              <a:rPr lang="ru-RU" sz="2400" b="1" dirty="0" smtClean="0"/>
              <a:t>+</a:t>
            </a:r>
            <a:r>
              <a:rPr lang="en-US" sz="2400" b="1" dirty="0" smtClean="0"/>
              <a:t> </a:t>
            </a:r>
            <a:r>
              <a:rPr lang="ru-RU" sz="2400" b="1" dirty="0" smtClean="0"/>
              <a:t>Январь</a:t>
            </a:r>
            <a:r>
              <a:rPr lang="en-US" sz="2400" b="1" dirty="0" smtClean="0"/>
              <a:t>!E4*0,1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7324" t="21250" r="23095"/>
          <a:stretch>
            <a:fillRect/>
          </a:stretch>
        </p:blipFill>
        <p:spPr bwMode="auto">
          <a:xfrm>
            <a:off x="928662" y="142852"/>
            <a:ext cx="6786578" cy="45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143512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 smtClean="0"/>
              <a:t>На листе </a:t>
            </a:r>
            <a:r>
              <a:rPr lang="ru-RU" sz="2400" b="1" dirty="0" smtClean="0"/>
              <a:t>4 </a:t>
            </a:r>
            <a:r>
              <a:rPr lang="ru-RU" sz="2400" dirty="0" smtClean="0"/>
              <a:t> данные для столбца </a:t>
            </a:r>
            <a:r>
              <a:rPr lang="ru-RU" sz="2400" b="1" dirty="0" smtClean="0"/>
              <a:t>Всего получить </a:t>
            </a:r>
            <a:r>
              <a:rPr lang="ru-RU" sz="2400" dirty="0" smtClean="0"/>
              <a:t>берем из листов Январь, Февраль, Март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500" r="29687" b="52500"/>
          <a:stretch>
            <a:fillRect/>
          </a:stretch>
        </p:blipFill>
        <p:spPr bwMode="auto">
          <a:xfrm>
            <a:off x="214282" y="3071810"/>
            <a:ext cx="838202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0257" y="142852"/>
            <a:ext cx="87537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Отображение сетки, строки формул, </a:t>
            </a:r>
          </a:p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заголовков столбцов и строк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8400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Вид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Показать или скрыть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142984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Ячейке или диапазону ячеек можно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собственное имя и затем использовать его при ссылке на ячейку. Например,  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СУММ(Продажи)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вместо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C20:C30)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143108" y="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Имя ячейки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65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8929718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Правила составления имен</a:t>
            </a:r>
          </a:p>
          <a:p>
            <a:pPr algn="ctr"/>
            <a:endParaRPr lang="ru-RU" sz="4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Первый символ буква или символ подчеркивания;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пробелы не допускаются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качестве разделителей слов можно использовать символ подчеркивания (_) и точку (.) 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Налог_Продаж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или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Первый.Квартал 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или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_Процент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878684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Для создания имени:</a:t>
            </a:r>
          </a:p>
          <a:p>
            <a:pPr marL="457200" indent="-457200"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1. Поставить курсор в нужную ячейку (или выделить нужный диапазон)</a:t>
            </a:r>
          </a:p>
          <a:p>
            <a:pPr marL="342900" indent="-342900"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Формулы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Присвоить имя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3. Ввести имя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2500" r="50195" b="27500"/>
          <a:stretch>
            <a:fillRect/>
          </a:stretch>
        </p:blipFill>
        <p:spPr bwMode="auto">
          <a:xfrm>
            <a:off x="500034" y="3929066"/>
            <a:ext cx="4714908" cy="277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694" y="392906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4714884"/>
            <a:ext cx="300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Ячейке </a:t>
            </a:r>
            <a:r>
              <a:rPr lang="en-US" sz="2800" b="1" dirty="0" smtClean="0"/>
              <a:t>b2 </a:t>
            </a:r>
            <a:r>
              <a:rPr lang="ru-RU" sz="2800" dirty="0" smtClean="0"/>
              <a:t>присваивается имя Процент</a:t>
            </a:r>
            <a:endParaRPr lang="ru-RU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357298"/>
            <a:ext cx="878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1 способ </a:t>
            </a: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Набрать непосредственно в формуле </a:t>
            </a:r>
          </a:p>
          <a:p>
            <a:r>
              <a:rPr lang="ru-RU" sz="40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2 способ </a:t>
            </a:r>
          </a:p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гр</a:t>
            </a:r>
            <a:r>
              <a:rPr lang="ru-RU" sz="4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Использовать в формуле.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Далее из списка выбрать нужное имя.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428604"/>
            <a:ext cx="86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Вставка имени  в текущую формулу</a:t>
            </a:r>
            <a:endParaRPr lang="ru-RU" sz="4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69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91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Используется для создания, изменения, удаления и поиска имен.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Для вызова    нажать 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F3  </a:t>
            </a:r>
            <a:endParaRPr lang="ru-RU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или 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Диспетчер имен)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718" t="3750" r="18701" b="17500"/>
          <a:stretch>
            <a:fillRect/>
          </a:stretch>
        </p:blipFill>
        <p:spPr bwMode="auto">
          <a:xfrm>
            <a:off x="1714480" y="3451560"/>
            <a:ext cx="4786346" cy="317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flipH="1">
            <a:off x="2143108" y="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Диспетчер имен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00430" y="0"/>
            <a:ext cx="2501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Работа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214282" y="500042"/>
            <a:ext cx="87868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 algn="just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объекты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 ячейка, лист, книга.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Рабочая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область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электронной таблицы состоит из строк и столбцов.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столбец обозначается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буквами латинского алфавита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А, В, С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Z, затем АА, АВ, ...AZ, ВА, ВВ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BZ).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строка обозначается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числом (1, 2, 3, 4 ...).</a:t>
            </a:r>
          </a:p>
          <a:p>
            <a:pPr indent="182563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Таблица может содержать до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256 столбцов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до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65536 строк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indent="182563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Ячейка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пересечение столбца и строки.</a:t>
            </a:r>
          </a:p>
          <a:p>
            <a:pPr indent="182563" algn="just">
              <a:spcAft>
                <a:spcPts val="6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Каждая ячейка имеет свой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уникальный адрес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который определяется именем столбца и номером строки (А5, АС85 и т.д.)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428604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Подбор параметра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7374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подключения надо:</a:t>
            </a:r>
          </a:p>
          <a:p>
            <a:pPr marL="342900" indent="-342900">
              <a:buAutoNum type="arabicPeriod"/>
            </a:pPr>
            <a:r>
              <a:rPr lang="ru-RU" dirty="0" smtClean="0"/>
              <a:t>Кн. </a:t>
            </a:r>
            <a:r>
              <a:rPr lang="en-US" dirty="0" smtClean="0"/>
              <a:t>Office / </a:t>
            </a:r>
            <a:r>
              <a:rPr lang="ru-RU" dirty="0" smtClean="0"/>
              <a:t>Кн. Параметры </a:t>
            </a:r>
            <a:r>
              <a:rPr lang="en-US" dirty="0" smtClean="0"/>
              <a:t>Excel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Надстройки </a:t>
            </a:r>
            <a:r>
              <a:rPr lang="en-US" dirty="0" smtClean="0"/>
              <a:t>/</a:t>
            </a:r>
            <a:r>
              <a:rPr lang="ru-RU" dirty="0" smtClean="0"/>
              <a:t> Поиск решения</a:t>
            </a:r>
            <a:r>
              <a:rPr lang="en-US" dirty="0" smtClean="0"/>
              <a:t>/</a:t>
            </a:r>
            <a:r>
              <a:rPr lang="ru-RU" dirty="0" smtClean="0"/>
              <a:t> кн. Перейти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окне Надстройки поставить флажки напротив Поиск решения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 вкл. </a:t>
            </a:r>
            <a:r>
              <a:rPr lang="ru-RU" b="1" dirty="0" smtClean="0"/>
              <a:t>Данные</a:t>
            </a:r>
            <a:r>
              <a:rPr lang="ru-RU" dirty="0" smtClean="0"/>
              <a:t> появится гр. </a:t>
            </a:r>
            <a:r>
              <a:rPr lang="ru-RU" b="1" dirty="0" smtClean="0"/>
              <a:t>Анализ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071810"/>
            <a:ext cx="34671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Копирование и перемещение содержимого ячеек, не содержащих формулы</a:t>
            </a:r>
          </a:p>
        </p:txBody>
      </p:sp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214313" y="1231900"/>
            <a:ext cx="8643937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1. Стандартные действия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Ctrl + C, Ctrl + V, Ctrl + 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т.д.).</a:t>
            </a:r>
          </a:p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2. С использованием маркера заполнения.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357438"/>
            <a:ext cx="21431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3429000" y="2357438"/>
            <a:ext cx="2143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Georgia" pitchFamily="18" charset="0"/>
              </a:rPr>
              <a:t>маркер заполнения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 flipV="1">
            <a:off x="2643188" y="2928938"/>
            <a:ext cx="785812" cy="3571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extBox 11"/>
          <p:cNvSpPr txBox="1">
            <a:spLocks noChangeArrowheads="1"/>
          </p:cNvSpPr>
          <p:nvPr/>
        </p:nvSpPr>
        <p:spPr bwMode="auto">
          <a:xfrm>
            <a:off x="214313" y="3873500"/>
            <a:ext cx="86439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Приращение значений в пределах выделенного диапазона с помощью маркера заполнения: выделить начальное значение и перетащить маркер заполнения, удерживая нажатой клавишу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214313" y="908050"/>
            <a:ext cx="87153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содержит дополнительную информацию о данных, хранимых в ячейке.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Вставка примечания: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143125"/>
            <a:ext cx="29337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1357313" y="2500313"/>
            <a:ext cx="214312" cy="214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3254" name="TextBox 7"/>
          <p:cNvSpPr txBox="1">
            <a:spLocks noChangeArrowheads="1"/>
          </p:cNvSpPr>
          <p:nvPr/>
        </p:nvSpPr>
        <p:spPr bwMode="auto">
          <a:xfrm>
            <a:off x="785813" y="4357688"/>
            <a:ext cx="233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Georgia" pitchFamily="18" charset="0"/>
              </a:rPr>
              <a:t>значок примечания</a:t>
            </a:r>
          </a:p>
        </p:txBody>
      </p:sp>
      <p:cxnSp>
        <p:nvCxnSpPr>
          <p:cNvPr id="10" name="Прямая со стрелкой 9"/>
          <p:cNvCxnSpPr>
            <a:endCxn id="7" idx="4"/>
          </p:cNvCxnSpPr>
          <p:nvPr/>
        </p:nvCxnSpPr>
        <p:spPr>
          <a:xfrm rot="16200000" flipV="1">
            <a:off x="624681" y="3553619"/>
            <a:ext cx="1785938" cy="1079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4143375"/>
            <a:ext cx="1562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214313" y="5045075"/>
            <a:ext cx="8715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Автор примечания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указывается на вкладке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Общие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диалоговом окне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Параметры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отображаемого на экране после выбора одноименной команды в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Другие операторы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50" y="1028700"/>
          <a:ext cx="8572560" cy="307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71900"/>
                <a:gridCol w="5000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Текстовый оператор</a:t>
                      </a:r>
                      <a:endParaRPr lang="ru-RU" sz="20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(амперсанд)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Объединение</a:t>
                      </a:r>
                      <a:r>
                        <a:rPr lang="ru-RU" sz="2000" baseline="0" dirty="0" smtClean="0"/>
                        <a:t> двух текстовых строк в одну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Адресные операторы</a:t>
                      </a:r>
                      <a:endParaRPr lang="ru-RU" sz="20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 (двоеточие)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все ячейки между границами диапазона включительно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(запятая)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объединение ячеек диапазонов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(пробел)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общие ячейки диапазонов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Стили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Применение стилей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Выделить ячейку (диапазон ячеек).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Стиль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" name="Группа 15"/>
          <p:cNvGrpSpPr>
            <a:grpSpLocks/>
          </p:cNvGrpSpPr>
          <p:nvPr/>
        </p:nvGrpSpPr>
        <p:grpSpPr bwMode="auto">
          <a:xfrm>
            <a:off x="571500" y="1881188"/>
            <a:ext cx="8143875" cy="3333750"/>
            <a:chOff x="714348" y="2143116"/>
            <a:chExt cx="8143900" cy="3333756"/>
          </a:xfrm>
        </p:grpSpPr>
        <p:pic>
          <p:nvPicPr>
            <p:cNvPr id="573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3000372"/>
              <a:ext cx="44767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5" name="TextBox 8"/>
            <p:cNvSpPr txBox="1">
              <a:spLocks noChangeArrowheads="1"/>
            </p:cNvSpPr>
            <p:nvPr/>
          </p:nvSpPr>
          <p:spPr bwMode="auto">
            <a:xfrm>
              <a:off x="714348" y="2357430"/>
              <a:ext cx="2319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Georgia" pitchFamily="18" charset="0"/>
                </a:rPr>
                <a:t>выбор имени стиля</a:t>
              </a: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143102" y="2714617"/>
              <a:ext cx="2214570" cy="7143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7" name="TextBox 12"/>
            <p:cNvSpPr txBox="1">
              <a:spLocks noChangeArrowheads="1"/>
            </p:cNvSpPr>
            <p:nvPr/>
          </p:nvSpPr>
          <p:spPr bwMode="auto">
            <a:xfrm>
              <a:off x="7072330" y="2143116"/>
              <a:ext cx="178591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600" dirty="0">
                  <a:latin typeface="Georgia" pitchFamily="18" charset="0"/>
                </a:rPr>
                <a:t>изменение параметров стиля</a:t>
              </a:r>
            </a:p>
          </p:txBody>
        </p:sp>
        <p:cxnSp>
          <p:nvCxnSpPr>
            <p:cNvPr id="15" name="Прямая со стрелкой 14"/>
            <p:cNvCxnSpPr>
              <a:stCxn id="57357" idx="2"/>
            </p:cNvCxnSpPr>
            <p:nvPr/>
          </p:nvCxnSpPr>
          <p:spPr>
            <a:xfrm rot="5400000">
              <a:off x="6791317" y="2897179"/>
              <a:ext cx="1098552" cy="125095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49" name="TextBox 16"/>
          <p:cNvSpPr txBox="1">
            <a:spLocks noChangeArrowheads="1"/>
          </p:cNvSpPr>
          <p:nvPr/>
        </p:nvSpPr>
        <p:spPr bwMode="auto">
          <a:xfrm>
            <a:off x="214313" y="5314950"/>
            <a:ext cx="871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Быстрое применение стандартных стилей ПИ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5715000"/>
            <a:ext cx="79867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17"/>
          <p:cNvSpPr/>
          <p:nvPr/>
        </p:nvSpPr>
        <p:spPr>
          <a:xfrm>
            <a:off x="4857750" y="5929313"/>
            <a:ext cx="857250" cy="35718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52" name="TextBox 20"/>
          <p:cNvSpPr txBox="1">
            <a:spLocks noChangeArrowheads="1"/>
          </p:cNvSpPr>
          <p:nvPr/>
        </p:nvSpPr>
        <p:spPr bwMode="auto">
          <a:xfrm>
            <a:off x="1214438" y="6376988"/>
            <a:ext cx="7500937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Georgia" pitchFamily="18" charset="0"/>
              </a:rPr>
              <a:t>1) денежный формат, 2) процентный формат,  3) формат с разделителями</a:t>
            </a: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ячеек, листов, книг в Excel позволяет избежать несанкционированного изменения данных, скрыть часть информации установкой защиты ячеек, листов и рабочих книг.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ячеек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1. Выделить защищаемые ячейки.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2.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вкладка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Установить флажок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Защищаемая ячейка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4. Установить флажок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Скрыть формулы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5. Нажать ОК.</a:t>
            </a:r>
          </a:p>
          <a:p>
            <a:pPr indent="457200" algn="just">
              <a:spcAft>
                <a:spcPts val="1200"/>
              </a:spcAft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Защита ячейки не действует, если не включена защита листа.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листов (установка пароля)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Защитить лист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500063" y="2143125"/>
            <a:ext cx="2468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Georgia" pitchFamily="18" charset="0"/>
              </a:rPr>
              <a:t>до 255 символов,</a:t>
            </a:r>
          </a:p>
          <a:p>
            <a:pPr algn="ctr"/>
            <a:r>
              <a:rPr lang="ru-RU" dirty="0">
                <a:latin typeface="Georgia" pitchFamily="18" charset="0"/>
              </a:rPr>
              <a:t>учитывается регистр</a:t>
            </a:r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30765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 стрелкой 8"/>
          <p:cNvCxnSpPr>
            <a:stCxn id="59396" idx="2"/>
          </p:cNvCxnSpPr>
          <p:nvPr/>
        </p:nvCxnSpPr>
        <p:spPr>
          <a:xfrm rot="16200000" flipH="1">
            <a:off x="2476501" y="2047875"/>
            <a:ext cx="139700" cy="1622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книги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выполняется в тех случаях, когда информация, подлежащая защите, находится на нескольких листах.</a:t>
            </a:r>
          </a:p>
          <a:p>
            <a:pPr indent="457200" algn="ctr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Защитить книгу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7200" algn="ctr">
              <a:spcAft>
                <a:spcPts val="1200"/>
              </a:spcAft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3763" y="2495550"/>
            <a:ext cx="22764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285750" y="2214563"/>
            <a:ext cx="250031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Georgia" pitchFamily="18" charset="0"/>
              </a:rPr>
              <a:t>обеспечивает защиту структуры книги, что предотвращает удаление, перенос, скрытие, открытие, переименование и вставку новых листов</a:t>
            </a:r>
          </a:p>
        </p:txBody>
      </p:sp>
      <p:cxnSp>
        <p:nvCxnSpPr>
          <p:cNvPr id="11" name="Прямая со стрелкой 10"/>
          <p:cNvCxnSpPr>
            <a:stCxn id="60421" idx="3"/>
          </p:cNvCxnSpPr>
          <p:nvPr/>
        </p:nvCxnSpPr>
        <p:spPr>
          <a:xfrm flipV="1">
            <a:off x="2786063" y="3071813"/>
            <a:ext cx="785812" cy="50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3" name="TextBox 11"/>
          <p:cNvSpPr txBox="1">
            <a:spLocks noChangeArrowheads="1"/>
          </p:cNvSpPr>
          <p:nvPr/>
        </p:nvSpPr>
        <p:spPr bwMode="auto">
          <a:xfrm>
            <a:off x="6286500" y="2428875"/>
            <a:ext cx="2571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Georgia" pitchFamily="18" charset="0"/>
              </a:rPr>
              <a:t>предотвращает перемещение, изменение размеров, скрытие, показ и закрытие окон</a:t>
            </a:r>
          </a:p>
        </p:txBody>
      </p:sp>
      <p:cxnSp>
        <p:nvCxnSpPr>
          <p:cNvPr id="14" name="Прямая со стрелкой 13"/>
          <p:cNvCxnSpPr>
            <a:stCxn id="60423" idx="1"/>
          </p:cNvCxnSpPr>
          <p:nvPr/>
        </p:nvCxnSpPr>
        <p:spPr>
          <a:xfrm rot="10800000" flipV="1">
            <a:off x="4000500" y="3090863"/>
            <a:ext cx="2286000" cy="195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5" name="TextBox 14"/>
          <p:cNvSpPr txBox="1">
            <a:spLocks noChangeArrowheads="1"/>
          </p:cNvSpPr>
          <p:nvPr/>
        </p:nvSpPr>
        <p:spPr bwMode="auto">
          <a:xfrm>
            <a:off x="214313" y="4654550"/>
            <a:ext cx="8715375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Удаление защиты листа или книги</a:t>
            </a:r>
          </a:p>
          <a:p>
            <a:pPr indent="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Снять защиту листа (Снять защиту книги)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/ ввести (если необходимо) пароль.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5235" name="Rectangle 3"/>
          <p:cNvSpPr txBox="1">
            <a:spLocks noChangeArrowheads="1"/>
          </p:cNvSpPr>
          <p:nvPr/>
        </p:nvSpPr>
        <p:spPr bwMode="auto">
          <a:xfrm>
            <a:off x="214313" y="928688"/>
            <a:ext cx="864393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Выделить ячейку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В9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Выбрать в меню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Сервис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Подбор параметра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В диалоговом окне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Подбор параметра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Установить в ячейки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будет видна ссылка на ячейку В9.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ввести искомое число дохода 90000.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 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Изменение значения параметра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укажите ссылку на ячейку, содержащую параметр, значение которого требуется подобрать для получения требуемого результата.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 Нажать кнопку ОК.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286250"/>
            <a:ext cx="28813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143000"/>
            <a:ext cx="7796212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6260" name="TextBox 3"/>
          <p:cNvSpPr txBox="1">
            <a:spLocks noChangeArrowheads="1"/>
          </p:cNvSpPr>
          <p:nvPr/>
        </p:nvSpPr>
        <p:spPr bwMode="auto">
          <a:xfrm>
            <a:off x="3967163" y="5643563"/>
            <a:ext cx="1319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Результат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ячейка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857232"/>
            <a:ext cx="8229600" cy="4525963"/>
          </a:xfrm>
        </p:spPr>
        <p:txBody>
          <a:bodyPr/>
          <a:lstStyle/>
          <a:p>
            <a:r>
              <a:rPr lang="ru-RU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Текущая ячейка</a:t>
            </a:r>
            <a:r>
              <a:rPr lang="ru-RU" sz="28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ячейка в которую выполняется ввод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данных (обведенная рамкой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выделенная ячейка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Адрес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текущей ячейки отображается в поле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имени.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Содержание текущей ячейки отображается в строке формул.</a:t>
            </a:r>
          </a:p>
          <a:p>
            <a:endParaRPr lang="ru-RU" i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endParaRPr lang="ru-RU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AutoShape 3" descr="Использование распознавания речи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4211" name="Rectangle 3"/>
          <p:cNvSpPr txBox="1">
            <a:spLocks noChangeArrowheads="1"/>
          </p:cNvSpPr>
          <p:nvPr/>
        </p:nvSpPr>
        <p:spPr bwMode="auto">
          <a:xfrm>
            <a:off x="214313" y="928688"/>
            <a:ext cx="864393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9263" algn="ctr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Меню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Сервис / Подбор параметра</a:t>
            </a:r>
          </a:p>
          <a:p>
            <a:pPr indent="449263" algn="just">
              <a:buClr>
                <a:schemeClr val="accent1"/>
              </a:buClr>
              <a:buSzPct val="85000"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643063"/>
            <a:ext cx="48768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3648075" y="5643563"/>
            <a:ext cx="2255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80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714356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ячейка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0" y="1500174"/>
            <a:ext cx="131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поле имени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697806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1"/>
          <p:cNvCxnSpPr>
            <a:stCxn id="4" idx="2"/>
          </p:cNvCxnSpPr>
          <p:nvPr/>
        </p:nvCxnSpPr>
        <p:spPr>
          <a:xfrm rot="16200000" flipH="1">
            <a:off x="870584" y="1656410"/>
            <a:ext cx="630802" cy="10569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57752" y="3143248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формул</a:t>
            </a:r>
          </a:p>
        </p:txBody>
      </p:sp>
      <p:cxnSp>
        <p:nvCxnSpPr>
          <p:cNvPr id="9" name="Straight Arrow Connector 7"/>
          <p:cNvCxnSpPr/>
          <p:nvPr/>
        </p:nvCxnSpPr>
        <p:spPr>
          <a:xfrm rot="10800000">
            <a:off x="4429124" y="2500306"/>
            <a:ext cx="627063" cy="5270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3100</Words>
  <Application>Microsoft Office PowerPoint</Application>
  <PresentationFormat>Экран (4:3)</PresentationFormat>
  <Paragraphs>534</Paragraphs>
  <Slides>80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89" baseType="lpstr">
      <vt:lpstr>Arial</vt:lpstr>
      <vt:lpstr>Calibri</vt:lpstr>
      <vt:lpstr>Georgia</vt:lpstr>
      <vt:lpstr>Symbol</vt:lpstr>
      <vt:lpstr>Times New Roman</vt:lpstr>
      <vt:lpstr>Wingdings</vt:lpstr>
      <vt:lpstr>Wingdings 2</vt:lpstr>
      <vt:lpstr>Тема Office</vt:lpstr>
      <vt:lpstr>Формула</vt:lpstr>
      <vt:lpstr>ОСНОВЫ ИНФОРМАЦИОННЫХ ТЕХНОЛОГИЙ</vt:lpstr>
      <vt:lpstr>Презентация PowerPoint</vt:lpstr>
      <vt:lpstr>Информационный процесс</vt:lpstr>
      <vt:lpstr>ИНФОРМАТИЗАЦИЯ</vt:lpstr>
      <vt:lpstr>Презентация PowerPoint</vt:lpstr>
      <vt:lpstr>Презентация PowerPoint</vt:lpstr>
      <vt:lpstr>Презентация PowerPoint</vt:lpstr>
      <vt:lpstr>Текущая ячейка</vt:lpstr>
      <vt:lpstr>Текущая ячейка B4</vt:lpstr>
      <vt:lpstr>Диапазон ячеек</vt:lpstr>
      <vt:lpstr>Диапазон A1:D7</vt:lpstr>
      <vt:lpstr>Диапазон B2:E10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 в Excel</vt:lpstr>
      <vt:lpstr>Презентация PowerPoint</vt:lpstr>
      <vt:lpstr>Расчеты по формулам в Excel</vt:lpstr>
      <vt:lpstr>Презентация PowerPoint</vt:lpstr>
      <vt:lpstr>Презентация PowerPoint</vt:lpstr>
      <vt:lpstr>Презентация PowerPoint</vt:lpstr>
      <vt:lpstr>Правило копирования формул</vt:lpstr>
      <vt:lpstr>Презентация PowerPoint</vt:lpstr>
      <vt:lpstr>Использование функций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Отображение данных в виде диаграмм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LenaK</dc:creator>
  <cp:lastModifiedBy>Надежда</cp:lastModifiedBy>
  <cp:revision>215</cp:revision>
  <dcterms:created xsi:type="dcterms:W3CDTF">2009-09-22T09:24:34Z</dcterms:created>
  <dcterms:modified xsi:type="dcterms:W3CDTF">2016-08-31T09:43:33Z</dcterms:modified>
</cp:coreProperties>
</file>