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61" r:id="rId2"/>
    <p:sldId id="271" r:id="rId3"/>
    <p:sldId id="272" r:id="rId4"/>
    <p:sldId id="266" r:id="rId5"/>
    <p:sldId id="267" r:id="rId6"/>
    <p:sldId id="257" r:id="rId7"/>
    <p:sldId id="260" r:id="rId8"/>
    <p:sldId id="268" r:id="rId9"/>
    <p:sldId id="270" r:id="rId10"/>
    <p:sldId id="273" r:id="rId11"/>
    <p:sldId id="274" r:id="rId12"/>
    <p:sldId id="269" r:id="rId13"/>
    <p:sldId id="263" r:id="rId14"/>
    <p:sldId id="264" r:id="rId15"/>
    <p:sldId id="265" r:id="rId16"/>
    <p:sldId id="275" r:id="rId17"/>
    <p:sldId id="276" r:id="rId18"/>
    <p:sldId id="280" r:id="rId19"/>
    <p:sldId id="277" r:id="rId20"/>
    <p:sldId id="278" r:id="rId21"/>
    <p:sldId id="279" r:id="rId22"/>
    <p:sldId id="301" r:id="rId23"/>
    <p:sldId id="300" r:id="rId24"/>
    <p:sldId id="302" r:id="rId25"/>
    <p:sldId id="304" r:id="rId26"/>
    <p:sldId id="336" r:id="rId27"/>
    <p:sldId id="310" r:id="rId28"/>
    <p:sldId id="294" r:id="rId29"/>
    <p:sldId id="303" r:id="rId30"/>
    <p:sldId id="296" r:id="rId31"/>
    <p:sldId id="328" r:id="rId32"/>
    <p:sldId id="329" r:id="rId33"/>
    <p:sldId id="313" r:id="rId34"/>
    <p:sldId id="354" r:id="rId35"/>
    <p:sldId id="314" r:id="rId36"/>
    <p:sldId id="315" r:id="rId37"/>
    <p:sldId id="316" r:id="rId38"/>
    <p:sldId id="331" r:id="rId39"/>
    <p:sldId id="318" r:id="rId40"/>
    <p:sldId id="319" r:id="rId41"/>
    <p:sldId id="320" r:id="rId42"/>
    <p:sldId id="353" r:id="rId43"/>
    <p:sldId id="322" r:id="rId44"/>
    <p:sldId id="326" r:id="rId45"/>
    <p:sldId id="339" r:id="rId46"/>
    <p:sldId id="338" r:id="rId47"/>
    <p:sldId id="327" r:id="rId48"/>
    <p:sldId id="341" r:id="rId49"/>
    <p:sldId id="340" r:id="rId50"/>
    <p:sldId id="298" r:id="rId51"/>
    <p:sldId id="342" r:id="rId52"/>
    <p:sldId id="343" r:id="rId53"/>
    <p:sldId id="344" r:id="rId54"/>
    <p:sldId id="346" r:id="rId55"/>
    <p:sldId id="345" r:id="rId56"/>
    <p:sldId id="347" r:id="rId57"/>
    <p:sldId id="307" r:id="rId58"/>
    <p:sldId id="348" r:id="rId59"/>
    <p:sldId id="349" r:id="rId60"/>
    <p:sldId id="309" r:id="rId61"/>
    <p:sldId id="350" r:id="rId62"/>
    <p:sldId id="351" r:id="rId63"/>
    <p:sldId id="352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956B-BF3D-4E58-9B60-2DB7CFE1E6EB}" type="datetimeFigureOut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A40A9-F8DF-4131-98E2-7439E32C62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E61C-FD91-4FA1-85D6-CC38E6C4F2C1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3AE-7DE3-4599-8D57-00A40689C055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4B-57A7-4237-8DB5-FDF8E894489F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DDF4-6AC5-4C2F-BE75-CF7EAF117E06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C686-86AB-4DA0-AB9C-D71C034433AF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11DB-95FF-4C52-9D74-2201EEF4BDA8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80AA-A5D8-480F-AA2B-CA360F23BC0B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8AA-BF03-4077-A49B-463E09AEA028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DECD-17EE-47C0-AA60-E07A1893DDE6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DA19-5E50-4053-839F-857F71D3D118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60B8-FB80-4804-ABA8-C52F56D48FB7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AC40-A9B1-4EC3-A20D-41FBCCAF3662}" type="datetime1">
              <a:rPr lang="ru-RU" smtClean="0"/>
              <a:pPr/>
              <a:t>02.11.2015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D26C-BC44-4009-BB36-E8E3FAB9D8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1" y="2093419"/>
            <a:ext cx="5929354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Пакет математической обработки данных  </a:t>
            </a:r>
            <a:r>
              <a:rPr lang="en-US" sz="4000" b="1" i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MathCad</a:t>
            </a:r>
            <a:endParaRPr lang="ru-RU" sz="4000" b="1" i="1" u="sng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2976" y="214290"/>
            <a:ext cx="69519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Определение переменных</a:t>
            </a:r>
            <a:endParaRPr lang="ru-RU" sz="4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857364"/>
            <a:ext cx="1938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X:=45.8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43504" y="1785926"/>
            <a:ext cx="23278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sum:=5.3</a:t>
            </a:r>
            <a:endParaRPr lang="ru-RU" sz="44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14290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Определение функции пользователя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785918" y="3857628"/>
            <a:ext cx="4714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f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US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x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r>
              <a:rPr kumimoji="0" lang="en-US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y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:=</a:t>
            </a:r>
            <a:r>
              <a:rPr kumimoji="0" lang="en-US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x</a:t>
            </a:r>
            <a:r>
              <a:rPr kumimoji="0" lang="ru-RU" sz="4000" b="1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+</a:t>
            </a:r>
            <a:r>
              <a:rPr kumimoji="0" lang="en-US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y</a:t>
            </a:r>
            <a:r>
              <a:rPr kumimoji="0" lang="ru-RU" sz="4000" b="1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1604" y="2000240"/>
            <a:ext cx="4714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i="1" dirty="0" smtClean="0">
                <a:latin typeface="Arial" pitchFamily="34" charset="0"/>
                <a:ea typeface="Times New Roman" pitchFamily="18" charset="0"/>
              </a:rPr>
              <a:t>fun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US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x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:=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sin(</a:t>
            </a:r>
            <a:r>
              <a:rPr kumimoji="0" lang="en-US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x)+5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500166" y="0"/>
            <a:ext cx="58519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Вычисление выражений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43306" y="5214950"/>
            <a:ext cx="164307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 l="7366" t="29067" r="79799" b="64823"/>
          <a:stretch>
            <a:fillRect/>
          </a:stretch>
        </p:blipFill>
        <p:spPr bwMode="auto">
          <a:xfrm>
            <a:off x="1571604" y="2357430"/>
            <a:ext cx="400052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3929058" y="5429264"/>
            <a:ext cx="1928826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5143512"/>
            <a:ext cx="5817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Оператор вычислить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84" y="928670"/>
            <a:ext cx="2214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x := 7.54</a:t>
            </a:r>
          </a:p>
          <a:p>
            <a:r>
              <a:rPr lang="en-US" sz="4400" b="1" dirty="0" smtClean="0"/>
              <a:t>n := 7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214546" y="3857628"/>
            <a:ext cx="22145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y =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3071810"/>
            <a:ext cx="8929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..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– символ диапазона, вводится с клавиатуры набором символа «;»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или кнопка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на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палитре Матрица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1500174"/>
            <a:ext cx="4418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x := -3, -2.5 .. 3</a:t>
            </a:r>
            <a:endParaRPr lang="ru-RU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8860" y="4429132"/>
            <a:ext cx="150019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m.. n</a:t>
            </a:r>
            <a:endParaRPr lang="ru-RU" sz="36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214546" y="214290"/>
            <a:ext cx="5212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искретный аргумент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4500570"/>
            <a:ext cx="30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x := -3</a:t>
            </a:r>
            <a:r>
              <a:rPr lang="ru-RU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.. 3</a:t>
            </a:r>
            <a:endParaRPr lang="ru-RU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34" y="357166"/>
            <a:ext cx="89688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-3 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   первое значение</a:t>
            </a: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-2.5    второе значение (с учетом шага)</a:t>
            </a:r>
          </a:p>
          <a:p>
            <a:pPr marL="742950" indent="-742950">
              <a:buAutoNum type="arabicPlain" startAt="3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последнее значение</a:t>
            </a:r>
          </a:p>
          <a:p>
            <a:pPr marL="742950" indent="-742950"/>
            <a:r>
              <a:rPr lang="ru-RU" sz="3600" b="1" dirty="0">
                <a:latin typeface="Arial" pitchFamily="34" charset="0"/>
                <a:cs typeface="Arial" pitchFamily="34" charset="0"/>
              </a:rPr>
              <a:t>ш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аг равен  0.5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286124"/>
            <a:ext cx="821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Если шаг равен 1, то второе значение может отсутствовать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0034" y="285728"/>
            <a:ext cx="80098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Примеры дискретных аргументов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85860"/>
            <a:ext cx="4382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z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:= -4, -3.9 .. 2</a:t>
            </a:r>
            <a:endParaRPr lang="ru-RU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85992"/>
            <a:ext cx="4007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x := 8, 7.3 .. 1</a:t>
            </a:r>
            <a:endParaRPr lang="ru-RU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429000"/>
            <a:ext cx="5856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a := n, n+0.2 .. n</a:t>
            </a:r>
            <a:r>
              <a:rPr lang="ru-RU" sz="4800" b="1" dirty="0" smtClean="0">
                <a:latin typeface="Arial" pitchFamily="34" charset="0"/>
                <a:cs typeface="Arial" pitchFamily="34" charset="0"/>
              </a:rPr>
              <a:t>+10</a:t>
            </a:r>
            <a:endParaRPr lang="ru-RU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4572008"/>
            <a:ext cx="287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:= -2 .. 3</a:t>
            </a:r>
            <a:endParaRPr lang="ru-RU" sz="4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57158" y="5715016"/>
          <a:ext cx="74279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Формула" r:id="rId3" imgW="2145960" imgH="241200" progId="Equation.3">
                  <p:embed/>
                </p:oleObj>
              </mc:Choice>
              <mc:Fallback>
                <p:oleObj name="Формула" r:id="rId3" imgW="21459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715016"/>
                        <a:ext cx="7427913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4348" y="0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Таблица значений функции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l="4297" t="21435" r="75488" b="36816"/>
          <a:stretch>
            <a:fillRect/>
          </a:stretch>
        </p:blipFill>
        <p:spPr bwMode="auto">
          <a:xfrm>
            <a:off x="1785918" y="928670"/>
            <a:ext cx="3429024" cy="56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57356" y="214290"/>
            <a:ext cx="4357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График   функции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 l="5175" t="22534" r="44727" b="35718"/>
          <a:stretch>
            <a:fillRect/>
          </a:stretch>
        </p:blipFill>
        <p:spPr bwMode="auto">
          <a:xfrm>
            <a:off x="428596" y="1142984"/>
            <a:ext cx="825108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3286124"/>
            <a:ext cx="857256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142852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Если в одно</a:t>
            </a:r>
            <a:r>
              <a:rPr lang="ru-RU" sz="28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й системе координат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надо построить несколько графиков, то имена функций разделяются запятой.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 l="3418" t="19238" r="64942" b="35718"/>
          <a:stretch>
            <a:fillRect/>
          </a:stretch>
        </p:blipFill>
        <p:spPr bwMode="auto">
          <a:xfrm>
            <a:off x="2071670" y="1539862"/>
            <a:ext cx="4572032" cy="52070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857224" y="4643446"/>
            <a:ext cx="1928826" cy="928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28662" y="0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Форматирование графиков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71546"/>
            <a:ext cx="5948388" cy="549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142852"/>
            <a:ext cx="77153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Mathcad  включает:</a:t>
            </a:r>
          </a:p>
          <a:p>
            <a:pPr indent="457200" algn="just"/>
            <a:endParaRPr lang="ru-RU" sz="2000" i="1" dirty="0" smtClean="0">
              <a:cs typeface="Arial" charset="0"/>
            </a:endParaRPr>
          </a:p>
          <a:p>
            <a:pPr lvl="1" indent="457200" algn="just">
              <a:buFontTx/>
              <a:buAutoNum type="arabicParenR"/>
            </a:pPr>
            <a:r>
              <a:rPr lang="ru-RU" sz="4000" b="1" dirty="0" smtClean="0">
                <a:cs typeface="Arial" charset="0"/>
              </a:rPr>
              <a:t>текстовый  редактор</a:t>
            </a:r>
          </a:p>
          <a:p>
            <a:pPr lvl="1" indent="457200" algn="just">
              <a:buFontTx/>
              <a:buAutoNum type="arabicParenR"/>
            </a:pPr>
            <a:endParaRPr lang="ru-RU" sz="4000" b="1" dirty="0" smtClean="0">
              <a:cs typeface="Arial" charset="0"/>
            </a:endParaRPr>
          </a:p>
          <a:p>
            <a:pPr lvl="1" indent="457200" algn="just">
              <a:buFontTx/>
              <a:buAutoNum type="arabicParenR"/>
            </a:pPr>
            <a:r>
              <a:rPr lang="ru-RU" sz="4000" b="1" dirty="0" smtClean="0">
                <a:cs typeface="Arial" charset="0"/>
              </a:rPr>
              <a:t>численный процессор</a:t>
            </a:r>
          </a:p>
          <a:p>
            <a:pPr lvl="1" indent="457200" algn="just">
              <a:buFontTx/>
              <a:buAutoNum type="arabicParenR"/>
            </a:pPr>
            <a:endParaRPr lang="ru-RU" sz="4000" b="1" dirty="0" smtClean="0">
              <a:cs typeface="Arial" charset="0"/>
            </a:endParaRPr>
          </a:p>
          <a:p>
            <a:pPr lvl="1" indent="457200" algn="just">
              <a:buFontTx/>
              <a:buAutoNum type="arabicParenR"/>
            </a:pPr>
            <a:r>
              <a:rPr lang="ru-RU" sz="4000" b="1" dirty="0" smtClean="0">
                <a:cs typeface="Arial" charset="0"/>
              </a:rPr>
              <a:t>символьный процессор</a:t>
            </a:r>
          </a:p>
          <a:p>
            <a:pPr lvl="1" indent="457200" algn="just">
              <a:buFontTx/>
              <a:buAutoNum type="arabicParenR"/>
            </a:pPr>
            <a:endParaRPr lang="ru-RU" sz="4000" b="1" dirty="0" smtClean="0">
              <a:cs typeface="Arial" charset="0"/>
            </a:endParaRPr>
          </a:p>
          <a:p>
            <a:pPr lvl="1" indent="457200" algn="just">
              <a:buFontTx/>
              <a:buAutoNum type="arabicParenR"/>
            </a:pPr>
            <a:r>
              <a:rPr lang="ru-RU" sz="4000" b="1" dirty="0" smtClean="0">
                <a:cs typeface="Arial" charset="0"/>
              </a:rPr>
              <a:t>графический процессор</a:t>
            </a:r>
            <a:r>
              <a:rPr lang="ru-RU" sz="4000" dirty="0" smtClean="0">
                <a:cs typeface="Arial" charset="0"/>
              </a:rPr>
              <a:t>.</a:t>
            </a:r>
            <a:endParaRPr lang="ru-RU" sz="4000" dirty="0"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85794"/>
            <a:ext cx="6215106" cy="574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 l="6054" t="21435" r="45605" b="25830"/>
          <a:stretch>
            <a:fillRect/>
          </a:stretch>
        </p:blipFill>
        <p:spPr bwMode="auto">
          <a:xfrm>
            <a:off x="1071538" y="785794"/>
            <a:ext cx="6572296" cy="57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3929090" cy="480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030917"/>
            <a:ext cx="4000528" cy="482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785918" y="285728"/>
            <a:ext cx="6143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График  поверхности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4348" y="1859340"/>
            <a:ext cx="61436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290"/>
            <a:ext cx="449147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85926"/>
            <a:ext cx="213784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785926"/>
            <a:ext cx="21590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714620"/>
            <a:ext cx="188384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2643182"/>
            <a:ext cx="211932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3571876"/>
            <a:ext cx="1571636" cy="55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5357826"/>
            <a:ext cx="3117069" cy="73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0628" y="5286388"/>
            <a:ext cx="3143272" cy="70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42844" y="714356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1.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1785926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2.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44" y="271462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3.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3571876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4.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44" y="5357826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6</a:t>
            </a:r>
            <a:r>
              <a:rPr lang="ru-RU" sz="3600" b="1" dirty="0" smtClean="0">
                <a:solidFill>
                  <a:srgbClr val="FF0000"/>
                </a:solidFill>
              </a:rPr>
              <a:t>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844" y="4429132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r>
              <a:rPr lang="ru-RU" sz="3600" b="1" dirty="0" smtClean="0">
                <a:solidFill>
                  <a:srgbClr val="FF0000"/>
                </a:solidFill>
              </a:rPr>
              <a:t>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224" y="4500570"/>
            <a:ext cx="2553768" cy="54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57686" y="4495075"/>
            <a:ext cx="2786082" cy="57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500174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8</a:t>
            </a:r>
            <a:r>
              <a:rPr lang="ru-RU" sz="3600" b="1" dirty="0" smtClean="0">
                <a:solidFill>
                  <a:srgbClr val="FF0000"/>
                </a:solidFill>
              </a:rPr>
              <a:t>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3345" t="25787" r="46245" b="65538"/>
          <a:stretch>
            <a:fillRect/>
          </a:stretch>
        </p:blipFill>
        <p:spPr bwMode="auto">
          <a:xfrm>
            <a:off x="7429488" y="1928802"/>
            <a:ext cx="17145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71462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9</a:t>
            </a:r>
            <a:r>
              <a:rPr lang="ru-RU" sz="3600" b="1" dirty="0" smtClean="0">
                <a:solidFill>
                  <a:srgbClr val="FF0000"/>
                </a:solidFill>
              </a:rPr>
              <a:t>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357298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Нажать С</a:t>
            </a:r>
            <a:r>
              <a:rPr lang="en-US" sz="3600" b="1" dirty="0" smtClean="0"/>
              <a:t>trl + 2   </a:t>
            </a:r>
            <a:r>
              <a:rPr lang="ru-RU" sz="3600" b="1" dirty="0" smtClean="0"/>
              <a:t>или кнопку График плоскости на панели График </a:t>
            </a:r>
            <a:endParaRPr lang="ru-RU" sz="3600" b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 rot="5400000" flipH="1" flipV="1">
            <a:off x="7822429" y="2893215"/>
            <a:ext cx="1428760" cy="6429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143248"/>
            <a:ext cx="2857520" cy="34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85786" y="264318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Записать </a:t>
            </a:r>
            <a:r>
              <a:rPr lang="en-US" sz="3600" b="1" dirty="0" smtClean="0"/>
              <a:t>M </a:t>
            </a:r>
            <a:r>
              <a:rPr lang="ru-RU" sz="3600" b="1" dirty="0" smtClean="0"/>
              <a:t>в метку-заполнитель</a:t>
            </a:r>
            <a:endParaRPr lang="ru-RU" sz="3600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H="1">
            <a:off x="2285984" y="3929066"/>
            <a:ext cx="3214710" cy="19288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142852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7</a:t>
            </a:r>
            <a:r>
              <a:rPr lang="ru-RU" sz="3600" b="1" dirty="0" smtClean="0">
                <a:solidFill>
                  <a:srgbClr val="FF0000"/>
                </a:solidFill>
              </a:rPr>
              <a:t>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85728"/>
            <a:ext cx="3714776" cy="74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14290"/>
            <a:ext cx="87154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Для графика поверхности используется массив точек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 массив точек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y.</a:t>
            </a:r>
          </a:p>
          <a:p>
            <a:pPr>
              <a:spcAft>
                <a:spcPts val="600"/>
              </a:spcAft>
            </a:pP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4000" b="1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4000" b="1" i="1" dirty="0" smtClean="0">
                <a:latin typeface="Arial" pitchFamily="34" charset="0"/>
                <a:cs typeface="Arial" pitchFamily="34" charset="0"/>
              </a:rPr>
              <a:t>элемент массива</a:t>
            </a: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 X,             </a:t>
            </a:r>
            <a:endParaRPr lang="ru-RU" sz="4000" b="1" i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4000" b="1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4000" b="1" i="1" dirty="0" smtClean="0">
                <a:latin typeface="Arial" pitchFamily="34" charset="0"/>
                <a:cs typeface="Arial" pitchFamily="34" charset="0"/>
              </a:rPr>
              <a:t>элемент массива </a:t>
            </a: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Y,</a:t>
            </a:r>
          </a:p>
          <a:p>
            <a:pPr>
              <a:spcAft>
                <a:spcPts val="600"/>
              </a:spcAft>
            </a:pPr>
            <a:r>
              <a:rPr lang="en-US" sz="4000" b="1" i="1" dirty="0" smtClean="0">
                <a:latin typeface="Arial" pitchFamily="34" charset="0"/>
                <a:cs typeface="Arial" pitchFamily="34" charset="0"/>
              </a:rPr>
              <a:t>i – </a:t>
            </a:r>
            <a:r>
              <a:rPr lang="ru-RU" sz="4000" b="1" i="1" dirty="0" smtClean="0">
                <a:latin typeface="Arial" pitchFamily="34" charset="0"/>
                <a:cs typeface="Arial" pitchFamily="34" charset="0"/>
              </a:rPr>
              <a:t>номер(индекс) элемента </a:t>
            </a:r>
            <a:endParaRPr lang="ru-RU" sz="4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4143380"/>
            <a:ext cx="86439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Набрать  </a:t>
            </a:r>
            <a:r>
              <a:rPr lang="ru-RU" sz="4000" b="1" i="1" dirty="0" smtClean="0"/>
              <a:t>х</a:t>
            </a:r>
            <a:r>
              <a:rPr lang="ru-RU" sz="4000" b="1" dirty="0" smtClean="0"/>
              <a:t>, нажать клавишу</a:t>
            </a:r>
            <a:r>
              <a:rPr lang="ru-RU" sz="4000" dirty="0" smtClean="0"/>
              <a:t> </a:t>
            </a:r>
            <a:r>
              <a:rPr lang="en-US" sz="4000" b="1" dirty="0" smtClean="0"/>
              <a:t>[, </a:t>
            </a:r>
            <a:r>
              <a:rPr lang="ru-RU" sz="4000" b="1" dirty="0" smtClean="0"/>
              <a:t>       или</a:t>
            </a:r>
          </a:p>
          <a:p>
            <a:endParaRPr lang="ru-RU" sz="4000" b="1" dirty="0" smtClean="0"/>
          </a:p>
          <a:p>
            <a:r>
              <a:rPr lang="ru-RU" sz="4000" b="1" dirty="0" smtClean="0"/>
              <a:t> использовать кнопку               на панели Матрица  </a:t>
            </a:r>
            <a:endParaRPr lang="ru-RU" sz="4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5730" t="43184" r="62210" b="54241"/>
          <a:stretch>
            <a:fillRect/>
          </a:stretch>
        </p:blipFill>
        <p:spPr bwMode="auto">
          <a:xfrm>
            <a:off x="5786446" y="5143512"/>
            <a:ext cx="857256" cy="8572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928662" y="142852"/>
            <a:ext cx="67866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Вычисление определенных интегралов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 l="6054" t="17041" r="57910" b="64282"/>
          <a:stretch>
            <a:fillRect/>
          </a:stretch>
        </p:blipFill>
        <p:spPr bwMode="auto">
          <a:xfrm>
            <a:off x="357158" y="2214554"/>
            <a:ext cx="8270000" cy="342902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000496" y="4071942"/>
            <a:ext cx="928694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rot="16200000" flipH="1">
            <a:off x="5857884" y="2000240"/>
            <a:ext cx="2286016" cy="10001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214290"/>
            <a:ext cx="864396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just"/>
            <a:r>
              <a:rPr lang="ru-RU" sz="4000" b="1" dirty="0">
                <a:cs typeface="Arial" pitchFamily="34" charset="0"/>
              </a:rPr>
              <a:t>Скаляр</a:t>
            </a:r>
            <a:r>
              <a:rPr lang="ru-RU" sz="4000" dirty="0">
                <a:cs typeface="Arial" pitchFamily="34" charset="0"/>
              </a:rPr>
              <a:t> – одиночное число.</a:t>
            </a:r>
          </a:p>
          <a:p>
            <a:pPr marL="0" lvl="1" algn="just"/>
            <a:r>
              <a:rPr lang="ru-RU" sz="4000" b="1" dirty="0">
                <a:cs typeface="Arial" pitchFamily="34" charset="0"/>
              </a:rPr>
              <a:t>Вектор</a:t>
            </a:r>
            <a:r>
              <a:rPr lang="ru-RU" sz="4000" dirty="0">
                <a:cs typeface="Arial" pitchFamily="34" charset="0"/>
              </a:rPr>
              <a:t> – столбец или </a:t>
            </a:r>
            <a:r>
              <a:rPr lang="ru-RU" sz="4000" dirty="0" smtClean="0">
                <a:cs typeface="Arial" pitchFamily="34" charset="0"/>
              </a:rPr>
              <a:t>строка</a:t>
            </a:r>
          </a:p>
          <a:p>
            <a:pPr marL="0" lvl="1" algn="just"/>
            <a:r>
              <a:rPr lang="ru-RU" sz="4000" dirty="0" smtClean="0">
                <a:cs typeface="Arial" pitchFamily="34" charset="0"/>
              </a:rPr>
              <a:t> чисел.</a:t>
            </a:r>
          </a:p>
          <a:p>
            <a:pPr marL="0" lvl="1" algn="just"/>
            <a:endParaRPr lang="ru-RU" sz="4000" dirty="0" smtClean="0">
              <a:cs typeface="Arial" pitchFamily="34" charset="0"/>
            </a:endParaRPr>
          </a:p>
          <a:p>
            <a:pPr marL="0" lvl="1" algn="just"/>
            <a:endParaRPr lang="ru-RU" sz="4000" dirty="0">
              <a:cs typeface="Arial" pitchFamily="34" charset="0"/>
            </a:endParaRPr>
          </a:p>
          <a:p>
            <a:pPr marL="0" lvl="1" algn="just"/>
            <a:r>
              <a:rPr lang="ru-RU" sz="4000" b="1" dirty="0">
                <a:cs typeface="Arial" pitchFamily="34" charset="0"/>
              </a:rPr>
              <a:t>Матрица</a:t>
            </a:r>
            <a:r>
              <a:rPr lang="ru-RU" sz="4000" dirty="0">
                <a:cs typeface="Arial" pitchFamily="34" charset="0"/>
              </a:rPr>
              <a:t> – прямоугольная таблица чисел</a:t>
            </a:r>
            <a:r>
              <a:rPr lang="ru-RU" sz="4000" dirty="0" smtClean="0">
                <a:cs typeface="Arial" pitchFamily="34" charset="0"/>
              </a:rPr>
              <a:t>.</a:t>
            </a:r>
          </a:p>
          <a:p>
            <a:pPr marL="0" lvl="1" algn="just"/>
            <a:endParaRPr lang="ru-RU" sz="4000" dirty="0" smtClean="0">
              <a:cs typeface="Arial" pitchFamily="34" charset="0"/>
            </a:endParaRPr>
          </a:p>
          <a:p>
            <a:pPr marL="0" lvl="1" indent="457200" algn="just"/>
            <a:endParaRPr lang="ru-RU" sz="4000" dirty="0" smtClean="0">
              <a:cs typeface="Arial" pitchFamily="34" charset="0"/>
            </a:endParaRPr>
          </a:p>
          <a:p>
            <a:pPr marL="0" lvl="1" indent="457200" algn="just"/>
            <a:endParaRPr lang="ru-RU" sz="4000" dirty="0">
              <a:cs typeface="Arial" pitchFamily="34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3" y="4143380"/>
            <a:ext cx="335263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3" y="1000108"/>
            <a:ext cx="1950325" cy="205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57253" cy="89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928802"/>
            <a:ext cx="785818" cy="85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928934"/>
            <a:ext cx="642942" cy="74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786190"/>
            <a:ext cx="642942" cy="7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714884"/>
            <a:ext cx="710887" cy="67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34" y="5500702"/>
            <a:ext cx="642942" cy="77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7" name="TextBox 19"/>
          <p:cNvSpPr txBox="1">
            <a:spLocks noChangeArrowheads="1"/>
          </p:cNvSpPr>
          <p:nvPr/>
        </p:nvSpPr>
        <p:spPr bwMode="auto">
          <a:xfrm>
            <a:off x="1714480" y="1000108"/>
            <a:ext cx="36165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latin typeface="Calibri" pitchFamily="34" charset="0"/>
              </a:rPr>
              <a:t>Создание матрицы</a:t>
            </a:r>
          </a:p>
        </p:txBody>
      </p:sp>
      <p:sp>
        <p:nvSpPr>
          <p:cNvPr id="41998" name="TextBox 20"/>
          <p:cNvSpPr txBox="1">
            <a:spLocks noChangeArrowheads="1"/>
          </p:cNvSpPr>
          <p:nvPr/>
        </p:nvSpPr>
        <p:spPr bwMode="auto">
          <a:xfrm>
            <a:off x="1428728" y="2000240"/>
            <a:ext cx="60689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latin typeface="Calibri" pitchFamily="34" charset="0"/>
              </a:rPr>
              <a:t>Обращение к элементу матрицы</a:t>
            </a:r>
          </a:p>
        </p:txBody>
      </p:sp>
      <p:sp>
        <p:nvSpPr>
          <p:cNvPr id="41999" name="TextBox 21"/>
          <p:cNvSpPr txBox="1">
            <a:spLocks noChangeArrowheads="1"/>
          </p:cNvSpPr>
          <p:nvPr/>
        </p:nvSpPr>
        <p:spPr bwMode="auto">
          <a:xfrm>
            <a:off x="1571604" y="3000372"/>
            <a:ext cx="3520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Calibri" pitchFamily="34" charset="0"/>
              </a:rPr>
              <a:t>Обратная матрица</a:t>
            </a:r>
            <a:endParaRPr lang="ru-RU" sz="3200" b="1" dirty="0">
              <a:latin typeface="Calibri" pitchFamily="34" charset="0"/>
            </a:endParaRPr>
          </a:p>
        </p:txBody>
      </p:sp>
      <p:sp>
        <p:nvSpPr>
          <p:cNvPr id="42000" name="TextBox 22"/>
          <p:cNvSpPr txBox="1">
            <a:spLocks noChangeArrowheads="1"/>
          </p:cNvSpPr>
          <p:nvPr/>
        </p:nvSpPr>
        <p:spPr bwMode="auto">
          <a:xfrm>
            <a:off x="1285852" y="3857628"/>
            <a:ext cx="71883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latin typeface="Calibri" pitchFamily="34" charset="0"/>
              </a:rPr>
              <a:t>Определитель (детерминант) матрицы</a:t>
            </a:r>
          </a:p>
        </p:txBody>
      </p:sp>
      <p:sp>
        <p:nvSpPr>
          <p:cNvPr id="42001" name="TextBox 23"/>
          <p:cNvSpPr txBox="1">
            <a:spLocks noChangeArrowheads="1"/>
          </p:cNvSpPr>
          <p:nvPr/>
        </p:nvSpPr>
        <p:spPr bwMode="auto">
          <a:xfrm>
            <a:off x="1643042" y="4714884"/>
            <a:ext cx="33644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Calibri" pitchFamily="34" charset="0"/>
              </a:rPr>
              <a:t>Столбец </a:t>
            </a:r>
            <a:r>
              <a:rPr lang="ru-RU" sz="3200" b="1" dirty="0">
                <a:latin typeface="Calibri" pitchFamily="34" charset="0"/>
              </a:rPr>
              <a:t>матрицы</a:t>
            </a:r>
          </a:p>
        </p:txBody>
      </p:sp>
      <p:sp>
        <p:nvSpPr>
          <p:cNvPr id="42002" name="TextBox 24"/>
          <p:cNvSpPr txBox="1">
            <a:spLocks noChangeArrowheads="1"/>
          </p:cNvSpPr>
          <p:nvPr/>
        </p:nvSpPr>
        <p:spPr bwMode="auto">
          <a:xfrm>
            <a:off x="1500166" y="5572140"/>
            <a:ext cx="53040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latin typeface="Calibri" pitchFamily="34" charset="0"/>
              </a:rPr>
              <a:t>Транспонирование матрицы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8"/>
          <a:srcRect l="39766" t="51431" r="30994" b="32825"/>
          <a:stretch>
            <a:fillRect/>
          </a:stretch>
        </p:blipFill>
        <p:spPr bwMode="auto">
          <a:xfrm>
            <a:off x="5500694" y="0"/>
            <a:ext cx="350695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2285984" y="142852"/>
            <a:ext cx="18337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u="sng" dirty="0" smtClean="0">
                <a:latin typeface="Arial" pitchFamily="34" charset="0"/>
                <a:cs typeface="Arial" pitchFamily="34" charset="0"/>
              </a:rPr>
              <a:t>Матрицы</a:t>
            </a:r>
            <a:endParaRPr lang="ru-RU" sz="28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357298"/>
            <a:ext cx="1214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 </a:t>
            </a:r>
            <a:r>
              <a:rPr lang="en-US" sz="4400" b="1" dirty="0" smtClean="0"/>
              <a:t>A:=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85984" y="142852"/>
            <a:ext cx="45823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Создание матрицы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214422"/>
            <a:ext cx="3929090" cy="295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 l="3418" t="18139" r="82520" b="67579"/>
          <a:stretch>
            <a:fillRect/>
          </a:stretch>
        </p:blipFill>
        <p:spPr bwMode="auto">
          <a:xfrm>
            <a:off x="428596" y="4201423"/>
            <a:ext cx="2857520" cy="232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r="35058" b="48901"/>
          <a:stretch>
            <a:fillRect/>
          </a:stretch>
        </p:blipFill>
        <p:spPr bwMode="auto">
          <a:xfrm>
            <a:off x="285720" y="785794"/>
            <a:ext cx="8683104" cy="546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1571604" y="142852"/>
            <a:ext cx="62570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u="sng" dirty="0">
                <a:latin typeface="Arial" pitchFamily="34" charset="0"/>
                <a:cs typeface="Arial" pitchFamily="34" charset="0"/>
              </a:rPr>
              <a:t>Векторные и матричные функции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714356"/>
          <a:ext cx="8786812" cy="6045550"/>
        </p:xfrm>
        <a:graphic>
          <a:graphicData uri="http://schemas.openxmlformats.org/drawingml/2006/table">
            <a:tbl>
              <a:tblPr/>
              <a:tblGrid>
                <a:gridCol w="2143108"/>
                <a:gridCol w="6643704"/>
              </a:tblGrid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rows(A)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Число строк в массиве А.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cols(A)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Число столбцов в массиве А.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length(V)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Число элементов в векторе 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last(V)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Индекс последнего элемента вектора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max(A)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Максимальный элемент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min(A)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Минимальный элемент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7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identity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Единичная матрица 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×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n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diag(v)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Матрица, содержащая на диагонали элементы вектора 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2976" y="214290"/>
            <a:ext cx="7116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Обращение к элементам матрицы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3096787" cy="197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000240"/>
            <a:ext cx="2178859" cy="67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827412"/>
            <a:ext cx="2000264" cy="210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429132"/>
            <a:ext cx="164754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643702" y="3429000"/>
            <a:ext cx="1979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Индексы</a:t>
            </a:r>
            <a:endParaRPr lang="ru-RU" sz="3600" b="1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10800000">
            <a:off x="4643438" y="2643182"/>
            <a:ext cx="1785950" cy="9286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 flipV="1">
            <a:off x="4143372" y="3714752"/>
            <a:ext cx="2286016" cy="9286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лилиния 16"/>
          <p:cNvSpPr/>
          <p:nvPr/>
        </p:nvSpPr>
        <p:spPr>
          <a:xfrm>
            <a:off x="3931920" y="4958080"/>
            <a:ext cx="416560" cy="130749"/>
          </a:xfrm>
          <a:custGeom>
            <a:avLst/>
            <a:gdLst>
              <a:gd name="connsiteX0" fmla="*/ 0 w 416560"/>
              <a:gd name="connsiteY0" fmla="*/ 0 h 130749"/>
              <a:gd name="connsiteX1" fmla="*/ 10160 w 416560"/>
              <a:gd name="connsiteY1" fmla="*/ 60960 h 130749"/>
              <a:gd name="connsiteX2" fmla="*/ 20320 w 416560"/>
              <a:gd name="connsiteY2" fmla="*/ 91440 h 130749"/>
              <a:gd name="connsiteX3" fmla="*/ 71120 w 416560"/>
              <a:gd name="connsiteY3" fmla="*/ 101600 h 130749"/>
              <a:gd name="connsiteX4" fmla="*/ 101600 w 416560"/>
              <a:gd name="connsiteY4" fmla="*/ 111760 h 130749"/>
              <a:gd name="connsiteX5" fmla="*/ 142240 w 416560"/>
              <a:gd name="connsiteY5" fmla="*/ 121920 h 130749"/>
              <a:gd name="connsiteX6" fmla="*/ 345440 w 416560"/>
              <a:gd name="connsiteY6" fmla="*/ 111760 h 130749"/>
              <a:gd name="connsiteX7" fmla="*/ 386080 w 416560"/>
              <a:gd name="connsiteY7" fmla="*/ 50800 h 130749"/>
              <a:gd name="connsiteX8" fmla="*/ 416560 w 416560"/>
              <a:gd name="connsiteY8" fmla="*/ 0 h 13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560" h="130749">
                <a:moveTo>
                  <a:pt x="0" y="0"/>
                </a:moveTo>
                <a:cubicBezTo>
                  <a:pt x="3387" y="20320"/>
                  <a:pt x="5691" y="40850"/>
                  <a:pt x="10160" y="60960"/>
                </a:cubicBezTo>
                <a:cubicBezTo>
                  <a:pt x="12483" y="71415"/>
                  <a:pt x="11409" y="85499"/>
                  <a:pt x="20320" y="91440"/>
                </a:cubicBezTo>
                <a:cubicBezTo>
                  <a:pt x="34688" y="101019"/>
                  <a:pt x="54367" y="97412"/>
                  <a:pt x="71120" y="101600"/>
                </a:cubicBezTo>
                <a:cubicBezTo>
                  <a:pt x="81510" y="104197"/>
                  <a:pt x="91302" y="108818"/>
                  <a:pt x="101600" y="111760"/>
                </a:cubicBezTo>
                <a:cubicBezTo>
                  <a:pt x="115026" y="115596"/>
                  <a:pt x="128693" y="118533"/>
                  <a:pt x="142240" y="121920"/>
                </a:cubicBezTo>
                <a:cubicBezTo>
                  <a:pt x="209973" y="118533"/>
                  <a:pt x="280335" y="130749"/>
                  <a:pt x="345440" y="111760"/>
                </a:cubicBezTo>
                <a:cubicBezTo>
                  <a:pt x="368885" y="104922"/>
                  <a:pt x="372533" y="71120"/>
                  <a:pt x="386080" y="50800"/>
                </a:cubicBezTo>
                <a:cubicBezTo>
                  <a:pt x="410601" y="14019"/>
                  <a:pt x="400939" y="31242"/>
                  <a:pt x="416560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олилиния 17"/>
          <p:cNvSpPr/>
          <p:nvPr/>
        </p:nvSpPr>
        <p:spPr>
          <a:xfrm>
            <a:off x="4206240" y="2489200"/>
            <a:ext cx="735627" cy="142240"/>
          </a:xfrm>
          <a:custGeom>
            <a:avLst/>
            <a:gdLst>
              <a:gd name="connsiteX0" fmla="*/ 0 w 735627"/>
              <a:gd name="connsiteY0" fmla="*/ 10160 h 142240"/>
              <a:gd name="connsiteX1" fmla="*/ 10160 w 735627"/>
              <a:gd name="connsiteY1" fmla="*/ 40640 h 142240"/>
              <a:gd name="connsiteX2" fmla="*/ 20320 w 735627"/>
              <a:gd name="connsiteY2" fmla="*/ 91440 h 142240"/>
              <a:gd name="connsiteX3" fmla="*/ 50800 w 735627"/>
              <a:gd name="connsiteY3" fmla="*/ 111760 h 142240"/>
              <a:gd name="connsiteX4" fmla="*/ 213360 w 735627"/>
              <a:gd name="connsiteY4" fmla="*/ 121920 h 142240"/>
              <a:gd name="connsiteX5" fmla="*/ 304800 w 735627"/>
              <a:gd name="connsiteY5" fmla="*/ 142240 h 142240"/>
              <a:gd name="connsiteX6" fmla="*/ 650240 w 735627"/>
              <a:gd name="connsiteY6" fmla="*/ 132080 h 142240"/>
              <a:gd name="connsiteX7" fmla="*/ 670560 w 735627"/>
              <a:gd name="connsiteY7" fmla="*/ 101600 h 142240"/>
              <a:gd name="connsiteX8" fmla="*/ 731520 w 735627"/>
              <a:gd name="connsiteY8" fmla="*/ 50800 h 142240"/>
              <a:gd name="connsiteX9" fmla="*/ 731520 w 735627"/>
              <a:gd name="connsiteY9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627" h="142240">
                <a:moveTo>
                  <a:pt x="0" y="10160"/>
                </a:moveTo>
                <a:cubicBezTo>
                  <a:pt x="3387" y="20320"/>
                  <a:pt x="7563" y="30250"/>
                  <a:pt x="10160" y="40640"/>
                </a:cubicBezTo>
                <a:cubicBezTo>
                  <a:pt x="14348" y="57393"/>
                  <a:pt x="11752" y="76447"/>
                  <a:pt x="20320" y="91440"/>
                </a:cubicBezTo>
                <a:cubicBezTo>
                  <a:pt x="26378" y="102042"/>
                  <a:pt x="38739" y="109856"/>
                  <a:pt x="50800" y="111760"/>
                </a:cubicBezTo>
                <a:cubicBezTo>
                  <a:pt x="104428" y="120228"/>
                  <a:pt x="159173" y="118533"/>
                  <a:pt x="213360" y="121920"/>
                </a:cubicBezTo>
                <a:cubicBezTo>
                  <a:pt x="229034" y="125838"/>
                  <a:pt x="291902" y="142240"/>
                  <a:pt x="304800" y="142240"/>
                </a:cubicBezTo>
                <a:cubicBezTo>
                  <a:pt x="419996" y="142240"/>
                  <a:pt x="535093" y="135467"/>
                  <a:pt x="650240" y="132080"/>
                </a:cubicBezTo>
                <a:cubicBezTo>
                  <a:pt x="657013" y="121920"/>
                  <a:pt x="661179" y="109417"/>
                  <a:pt x="670560" y="101600"/>
                </a:cubicBezTo>
                <a:cubicBezTo>
                  <a:pt x="699425" y="77546"/>
                  <a:pt x="721098" y="92490"/>
                  <a:pt x="731520" y="50800"/>
                </a:cubicBezTo>
                <a:cubicBezTo>
                  <a:pt x="735627" y="34372"/>
                  <a:pt x="731520" y="16933"/>
                  <a:pt x="731520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1214422"/>
            <a:ext cx="2151468" cy="66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32</a:t>
            </a:fld>
            <a:endParaRPr lang="ru-RU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 l="4297" t="19238" r="70215" b="51099"/>
          <a:stretch>
            <a:fillRect/>
          </a:stretch>
        </p:blipFill>
        <p:spPr bwMode="auto">
          <a:xfrm>
            <a:off x="1428728" y="1285860"/>
            <a:ext cx="5715040" cy="532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785786" y="285728"/>
            <a:ext cx="7517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Использование переменной 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ORIGIN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481" y="2093419"/>
            <a:ext cx="5929354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Алгебраические уравнения и системы</a:t>
            </a:r>
            <a:endParaRPr lang="ru-RU" sz="4000" b="1" i="1" u="sng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42852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Точность вычислений 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43116"/>
            <a:ext cx="6000792" cy="444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2143108" y="1142984"/>
            <a:ext cx="4357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Формат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Результат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 стрелкой 6"/>
          <p:cNvCxnSpPr>
            <a:stCxn id="10" idx="2"/>
          </p:cNvCxnSpPr>
          <p:nvPr/>
        </p:nvCxnSpPr>
        <p:spPr>
          <a:xfrm rot="16200000" flipH="1">
            <a:off x="4239297" y="1810412"/>
            <a:ext cx="1772679" cy="16073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2054" name="TextBox 6"/>
          <p:cNvSpPr txBox="1">
            <a:spLocks noChangeArrowheads="1"/>
          </p:cNvSpPr>
          <p:nvPr/>
        </p:nvSpPr>
        <p:spPr bwMode="auto">
          <a:xfrm>
            <a:off x="1928794" y="0"/>
            <a:ext cx="49087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Решение  уравнений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714480" y="642918"/>
          <a:ext cx="4986337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Формула" r:id="rId3" imgW="1676160" imgH="457200" progId="Equation.3">
                  <p:embed/>
                </p:oleObj>
              </mc:Choice>
              <mc:Fallback>
                <p:oleObj name="Формула" r:id="rId3" imgW="16761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642918"/>
                        <a:ext cx="4986337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142844" y="2500306"/>
            <a:ext cx="42862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Строим 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график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функции </a:t>
            </a:r>
          </a:p>
          <a:p>
            <a:pPr marL="514350" indent="-514350">
              <a:buAutoNum type="arabicPeriod"/>
            </a:pPr>
            <a:endParaRPr lang="ru-RU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endParaRPr lang="ru-RU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определяем количество корней и их начальные приближения 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0" y="3571876"/>
          <a:ext cx="4213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Формула" r:id="rId5" imgW="1473120" imgH="228600" progId="Equation.3">
                  <p:embed/>
                </p:oleObj>
              </mc:Choice>
              <mc:Fallback>
                <p:oleObj name="Формула" r:id="rId5" imgW="14731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71876"/>
                        <a:ext cx="42132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6250" y="2035175"/>
            <a:ext cx="4857750" cy="48228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3081" name="TextBox 7"/>
          <p:cNvSpPr txBox="1">
            <a:spLocks noChangeArrowheads="1"/>
          </p:cNvSpPr>
          <p:nvPr/>
        </p:nvSpPr>
        <p:spPr bwMode="auto">
          <a:xfrm>
            <a:off x="142844" y="285728"/>
            <a:ext cx="85725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dirty="0">
                <a:latin typeface="Arial" pitchFamily="34" charset="0"/>
                <a:cs typeface="Arial" pitchFamily="34" charset="0"/>
              </a:rPr>
              <a:t>2. Задаем начальное приближение для первого корня</a:t>
            </a:r>
          </a:p>
        </p:txBody>
      </p:sp>
      <p:pic>
        <p:nvPicPr>
          <p:cNvPr id="308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4103688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5000628" y="1302367"/>
          <a:ext cx="2000264" cy="78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Формула" r:id="rId4" imgW="444240" imgH="177480" progId="Equation.3">
                  <p:embed/>
                </p:oleObj>
              </mc:Choice>
              <mc:Fallback>
                <p:oleObj name="Формула" r:id="rId4" imgW="4442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302367"/>
                        <a:ext cx="2000264" cy="786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>
          <a:xfrm>
            <a:off x="1785918" y="2714620"/>
            <a:ext cx="57150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285720" y="4429132"/>
            <a:ext cx="86439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3. Вычисляем значение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первого корня с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помощью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функции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root (y(x), x)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120622" y="5719801"/>
          <a:ext cx="5594518" cy="78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Формула" r:id="rId6" imgW="1434960" imgH="203040" progId="Equation.3">
                  <p:embed/>
                </p:oleObj>
              </mc:Choice>
              <mc:Fallback>
                <p:oleObj name="Формула" r:id="rId6" imgW="14349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622" y="5719801"/>
                        <a:ext cx="5594518" cy="781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pic>
        <p:nvPicPr>
          <p:cNvPr id="410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4103688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786314" y="1928802"/>
          <a:ext cx="1619254" cy="79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Формула" r:id="rId4" imgW="355320" imgH="177480" progId="Equation.3">
                  <p:embed/>
                </p:oleObj>
              </mc:Choice>
              <mc:Fallback>
                <p:oleObj name="Формула" r:id="rId4" imgW="3553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928802"/>
                        <a:ext cx="1619254" cy="796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>
          <a:xfrm>
            <a:off x="2643174" y="2643182"/>
            <a:ext cx="57150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2000232" y="5715016"/>
          <a:ext cx="4103700" cy="64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Формула" r:id="rId6" imgW="1269720" imgH="203040" progId="Equation.3">
                  <p:embed/>
                </p:oleObj>
              </mc:Choice>
              <mc:Fallback>
                <p:oleObj name="Формула" r:id="rId6" imgW="12697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715016"/>
                        <a:ext cx="4103700" cy="647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2844" y="285728"/>
            <a:ext cx="85725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Задаем начальное приближение для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второго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корня</a:t>
            </a: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85720" y="4429132"/>
            <a:ext cx="86439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5. Вычисляем значение второго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корня с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помощью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функции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root (y(x), x)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 l="4297" t="18139" r="55274" b="10449"/>
          <a:stretch>
            <a:fillRect/>
          </a:stretch>
        </p:blipFill>
        <p:spPr bwMode="auto">
          <a:xfrm>
            <a:off x="2357422" y="-4882"/>
            <a:ext cx="4857784" cy="653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59396" name="TextBox 5"/>
          <p:cNvSpPr txBox="1">
            <a:spLocks noChangeArrowheads="1"/>
          </p:cNvSpPr>
          <p:nvPr/>
        </p:nvSpPr>
        <p:spPr bwMode="auto">
          <a:xfrm>
            <a:off x="2571736" y="0"/>
            <a:ext cx="4413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Функция 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polyroots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7" name="TextBox 7"/>
          <p:cNvSpPr txBox="1">
            <a:spLocks noChangeArrowheads="1"/>
          </p:cNvSpPr>
          <p:nvPr/>
        </p:nvSpPr>
        <p:spPr bwMode="auto">
          <a:xfrm>
            <a:off x="0" y="1071546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Находит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все корни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полинома - уравнения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вида</a:t>
            </a:r>
          </a:p>
        </p:txBody>
      </p:sp>
      <p:pic>
        <p:nvPicPr>
          <p:cNvPr id="5939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791250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85720" y="2214554"/>
            <a:ext cx="1500198" cy="100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8126641" cy="607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143240" y="0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Окно 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MathCad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000232" y="0"/>
          <a:ext cx="4939105" cy="78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Формула" r:id="rId3" imgW="1256755" imgH="203112" progId="Equation.3">
                  <p:embed/>
                </p:oleObj>
              </mc:Choice>
              <mc:Fallback>
                <p:oleObj name="Формула" r:id="rId3" imgW="1256755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0"/>
                        <a:ext cx="4939105" cy="785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6156" name="TextBox 10"/>
          <p:cNvSpPr txBox="1">
            <a:spLocks noChangeArrowheads="1"/>
          </p:cNvSpPr>
          <p:nvPr/>
        </p:nvSpPr>
        <p:spPr bwMode="auto">
          <a:xfrm>
            <a:off x="0" y="1000108"/>
            <a:ext cx="7358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Arial" charset="0"/>
              </a:rPr>
              <a:t>1</a:t>
            </a:r>
            <a:r>
              <a:rPr lang="ru-RU" sz="3200" b="1" dirty="0">
                <a:cs typeface="Arial" charset="0"/>
              </a:rPr>
              <a:t>. </a:t>
            </a:r>
            <a:r>
              <a:rPr lang="ru-RU" sz="3200" b="1" dirty="0" smtClean="0">
                <a:cs typeface="Arial" charset="0"/>
              </a:rPr>
              <a:t> Определяем </a:t>
            </a:r>
            <a:r>
              <a:rPr lang="ru-RU" sz="3200" b="1" dirty="0">
                <a:cs typeface="Arial" charset="0"/>
              </a:rPr>
              <a:t>вектор коэффициентов</a:t>
            </a: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6786578" y="714356"/>
          <a:ext cx="1966912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Формула" r:id="rId5" imgW="672840" imgH="914400" progId="Equation.3">
                  <p:embed/>
                </p:oleObj>
              </mc:Choice>
              <mc:Fallback>
                <p:oleObj name="Формула" r:id="rId5" imgW="67284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714356"/>
                        <a:ext cx="1966912" cy="230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Box 12"/>
          <p:cNvSpPr txBox="1">
            <a:spLocks noChangeArrowheads="1"/>
          </p:cNvSpPr>
          <p:nvPr/>
        </p:nvSpPr>
        <p:spPr bwMode="auto">
          <a:xfrm>
            <a:off x="142844" y="2285992"/>
            <a:ext cx="7143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dirty="0" smtClean="0">
                <a:cs typeface="Arial" charset="0"/>
              </a:rPr>
              <a:t>2.</a:t>
            </a:r>
            <a:r>
              <a:rPr lang="ru-RU" sz="3200" b="1" i="1" dirty="0">
                <a:cs typeface="Arial" charset="0"/>
              </a:rPr>
              <a:t> </a:t>
            </a:r>
            <a:r>
              <a:rPr lang="ru-RU" sz="3200" b="1" dirty="0" smtClean="0">
                <a:cs typeface="Arial" charset="0"/>
              </a:rPr>
              <a:t>Формируем вектор корней с использованием функции </a:t>
            </a:r>
            <a:r>
              <a:rPr lang="en-US" sz="3200" b="1" dirty="0" smtClean="0">
                <a:cs typeface="Arial" charset="0"/>
              </a:rPr>
              <a:t>polyroots()</a:t>
            </a:r>
            <a:endParaRPr lang="ru-RU" sz="3200" b="1" dirty="0" smtClean="0">
              <a:cs typeface="Arial" charset="0"/>
            </a:endParaRPr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464315" y="3429000"/>
          <a:ext cx="432199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Формула" r:id="rId7" imgW="1117440" imgH="203040" progId="Equation.3">
                  <p:embed/>
                </p:oleObj>
              </mc:Choice>
              <mc:Fallback>
                <p:oleObj name="Формула" r:id="rId7" imgW="11174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15" y="3429000"/>
                        <a:ext cx="4321999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Box 14"/>
          <p:cNvSpPr txBox="1">
            <a:spLocks noChangeArrowheads="1"/>
          </p:cNvSpPr>
          <p:nvPr/>
        </p:nvSpPr>
        <p:spPr bwMode="auto">
          <a:xfrm>
            <a:off x="0" y="4714884"/>
            <a:ext cx="4214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cs typeface="Arial" charset="0"/>
              </a:rPr>
              <a:t>3</a:t>
            </a:r>
            <a:r>
              <a:rPr lang="ru-RU" sz="3200" b="1" dirty="0" smtClean="0">
                <a:cs typeface="Arial" charset="0"/>
              </a:rPr>
              <a:t>. Получаем результат</a:t>
            </a:r>
          </a:p>
        </p:txBody>
      </p:sp>
      <p:sp>
        <p:nvSpPr>
          <p:cNvPr id="615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graphicFrame>
        <p:nvGraphicFramePr>
          <p:cNvPr id="6149" name="Object 11"/>
          <p:cNvGraphicFramePr>
            <a:graphicFrameLocks noChangeAspect="1"/>
          </p:cNvGraphicFramePr>
          <p:nvPr/>
        </p:nvGraphicFramePr>
        <p:xfrm>
          <a:off x="4214810" y="4643446"/>
          <a:ext cx="1846282" cy="205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Формула" r:id="rId9" imgW="622080" imgH="711000" progId="Equation.3">
                  <p:embed/>
                </p:oleObj>
              </mc:Choice>
              <mc:Fallback>
                <p:oleObj name="Формула" r:id="rId9" imgW="62208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643446"/>
                        <a:ext cx="1846282" cy="20594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714348" y="0"/>
            <a:ext cx="67866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>
                <a:latin typeface="Arial" pitchFamily="34" charset="0"/>
                <a:cs typeface="Arial" pitchFamily="34" charset="0"/>
              </a:rPr>
              <a:t>Решение систем 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уравнений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7176" name="TextBox 9"/>
          <p:cNvSpPr txBox="1">
            <a:spLocks noChangeArrowheads="1"/>
          </p:cNvSpPr>
          <p:nvPr/>
        </p:nvSpPr>
        <p:spPr bwMode="auto">
          <a:xfrm>
            <a:off x="-214346" y="64291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cs typeface="Arial" charset="0"/>
              </a:rPr>
              <a:t>Использование </a:t>
            </a:r>
            <a:r>
              <a:rPr lang="ru-RU" sz="3600" b="1" dirty="0">
                <a:cs typeface="Arial" charset="0"/>
              </a:rPr>
              <a:t>функции </a:t>
            </a:r>
            <a:r>
              <a:rPr lang="en-US" sz="3600" b="1" dirty="0">
                <a:cs typeface="Arial" charset="0"/>
              </a:rPr>
              <a:t> Find()</a:t>
            </a:r>
            <a:endParaRPr lang="ru-RU" sz="3600" b="1" dirty="0"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357298"/>
            <a:ext cx="9144000" cy="53860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Порядок решения</a:t>
            </a:r>
          </a:p>
          <a:p>
            <a:pPr marL="92075" indent="355600" algn="just" fontAlgn="auto">
              <a:spcBef>
                <a:spcPts val="0"/>
              </a:spcBef>
              <a:spcAft>
                <a:spcPts val="1200"/>
              </a:spcAft>
              <a:buFontTx/>
              <a:buAutoNum type="arabicPeriod"/>
              <a:defRPr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Задать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начальные приближения для всех неизвестных, входящих в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систему.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marL="92075" indent="355600" algn="just" fontAlgn="auto">
              <a:spcBef>
                <a:spcPts val="0"/>
              </a:spcBef>
              <a:spcAft>
                <a:spcPts val="1200"/>
              </a:spcAft>
              <a:buFontTx/>
              <a:buAutoNum type="arabicPeriod"/>
              <a:defRPr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Напечатать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ключевое слово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Given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  <a:p>
            <a:pPr marL="92075" indent="355600" algn="just" fontAlgn="auto">
              <a:spcBef>
                <a:spcPts val="0"/>
              </a:spcBef>
              <a:spcAft>
                <a:spcPts val="1200"/>
              </a:spcAft>
              <a:buFontTx/>
              <a:buAutoNum type="arabicPeriod"/>
              <a:defRPr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Ввести уравнения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в любом порядке ниже ключевого слова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Given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Между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левыми и правыми частями уравнений использовать символ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логическое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marL="92075" indent="35560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14290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3556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4. Переменной присвоить выражение, которое включает функцию 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Find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 и в скобках имена неизвестных, например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S:=Find(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92075" indent="3556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5. Применить оператор Вычислить (=)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S=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28860" y="2928934"/>
            <a:ext cx="3579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Логическое =</a:t>
            </a:r>
            <a:endParaRPr lang="ru-RU" sz="3600" b="1" u="sng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/>
          <a:srcRect l="71094" t="23633" r="19238" b="68677"/>
          <a:stretch>
            <a:fillRect/>
          </a:stretch>
        </p:blipFill>
        <p:spPr bwMode="auto">
          <a:xfrm>
            <a:off x="4714876" y="3929066"/>
            <a:ext cx="2857520" cy="181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Прямая со стрелкой 9"/>
          <p:cNvCxnSpPr/>
          <p:nvPr/>
        </p:nvCxnSpPr>
        <p:spPr>
          <a:xfrm rot="5400000">
            <a:off x="4500562" y="3929066"/>
            <a:ext cx="1428760" cy="28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0" y="3786190"/>
            <a:ext cx="45662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indent="457200" algn="just"/>
            <a:r>
              <a:rPr lang="ru-RU" sz="3600" b="1" dirty="0" smtClean="0">
                <a:cs typeface="Arial" charset="0"/>
              </a:rPr>
              <a:t>Нажать </a:t>
            </a:r>
            <a:r>
              <a:rPr lang="en-US" sz="3600" b="1" dirty="0" smtClean="0">
                <a:cs typeface="Arial" charset="0"/>
              </a:rPr>
              <a:t>CTRL + =</a:t>
            </a:r>
          </a:p>
          <a:p>
            <a:pPr indent="457200" algn="ctr"/>
            <a:r>
              <a:rPr lang="ru-RU" sz="3600" b="1" dirty="0" smtClean="0">
                <a:cs typeface="Arial" charset="0"/>
              </a:rPr>
              <a:t>или </a:t>
            </a:r>
          </a:p>
          <a:p>
            <a:pPr indent="457200" algn="just"/>
            <a:r>
              <a:rPr lang="ru-RU" sz="3600" b="1" dirty="0" smtClean="0">
                <a:cs typeface="Arial" charset="0"/>
              </a:rPr>
              <a:t>Панель Логический</a:t>
            </a:r>
            <a:endParaRPr lang="ru-RU" sz="3600" b="1" dirty="0">
              <a:cs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6144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pic>
        <p:nvPicPr>
          <p:cNvPr id="98305" name="Picture 1"/>
          <p:cNvPicPr>
            <a:picLocks noChangeAspect="1" noChangeArrowheads="1"/>
          </p:cNvPicPr>
          <p:nvPr/>
        </p:nvPicPr>
        <p:blipFill>
          <a:blip r:embed="rId3"/>
          <a:srcRect l="5176" t="20337" r="75488" b="45605"/>
          <a:stretch>
            <a:fillRect/>
          </a:stretch>
        </p:blipFill>
        <p:spPr bwMode="auto">
          <a:xfrm>
            <a:off x="3714744" y="142852"/>
            <a:ext cx="4643470" cy="6543071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</p:pic>
      <p:graphicFrame>
        <p:nvGraphicFramePr>
          <p:cNvPr id="98306" name="Object 3"/>
          <p:cNvGraphicFramePr>
            <a:graphicFrameLocks noChangeAspect="1"/>
          </p:cNvGraphicFramePr>
          <p:nvPr/>
        </p:nvGraphicFramePr>
        <p:xfrm>
          <a:off x="285720" y="2928934"/>
          <a:ext cx="3078544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name="Формула" r:id="rId4" imgW="888840" imgH="545760" progId="Equation.3">
                  <p:embed/>
                </p:oleObj>
              </mc:Choice>
              <mc:Fallback>
                <p:oleObj name="Формула" r:id="rId4" imgW="888840" imgH="545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928934"/>
                        <a:ext cx="3078544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5720" y="642918"/>
            <a:ext cx="3143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Решить систему уравнений</a:t>
            </a:r>
            <a:endParaRPr lang="ru-RU" sz="3600" b="1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43</a:t>
            </a:fld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92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9226" name="TextBox 9"/>
          <p:cNvSpPr txBox="1">
            <a:spLocks noChangeArrowheads="1"/>
          </p:cNvSpPr>
          <p:nvPr/>
        </p:nvSpPr>
        <p:spPr bwMode="auto">
          <a:xfrm>
            <a:off x="214282" y="928670"/>
            <a:ext cx="857252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200" b="1" dirty="0">
                <a:cs typeface="Arial" charset="0"/>
              </a:rPr>
              <a:t>Функция </a:t>
            </a:r>
            <a:r>
              <a:rPr lang="en-US" sz="3200" b="1" dirty="0">
                <a:cs typeface="Arial" charset="0"/>
              </a:rPr>
              <a:t>Minerr() </a:t>
            </a:r>
            <a:r>
              <a:rPr lang="ru-RU" sz="3200" b="1" dirty="0">
                <a:cs typeface="Arial" charset="0"/>
              </a:rPr>
              <a:t>использует тот же самый алгоритм, что и функция </a:t>
            </a:r>
            <a:r>
              <a:rPr lang="en-US" sz="3200" b="1" dirty="0">
                <a:cs typeface="Arial" charset="0"/>
              </a:rPr>
              <a:t>Find</a:t>
            </a:r>
            <a:r>
              <a:rPr lang="ru-RU" sz="3200" b="1" dirty="0">
                <a:cs typeface="Arial" charset="0"/>
              </a:rPr>
              <a:t>(). Но, если в результате поиска решения не может быть получено дальнейшее </a:t>
            </a:r>
            <a:r>
              <a:rPr lang="ru-RU" sz="3200" b="1" dirty="0" smtClean="0">
                <a:cs typeface="Arial" charset="0"/>
              </a:rPr>
              <a:t>приближение </a:t>
            </a:r>
            <a:r>
              <a:rPr lang="ru-RU" sz="3200" b="1" dirty="0">
                <a:cs typeface="Arial" charset="0"/>
              </a:rPr>
              <a:t>к решению</a:t>
            </a:r>
            <a:r>
              <a:rPr lang="ru-RU" sz="3200" b="1" dirty="0" smtClean="0">
                <a:cs typeface="Arial" charset="0"/>
              </a:rPr>
              <a:t>,</a:t>
            </a:r>
            <a:r>
              <a:rPr lang="en-US" sz="3200" b="1" dirty="0" smtClean="0">
                <a:cs typeface="Arial" charset="0"/>
              </a:rPr>
              <a:t> </a:t>
            </a:r>
            <a:r>
              <a:rPr lang="ru-RU" sz="3200" b="1" dirty="0" smtClean="0">
                <a:cs typeface="Arial" charset="0"/>
              </a:rPr>
              <a:t>то </a:t>
            </a:r>
            <a:r>
              <a:rPr lang="en-US" sz="3200" b="1" dirty="0" smtClean="0">
                <a:cs typeface="Arial" charset="0"/>
              </a:rPr>
              <a:t> Minerr</a:t>
            </a:r>
            <a:r>
              <a:rPr lang="en-US" sz="3200" b="1" dirty="0">
                <a:cs typeface="Arial" charset="0"/>
              </a:rPr>
              <a:t>() </a:t>
            </a:r>
            <a:r>
              <a:rPr lang="ru-RU" sz="3200" b="1" dirty="0">
                <a:cs typeface="Arial" charset="0"/>
              </a:rPr>
              <a:t>возвращает это </a:t>
            </a:r>
            <a:r>
              <a:rPr lang="ru-RU" sz="3200" b="1" dirty="0" smtClean="0">
                <a:cs typeface="Arial" charset="0"/>
              </a:rPr>
              <a:t>приближение</a:t>
            </a:r>
            <a:r>
              <a:rPr lang="en-US" sz="3200" b="1" dirty="0" smtClean="0">
                <a:cs typeface="Arial" charset="0"/>
              </a:rPr>
              <a:t>,</a:t>
            </a:r>
            <a:r>
              <a:rPr lang="ru-RU" sz="3200" b="1" dirty="0" smtClean="0">
                <a:cs typeface="Arial" charset="0"/>
              </a:rPr>
              <a:t> а </a:t>
            </a:r>
            <a:r>
              <a:rPr lang="en-US" sz="3200" b="1" dirty="0" smtClean="0">
                <a:cs typeface="Arial" charset="0"/>
              </a:rPr>
              <a:t>Find</a:t>
            </a:r>
            <a:r>
              <a:rPr lang="ru-RU" sz="3200" b="1" dirty="0" smtClean="0">
                <a:cs typeface="Arial" charset="0"/>
              </a:rPr>
              <a:t>() не работает. </a:t>
            </a:r>
            <a:endParaRPr lang="ru-RU" sz="3200" b="1" dirty="0">
              <a:cs typeface="Arial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cs typeface="Arial" charset="0"/>
              </a:rPr>
              <a:t>Использование </a:t>
            </a:r>
            <a:r>
              <a:rPr lang="ru-RU" sz="3600" b="1" u="sng" dirty="0">
                <a:cs typeface="Arial" charset="0"/>
              </a:rPr>
              <a:t>функции </a:t>
            </a:r>
            <a:r>
              <a:rPr lang="en-US" sz="3600" b="1" u="sng" dirty="0">
                <a:cs typeface="Arial" charset="0"/>
              </a:rPr>
              <a:t> </a:t>
            </a:r>
            <a:r>
              <a:rPr lang="en-US" sz="3600" b="1" u="sng" dirty="0" smtClean="0">
                <a:cs typeface="Arial" charset="0"/>
              </a:rPr>
              <a:t>Minerr()</a:t>
            </a:r>
            <a:endParaRPr lang="ru-RU" sz="3600" b="1" u="sng" dirty="0">
              <a:cs typeface="Arial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44</a:t>
            </a:fld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45</a:t>
            </a:fld>
            <a:endParaRPr lang="ru-RU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 l="6933" t="19238" r="75488" b="44507"/>
          <a:stretch>
            <a:fillRect/>
          </a:stretch>
        </p:blipFill>
        <p:spPr bwMode="auto">
          <a:xfrm>
            <a:off x="2143108" y="714355"/>
            <a:ext cx="3714776" cy="612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cs typeface="Arial" charset="0"/>
              </a:rPr>
              <a:t>Использование </a:t>
            </a:r>
            <a:r>
              <a:rPr lang="ru-RU" sz="3600" b="1" u="sng" dirty="0">
                <a:cs typeface="Arial" charset="0"/>
              </a:rPr>
              <a:t>функции </a:t>
            </a:r>
            <a:r>
              <a:rPr lang="en-US" sz="3600" b="1" u="sng" dirty="0">
                <a:cs typeface="Arial" charset="0"/>
              </a:rPr>
              <a:t> </a:t>
            </a:r>
            <a:r>
              <a:rPr lang="en-US" sz="3600" b="1" u="sng" dirty="0" smtClean="0">
                <a:cs typeface="Arial" charset="0"/>
              </a:rPr>
              <a:t>Minerr()</a:t>
            </a:r>
            <a:endParaRPr lang="ru-RU" sz="3600" b="1" u="sng" dirty="0"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46</a:t>
            </a:fld>
            <a:endParaRPr lang="ru-RU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 l="5176" t="57690" r="76367" b="8252"/>
          <a:stretch>
            <a:fillRect/>
          </a:stretch>
        </p:blipFill>
        <p:spPr bwMode="auto">
          <a:xfrm>
            <a:off x="4714876" y="571480"/>
            <a:ext cx="4143404" cy="61164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/>
          <a:srcRect l="6671" t="59001" r="78834" b="19412"/>
          <a:stretch>
            <a:fillRect/>
          </a:stretch>
        </p:blipFill>
        <p:spPr bwMode="auto">
          <a:xfrm>
            <a:off x="285720" y="1000108"/>
            <a:ext cx="3786214" cy="451123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0" y="0"/>
            <a:ext cx="85010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>
                <a:cs typeface="Arial" charset="0"/>
              </a:rPr>
              <a:t>Решение систем </a:t>
            </a:r>
            <a:r>
              <a:rPr lang="ru-RU" sz="3200" b="1" u="sng" dirty="0" smtClean="0">
                <a:cs typeface="Arial" charset="0"/>
              </a:rPr>
              <a:t>линейных уравнений</a:t>
            </a:r>
            <a:endParaRPr lang="ru-RU" sz="3200" b="1" u="sng" dirty="0">
              <a:cs typeface="Arial" charset="0"/>
            </a:endParaRPr>
          </a:p>
          <a:p>
            <a:pPr algn="ctr"/>
            <a:r>
              <a:rPr lang="en-US" sz="3200" b="1" u="sng" dirty="0" smtClean="0">
                <a:cs typeface="Arial" charset="0"/>
              </a:rPr>
              <a:t> </a:t>
            </a:r>
            <a:r>
              <a:rPr lang="ru-RU" sz="3200" b="1" u="sng" dirty="0">
                <a:cs typeface="Arial" charset="0"/>
              </a:rPr>
              <a:t>Матричный способ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214546" y="1571612"/>
          <a:ext cx="4143404" cy="230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Формула" r:id="rId3" imgW="1282700" imgH="711200" progId="Equation.3">
                  <p:embed/>
                </p:oleObj>
              </mc:Choice>
              <mc:Fallback>
                <p:oleObj name="Формула" r:id="rId3" imgW="12827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571612"/>
                        <a:ext cx="4143404" cy="2301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47</a:t>
            </a:fld>
            <a:endParaRPr lang="ru-RU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48</a:t>
            </a:fld>
            <a:endParaRPr lang="ru-RU" dirty="0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284673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428868"/>
            <a:ext cx="182234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86322"/>
            <a:ext cx="2568158" cy="81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572008"/>
            <a:ext cx="1928826" cy="2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 bwMode="auto">
          <a:xfrm>
            <a:off x="3948923" y="714356"/>
            <a:ext cx="51950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indent="457200" algn="just"/>
            <a:r>
              <a:rPr lang="ru-RU" sz="3200" b="1" dirty="0" smtClean="0">
                <a:cs typeface="Arial" charset="0"/>
              </a:rPr>
              <a:t>Матрица коэффициентов</a:t>
            </a:r>
            <a:endParaRPr lang="ru-RU" sz="3200" b="1" dirty="0"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500430" y="2928934"/>
            <a:ext cx="45644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indent="457200" algn="just"/>
            <a:r>
              <a:rPr lang="ru-RU" sz="3200" b="1" dirty="0" smtClean="0">
                <a:cs typeface="Arial" charset="0"/>
              </a:rPr>
              <a:t>Вектор правых частей</a:t>
            </a:r>
            <a:endParaRPr lang="ru-RU" sz="3200" b="1" dirty="0"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572264" y="4857760"/>
            <a:ext cx="22473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indent="457200" algn="just"/>
            <a:r>
              <a:rPr lang="ru-RU" sz="3200" b="1" dirty="0" smtClean="0">
                <a:cs typeface="Arial" charset="0"/>
              </a:rPr>
              <a:t>Решение</a:t>
            </a:r>
            <a:endParaRPr lang="ru-RU" sz="3200" b="1" dirty="0">
              <a:cs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49</a:t>
            </a:fld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850109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>
                <a:cs typeface="Arial" charset="0"/>
              </a:rPr>
              <a:t>Решение систем </a:t>
            </a:r>
            <a:r>
              <a:rPr lang="ru-RU" sz="3200" b="1" u="sng" dirty="0" smtClean="0">
                <a:cs typeface="Arial" charset="0"/>
              </a:rPr>
              <a:t>линейных уравнений</a:t>
            </a:r>
            <a:endParaRPr lang="ru-RU" sz="3200" b="1" u="sng" dirty="0">
              <a:cs typeface="Arial" charset="0"/>
            </a:endParaRPr>
          </a:p>
          <a:p>
            <a:pPr algn="ctr"/>
            <a:r>
              <a:rPr lang="en-US" sz="3200" b="1" u="sng" dirty="0" smtClean="0">
                <a:cs typeface="Arial" charset="0"/>
              </a:rPr>
              <a:t> </a:t>
            </a:r>
            <a:r>
              <a:rPr lang="ru-RU" sz="3200" b="1" u="sng" dirty="0" smtClean="0">
                <a:cs typeface="Arial" charset="0"/>
              </a:rPr>
              <a:t>с помощью </a:t>
            </a:r>
            <a:r>
              <a:rPr lang="en-US" sz="4800" b="1" u="sng" dirty="0" smtClean="0">
                <a:cs typeface="Arial" charset="0"/>
              </a:rPr>
              <a:t>lsolve</a:t>
            </a:r>
            <a:endParaRPr lang="ru-RU" sz="4800" b="1" u="sng" dirty="0">
              <a:cs typeface="Arial" charset="0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429132"/>
            <a:ext cx="3292566" cy="171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214554"/>
            <a:ext cx="284673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285992"/>
            <a:ext cx="182234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35000"/>
          <a:stretch>
            <a:fillRect/>
          </a:stretch>
        </p:blipFill>
        <p:spPr bwMode="auto">
          <a:xfrm>
            <a:off x="214282" y="500042"/>
            <a:ext cx="882527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50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00166" y="142852"/>
            <a:ext cx="618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Символьные вычисления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214282" y="1285860"/>
            <a:ext cx="8643998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Символьные вычисления в Mathcad можно осуществлять в двух различных вариантах: 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 помощью команд меню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пункт Символика</a:t>
            </a:r>
            <a:r>
              <a:rPr kumimoji="0" lang="ru-RU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 помощью оператора символьного вывода 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→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51</a:t>
            </a:fld>
            <a:endParaRPr lang="ru-RU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/>
          <a:srcRect l="4575" t="17267" r="83071" b="48417"/>
          <a:stretch>
            <a:fillRect/>
          </a:stretch>
        </p:blipFill>
        <p:spPr bwMode="auto">
          <a:xfrm>
            <a:off x="1857356" y="2428868"/>
            <a:ext cx="192882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5099" t="11548" r="83071" b="86164"/>
          <a:stretch>
            <a:fillRect/>
          </a:stretch>
        </p:blipFill>
        <p:spPr bwMode="auto">
          <a:xfrm>
            <a:off x="428596" y="2428868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071538" y="142852"/>
            <a:ext cx="6658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Оператор символьного вывода</a:t>
            </a:r>
            <a:endParaRPr lang="ru-RU" sz="3200" u="sng" dirty="0"/>
          </a:p>
        </p:txBody>
      </p:sp>
      <p:sp>
        <p:nvSpPr>
          <p:cNvPr id="7" name="Овал 6"/>
          <p:cNvSpPr/>
          <p:nvPr/>
        </p:nvSpPr>
        <p:spPr>
          <a:xfrm>
            <a:off x="2000232" y="2643182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928670"/>
            <a:ext cx="85725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Вызывается с помощью панели Символьная или 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Ctrl + </a:t>
            </a:r>
            <a:r>
              <a:rPr lang="en-US" sz="4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4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52</a:t>
            </a:fld>
            <a:endParaRPr lang="ru-RU" dirty="0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3000364" y="0"/>
            <a:ext cx="22926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6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Пределы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71480"/>
            <a:ext cx="9358346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3600" dirty="0" smtClean="0"/>
              <a:t>1.</a:t>
            </a:r>
            <a:r>
              <a:rPr lang="en-US" sz="3200" dirty="0" smtClean="0"/>
              <a:t>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Вызвать оператор нахождения предела с помощью панели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Исчисление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или нажав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Ctrl+L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2. Заполнить местозаполнители данными</a:t>
            </a:r>
          </a:p>
          <a:p>
            <a:pPr lvl="0">
              <a:spcBef>
                <a:spcPts val="12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3. Вызвать символьный оператор</a:t>
            </a:r>
          </a:p>
          <a:p>
            <a:pPr lvl="0">
              <a:spcBef>
                <a:spcPts val="12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4. Нажать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Enter</a:t>
            </a:r>
            <a:endParaRPr lang="ru-RU" b="1" i="1" dirty="0">
              <a:cs typeface="Arial" charset="0"/>
            </a:endParaRP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/>
          <a:srcRect l="4395" t="21717" r="70215" b="67589"/>
          <a:stretch>
            <a:fillRect/>
          </a:stretch>
        </p:blipFill>
        <p:spPr bwMode="auto">
          <a:xfrm>
            <a:off x="928662" y="4643422"/>
            <a:ext cx="657229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53</a:t>
            </a:fld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2735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Производные</a:t>
            </a:r>
            <a:r>
              <a:rPr lang="en-US" sz="32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sz="32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неопределенные интегралы </a:t>
            </a:r>
            <a:r>
              <a:rPr lang="en-US" sz="32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32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0" y="785794"/>
            <a:ext cx="857252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514350" lvl="0" indent="-514350">
              <a:spcBef>
                <a:spcPts val="12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Вычисляются аналогично пределам.</a:t>
            </a:r>
          </a:p>
          <a:p>
            <a:pPr marL="514350" lvl="0" indent="-514350">
              <a:spcBef>
                <a:spcPts val="12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Оператор производной - нажать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?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12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Оператор интеграла - нажать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Ctrl + I</a:t>
            </a:r>
            <a:endParaRPr lang="ru-RU" sz="3600" b="1" i="1" dirty="0">
              <a:cs typeface="Arial" charset="0"/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/>
          <a:srcRect l="12797" t="24370" r="70070" b="63086"/>
          <a:stretch>
            <a:fillRect/>
          </a:stretch>
        </p:blipFill>
        <p:spPr bwMode="auto">
          <a:xfrm>
            <a:off x="1000100" y="3092197"/>
            <a:ext cx="6429420" cy="376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54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282" y="214290"/>
            <a:ext cx="8288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40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Решение уравнений символьно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0" y="1285860"/>
            <a:ext cx="900115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3600" dirty="0" smtClean="0"/>
              <a:t>1.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Набрать уравнение, используя символ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логическое =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2. Выделить переменную в любом месте уравнения</a:t>
            </a:r>
          </a:p>
          <a:p>
            <a:pPr lvl="0">
              <a:spcBef>
                <a:spcPts val="12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Символика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Переменная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Решить</a:t>
            </a:r>
          </a:p>
          <a:p>
            <a:pPr indent="457200" algn="just"/>
            <a:endParaRPr lang="ru-RU" sz="3600" b="1" i="1" dirty="0">
              <a:cs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55</a:t>
            </a:fld>
            <a:endParaRPr lang="ru-RU" dirty="0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/>
          <a:srcRect l="14843" r="22754" b="61548"/>
          <a:stretch>
            <a:fillRect/>
          </a:stretch>
        </p:blipFill>
        <p:spPr bwMode="auto">
          <a:xfrm>
            <a:off x="142844" y="1500174"/>
            <a:ext cx="855010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56</a:t>
            </a:fld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l="12207" t="36817" r="55274" b="52197"/>
          <a:stretch>
            <a:fillRect/>
          </a:stretch>
        </p:blipFill>
        <p:spPr bwMode="auto">
          <a:xfrm>
            <a:off x="214282" y="1714488"/>
            <a:ext cx="819393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Овал 3"/>
          <p:cNvSpPr/>
          <p:nvPr/>
        </p:nvSpPr>
        <p:spPr>
          <a:xfrm>
            <a:off x="5429256" y="2571744"/>
            <a:ext cx="71438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>
            <a:off x="4071934" y="2500306"/>
            <a:ext cx="1285884" cy="28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500430" y="500042"/>
            <a:ext cx="1903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Ctrl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dirty="0"/>
          </a:p>
        </p:txBody>
      </p:sp>
      <p:cxnSp>
        <p:nvCxnSpPr>
          <p:cNvPr id="7" name="Прямая со стрелкой 6"/>
          <p:cNvCxnSpPr>
            <a:stCxn id="6" idx="2"/>
          </p:cNvCxnSpPr>
          <p:nvPr/>
        </p:nvCxnSpPr>
        <p:spPr>
          <a:xfrm rot="5400000">
            <a:off x="3727864" y="1490444"/>
            <a:ext cx="1068181" cy="3800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1785918" y="0"/>
            <a:ext cx="4761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Логическая функция 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if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TextBox 7"/>
          <p:cNvSpPr txBox="1">
            <a:spLocks noChangeArrowheads="1"/>
          </p:cNvSpPr>
          <p:nvPr/>
        </p:nvSpPr>
        <p:spPr bwMode="auto">
          <a:xfrm>
            <a:off x="0" y="571500"/>
            <a:ext cx="91440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457200" algn="just"/>
            <a:endParaRPr lang="ru-RU" dirty="0" smtClean="0">
              <a:latin typeface="Arial" pitchFamily="34" charset="0"/>
              <a:ea typeface="Times New Roman" pitchFamily="18" charset="0"/>
            </a:endParaRPr>
          </a:p>
          <a:p>
            <a:pPr marL="0" lvl="1" algn="just"/>
            <a:r>
              <a:rPr lang="ru-RU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Используется для организации разветвлений</a:t>
            </a:r>
          </a:p>
          <a:p>
            <a:pPr marL="0" lvl="1" algn="just"/>
            <a:r>
              <a:rPr lang="ru-RU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lvl="1" algn="just"/>
            <a:r>
              <a:rPr lang="ru-RU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Общий вид     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(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)</a:t>
            </a:r>
          </a:p>
          <a:p>
            <a:pPr marL="0" lvl="1" algn="just"/>
            <a:endParaRPr lang="ru-RU" sz="3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1"/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- условие, которое может принимать значение “истина”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1) или “ложь” (0),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lvl="1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выражение, которое вычисляется, если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s=1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marL="0" lvl="1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выражение, которое вычисляется, если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s=0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marL="0" lvl="1" indent="457200" algn="just"/>
            <a:endParaRPr lang="en-US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50004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/>
            <a:r>
              <a:rPr lang="ru-RU" sz="3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Если условие выполняется, то функция принимает значение </a:t>
            </a:r>
            <a:r>
              <a:rPr lang="en-US" sz="3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ru-RU" sz="3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 в противном случае – значение</a:t>
            </a:r>
            <a:r>
              <a:rPr lang="ru-RU" sz="3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ru-RU" sz="3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marL="0" lvl="1" indent="457200"/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marL="0" lvl="1" indent="457200"/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записи условия используются логические операторы</a:t>
            </a:r>
          </a:p>
          <a:p>
            <a:pPr marL="0" lvl="1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=, &gt;, &lt;, ≤, ≥, ≠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 l="35937" t="33521" r="54395" b="58789"/>
          <a:stretch>
            <a:fillRect/>
          </a:stretch>
        </p:blipFill>
        <p:spPr bwMode="auto">
          <a:xfrm>
            <a:off x="3571868" y="4643446"/>
            <a:ext cx="2857520" cy="181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59</a:t>
            </a:fld>
            <a:endParaRPr lang="ru-RU" dirty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/>
          <a:srcRect l="4296" t="42309" r="50000" b="34619"/>
          <a:stretch>
            <a:fillRect/>
          </a:stretch>
        </p:blipFill>
        <p:spPr bwMode="auto">
          <a:xfrm>
            <a:off x="-54492" y="1214422"/>
            <a:ext cx="919849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214678" y="214290"/>
            <a:ext cx="1762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4976" t="31496" r="14669" b="50167"/>
          <a:stretch>
            <a:fillRect/>
          </a:stretch>
        </p:blipFill>
        <p:spPr bwMode="auto">
          <a:xfrm>
            <a:off x="2500298" y="714356"/>
            <a:ext cx="3857652" cy="546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4572008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Присвоить</a:t>
            </a:r>
            <a:endParaRPr lang="ru-RU" sz="3200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571604" y="5143512"/>
            <a:ext cx="1214446" cy="57150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357158" y="1142984"/>
            <a:ext cx="81439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457200" algn="just"/>
            <a:r>
              <a:rPr lang="ru-RU" sz="3600" dirty="0">
                <a:latin typeface="Arial" pitchFamily="34" charset="0"/>
                <a:cs typeface="Arial" pitchFamily="34" charset="0"/>
              </a:rPr>
              <a:t>В пакете Mathcad для обозначения логической операции “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И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” служит символ “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*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” (умножение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 marL="0" lvl="1"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а для обозначения логической операции “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ИЛИ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” служит символ “+” (сложение).</a:t>
            </a:r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Calibri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60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61</a:t>
            </a:fld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214678" y="214290"/>
            <a:ext cx="1762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rcRect l="4297" t="35718" r="60547" b="35717"/>
          <a:stretch>
            <a:fillRect/>
          </a:stretch>
        </p:blipFill>
        <p:spPr bwMode="auto">
          <a:xfrm>
            <a:off x="0" y="1142984"/>
            <a:ext cx="8402208" cy="546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62</a:t>
            </a:fld>
            <a:endParaRPr lang="ru-RU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/>
          <a:srcRect l="6054" t="34619" r="58789" b="36816"/>
          <a:stretch>
            <a:fillRect/>
          </a:stretch>
        </p:blipFill>
        <p:spPr bwMode="auto">
          <a:xfrm>
            <a:off x="571472" y="857232"/>
            <a:ext cx="8072494" cy="524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214678" y="214290"/>
            <a:ext cx="1762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63</a:t>
            </a:fld>
            <a:endParaRPr lang="ru-RU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142976" y="214290"/>
            <a:ext cx="65008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457200" algn="just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Определить значение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y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 l="8032" t="63458" r="55347" b="24182"/>
          <a:stretch>
            <a:fillRect/>
          </a:stretch>
        </p:blipFill>
        <p:spPr bwMode="auto">
          <a:xfrm>
            <a:off x="142844" y="1643050"/>
            <a:ext cx="873131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 l="42090" t="24731" r="45605" b="63184"/>
          <a:stretch>
            <a:fillRect/>
          </a:stretch>
        </p:blipFill>
        <p:spPr bwMode="auto">
          <a:xfrm>
            <a:off x="5929290" y="142852"/>
            <a:ext cx="3214710" cy="252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l="32422" t="37915" r="50879" b="47803"/>
          <a:stretch>
            <a:fillRect/>
          </a:stretch>
        </p:blipFill>
        <p:spPr bwMode="auto">
          <a:xfrm>
            <a:off x="10958" y="2545425"/>
            <a:ext cx="4632480" cy="316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 l="41211" t="25830" r="34180" b="63184"/>
          <a:stretch>
            <a:fillRect/>
          </a:stretch>
        </p:blipFill>
        <p:spPr bwMode="auto">
          <a:xfrm>
            <a:off x="-1" y="500042"/>
            <a:ext cx="580076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 l="7812" t="59888" r="79883" b="28027"/>
          <a:stretch>
            <a:fillRect/>
          </a:stretch>
        </p:blipFill>
        <p:spPr bwMode="auto">
          <a:xfrm>
            <a:off x="5325314" y="3286124"/>
            <a:ext cx="381868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500166" y="142852"/>
            <a:ext cx="63739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Приемы работы с 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MathCad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1" y="142873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u-RU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643570" y="2500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 l="4499" t="29401" r="64788" b="57923"/>
          <a:stretch>
            <a:fillRect/>
          </a:stretch>
        </p:blipFill>
        <p:spPr bwMode="auto">
          <a:xfrm>
            <a:off x="2428860" y="5524491"/>
            <a:ext cx="4500594" cy="133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 l="3362" t="42490" r="71613" b="42353"/>
          <a:stretch>
            <a:fillRect/>
          </a:stretch>
        </p:blipFill>
        <p:spPr bwMode="auto">
          <a:xfrm>
            <a:off x="2000232" y="3429000"/>
            <a:ext cx="4643470" cy="201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/>
          <a:srcRect l="7912" t="34155" r="76163" b="51584"/>
          <a:stretch>
            <a:fillRect/>
          </a:stretch>
        </p:blipFill>
        <p:spPr bwMode="auto">
          <a:xfrm>
            <a:off x="3071802" y="1357298"/>
            <a:ext cx="2778144" cy="178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643174" y="285728"/>
            <a:ext cx="3067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Ввод  текста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1324" t="32570" r="42038" b="35739"/>
          <a:stretch>
            <a:fillRect/>
          </a:stretch>
        </p:blipFill>
        <p:spPr bwMode="auto">
          <a:xfrm>
            <a:off x="500034" y="1643050"/>
            <a:ext cx="7908187" cy="38576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6C-BC44-4009-BB36-E8E3FAB9D89C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indent="457200" algn="just">
          <a:defRPr b="1" i="1" dirty="0"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924</Words>
  <Application>Microsoft Office PowerPoint</Application>
  <PresentationFormat>Экран (4:3)</PresentationFormat>
  <Paragraphs>251</Paragraphs>
  <Slides>63</Slides>
  <Notes>0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Calibri</vt:lpstr>
      <vt:lpstr>Times New Roman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Doda2</dc:creator>
  <cp:lastModifiedBy>Мороз</cp:lastModifiedBy>
  <cp:revision>121</cp:revision>
  <dcterms:created xsi:type="dcterms:W3CDTF">2010-10-08T18:42:00Z</dcterms:created>
  <dcterms:modified xsi:type="dcterms:W3CDTF">2015-11-02T07:22:18Z</dcterms:modified>
</cp:coreProperties>
</file>