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81"/>
  </p:notesMasterIdLst>
  <p:handoutMasterIdLst>
    <p:handoutMasterId r:id="rId82"/>
  </p:handoutMasterIdLst>
  <p:sldIdLst>
    <p:sldId id="399" r:id="rId2"/>
    <p:sldId id="398" r:id="rId3"/>
    <p:sldId id="419" r:id="rId4"/>
    <p:sldId id="403" r:id="rId5"/>
    <p:sldId id="400" r:id="rId6"/>
    <p:sldId id="401" r:id="rId7"/>
    <p:sldId id="402" r:id="rId8"/>
    <p:sldId id="404" r:id="rId9"/>
    <p:sldId id="405" r:id="rId10"/>
    <p:sldId id="411" r:id="rId11"/>
    <p:sldId id="412" r:id="rId12"/>
    <p:sldId id="409" r:id="rId13"/>
    <p:sldId id="418" r:id="rId14"/>
    <p:sldId id="410" r:id="rId15"/>
    <p:sldId id="414" r:id="rId16"/>
    <p:sldId id="415" r:id="rId17"/>
    <p:sldId id="416" r:id="rId18"/>
    <p:sldId id="406" r:id="rId19"/>
    <p:sldId id="407" r:id="rId20"/>
    <p:sldId id="408" r:id="rId21"/>
    <p:sldId id="413" r:id="rId22"/>
    <p:sldId id="422" r:id="rId23"/>
    <p:sldId id="423" r:id="rId24"/>
    <p:sldId id="424" r:id="rId25"/>
    <p:sldId id="425" r:id="rId26"/>
    <p:sldId id="448" r:id="rId27"/>
    <p:sldId id="449" r:id="rId28"/>
    <p:sldId id="450" r:id="rId29"/>
    <p:sldId id="437" r:id="rId30"/>
    <p:sldId id="447" r:id="rId31"/>
    <p:sldId id="337" r:id="rId32"/>
    <p:sldId id="338" r:id="rId33"/>
    <p:sldId id="417" r:id="rId34"/>
    <p:sldId id="259" r:id="rId35"/>
    <p:sldId id="392" r:id="rId36"/>
    <p:sldId id="426" r:id="rId37"/>
    <p:sldId id="420" r:id="rId38"/>
    <p:sldId id="262" r:id="rId39"/>
    <p:sldId id="349" r:id="rId40"/>
    <p:sldId id="427" r:id="rId41"/>
    <p:sldId id="376" r:id="rId42"/>
    <p:sldId id="374" r:id="rId43"/>
    <p:sldId id="375" r:id="rId44"/>
    <p:sldId id="265" r:id="rId45"/>
    <p:sldId id="267" r:id="rId46"/>
    <p:sldId id="390" r:id="rId47"/>
    <p:sldId id="366" r:id="rId48"/>
    <p:sldId id="368" r:id="rId49"/>
    <p:sldId id="364" r:id="rId50"/>
    <p:sldId id="363" r:id="rId51"/>
    <p:sldId id="367" r:id="rId52"/>
    <p:sldId id="380" r:id="rId53"/>
    <p:sldId id="391" r:id="rId54"/>
    <p:sldId id="377" r:id="rId55"/>
    <p:sldId id="378" r:id="rId56"/>
    <p:sldId id="430" r:id="rId57"/>
    <p:sldId id="431" r:id="rId58"/>
    <p:sldId id="379" r:id="rId59"/>
    <p:sldId id="432" r:id="rId60"/>
    <p:sldId id="397" r:id="rId61"/>
    <p:sldId id="381" r:id="rId62"/>
    <p:sldId id="299" r:id="rId63"/>
    <p:sldId id="298" r:id="rId64"/>
    <p:sldId id="440" r:id="rId65"/>
    <p:sldId id="441" r:id="rId66"/>
    <p:sldId id="276" r:id="rId67"/>
    <p:sldId id="315" r:id="rId68"/>
    <p:sldId id="316" r:id="rId69"/>
    <p:sldId id="317" r:id="rId70"/>
    <p:sldId id="305" r:id="rId71"/>
    <p:sldId id="389" r:id="rId72"/>
    <p:sldId id="436" r:id="rId73"/>
    <p:sldId id="314" r:id="rId74"/>
    <p:sldId id="442" r:id="rId75"/>
    <p:sldId id="443" r:id="rId76"/>
    <p:sldId id="444" r:id="rId77"/>
    <p:sldId id="445" r:id="rId78"/>
    <p:sldId id="446" r:id="rId79"/>
    <p:sldId id="451" r:id="rId80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660033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0104" autoAdjust="0"/>
  </p:normalViewPr>
  <p:slideViewPr>
    <p:cSldViewPr>
      <p:cViewPr varScale="1">
        <p:scale>
          <a:sx n="63" d="100"/>
          <a:sy n="63" d="100"/>
        </p:scale>
        <p:origin x="-77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D7053240-CE69-11CD-A777-00DD01143C57}" ax:persistence="persistPropertyBag">
  <ax:ocxPr ax:name="Caption" ax:value="CommandButton1"/>
  <ax:ocxPr ax:name="Size" ax:value="4974;1420"/>
  <ax:ocxPr ax:name="FontName" ax:value="Calibri"/>
  <ax:ocxPr ax:name="FontEffects" ax:value="1073741825"/>
  <ax:ocxPr ax:name="FontHeight" ax:value="324"/>
  <ax:ocxPr ax:name="FontCharSet" ax:value="204"/>
  <ax:ocxPr ax:name="FontPitchAndFamily" ax:value="2"/>
  <ax:ocxPr ax:name="ParagraphAlign" ax:value="3"/>
  <ax:ocxPr ax:name="FontWeight" ax:value="700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C7F5F08-72BD-4A19-89B1-C5FBFBD1006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22F2B74-E1F2-4185-A6C3-C3FACF40A32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16FFB-3765-40B8-BBCA-DB33A06A86D1}" type="slidenum">
              <a:rPr lang="ru-RU" smtClean="0">
                <a:latin typeface="Arial" pitchFamily="34" charset="0"/>
              </a:rPr>
              <a:pPr/>
              <a:t>34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4EE3A-3395-4F5F-AB92-0C7C1A31DD8D}" type="slidenum">
              <a:rPr lang="ru-RU" smtClean="0">
                <a:latin typeface="Arial" pitchFamily="34" charset="0"/>
              </a:rPr>
              <a:pPr/>
              <a:t>66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ECA61-369C-4FBE-A1E5-5EF5B304CF7D}" type="slidenum">
              <a:rPr lang="ru-RU" smtClean="0">
                <a:latin typeface="Arial" pitchFamily="34" charset="0"/>
              </a:rPr>
              <a:pPr/>
              <a:t>71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F146B-7835-4B12-B737-AC2384BE63C0}" type="slidenum">
              <a:rPr lang="ru-RU" smtClean="0">
                <a:latin typeface="Arial" pitchFamily="34" charset="0"/>
              </a:rPr>
              <a:pPr/>
              <a:t>73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A534A-A127-4290-A6AA-CD6BAD5A30A8}" type="slidenum">
              <a:rPr lang="ru-RU" smtClean="0">
                <a:latin typeface="Arial" pitchFamily="34" charset="0"/>
              </a:rPr>
              <a:pPr/>
              <a:t>74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30521-92D0-481D-9691-CC7C147642DB}" type="slidenum">
              <a:rPr lang="ru-RU" smtClean="0">
                <a:latin typeface="Arial" pitchFamily="34" charset="0"/>
              </a:rPr>
              <a:pPr/>
              <a:t>75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AC595F-977A-49B4-9055-A9066CD1EEF9}" type="slidenum">
              <a:rPr lang="ru-RU" smtClean="0"/>
              <a:pPr/>
              <a:t>76</a:t>
            </a:fld>
            <a:endParaRPr lang="ru-RU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46B9A-E431-4B77-B98B-EA6651273029}" type="slidenum">
              <a:rPr lang="ru-RU" smtClean="0">
                <a:latin typeface="Arial" pitchFamily="34" charset="0"/>
              </a:rPr>
              <a:pPr/>
              <a:t>38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63360-F58C-4906-9928-89D9F8254126}" type="slidenum">
              <a:rPr lang="ru-RU" smtClean="0">
                <a:latin typeface="Arial" pitchFamily="34" charset="0"/>
              </a:rPr>
              <a:pPr/>
              <a:t>39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A6273-CFCA-4357-BEFD-C7A0F23C2953}" type="slidenum">
              <a:rPr lang="ru-RU" smtClean="0">
                <a:latin typeface="Arial" pitchFamily="34" charset="0"/>
              </a:rPr>
              <a:pPr/>
              <a:t>41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C58F7-A716-4107-B786-582DDAC111F9}" type="slidenum">
              <a:rPr lang="ru-RU" smtClean="0">
                <a:latin typeface="Arial" pitchFamily="34" charset="0"/>
              </a:rPr>
              <a:pPr/>
              <a:t>42</a:t>
            </a:fld>
            <a:endParaRPr lang="ru-RU" dirty="0" smtClean="0">
              <a:latin typeface="Arial Cyr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2BE5B-0B66-49E6-852E-C6303245C3B7}" type="slidenum">
              <a:rPr lang="ru-RU" smtClean="0">
                <a:latin typeface="Arial" pitchFamily="34" charset="0"/>
              </a:rPr>
              <a:pPr/>
              <a:t>44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630C-7132-45BA-ACE6-DB107A276D2B}" type="slidenum">
              <a:rPr lang="ru-RU" smtClean="0">
                <a:latin typeface="Arial" pitchFamily="34" charset="0"/>
              </a:rPr>
              <a:pPr/>
              <a:t>45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148BE-CB3A-453B-A349-3FC9A0C35F76}" type="slidenum">
              <a:rPr lang="ru-RU" smtClean="0">
                <a:latin typeface="Arial" pitchFamily="34" charset="0"/>
              </a:rPr>
              <a:pPr/>
              <a:t>62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BC29B-4F2A-447B-8E0C-0A4167817951}" type="slidenum">
              <a:rPr lang="ru-RU" smtClean="0">
                <a:latin typeface="Arial" pitchFamily="34" charset="0"/>
              </a:rPr>
              <a:pPr/>
              <a:t>63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6EA17-C982-4E21-972B-12094E7B86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569D3-4CF6-4698-8512-7F0DA666819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FBEE-E7A1-44F1-801A-39824946FE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3D77-DA6E-4379-A198-55EE109926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FD6F4-23D1-482B-9C20-29AFDEAF5DD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ECE8-B872-4C82-8AE5-580C1796B65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65681-206C-423D-A89A-E1BD95B53FC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772C-C163-4049-B2B1-686D39385DA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73111-ECCA-4E31-B128-C96EECC8D9F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ADBC-219B-4845-9433-4DF3A63317B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E712-2997-437B-8D3E-C0C3570097B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0F701E7-98CA-40EE-BF69-B44554A01EC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71612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chemeClr val="tx1"/>
                </a:solidFill>
                <a:cs typeface="Arial" pitchFamily="34" charset="0"/>
              </a:rPr>
              <a:t>Знакомство с  </a:t>
            </a:r>
            <a:r>
              <a:rPr lang="ru-RU" sz="5400" b="1" dirty="0" smtClean="0">
                <a:solidFill>
                  <a:schemeClr val="tx1"/>
                </a:solidFill>
                <a:cs typeface="Arial" pitchFamily="34" charset="0"/>
              </a:rPr>
              <a:t>VB</a:t>
            </a:r>
            <a:r>
              <a:rPr lang="en-US" sz="5400" b="1" dirty="0" smtClean="0">
                <a:solidFill>
                  <a:schemeClr val="tx1"/>
                </a:solidFill>
                <a:cs typeface="Arial" pitchFamily="34" charset="0"/>
              </a:rPr>
              <a:t>A</a:t>
            </a:r>
            <a:endParaRPr lang="ru-RU" sz="54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ru-RU" b="1" u="sng" dirty="0" smtClean="0">
                <a:latin typeface="Arial" pitchFamily="34" charset="0"/>
                <a:cs typeface="Arial" pitchFamily="34" charset="0"/>
              </a:rPr>
              <a:t>Свойства командных кнопок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500174"/>
            <a:ext cx="750095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Caption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название</a:t>
            </a:r>
          </a:p>
          <a:p>
            <a:pPr eaLnBrk="1" hangingPunct="1">
              <a:buFontTx/>
              <a:buNone/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Font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шрифт</a:t>
            </a:r>
          </a:p>
          <a:p>
            <a:pPr eaLnBrk="1" hangingPunct="1">
              <a:buFontTx/>
              <a:buNone/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ForeColor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цвет букв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BackColor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цвет фона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/>
            <a:endParaRPr lang="ru-RU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Задаются в окне свойств </a:t>
            </a:r>
            <a:r>
              <a:rPr kumimoji="0" lang="en-US" sz="4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Properties</a:t>
            </a:r>
            <a:endParaRPr kumimoji="0" lang="ru-RU" sz="40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/>
          <a:srcRect l="18995" t="24731" r="53516" b="19772"/>
          <a:stretch>
            <a:fillRect/>
          </a:stretch>
        </p:blipFill>
        <p:spPr bwMode="auto">
          <a:xfrm>
            <a:off x="714348" y="785793"/>
            <a:ext cx="3643338" cy="58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38" y="1857364"/>
            <a:ext cx="4286280" cy="421484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В контекстном меню кнопки выбрать команду  </a:t>
            </a:r>
            <a:r>
              <a:rPr kumimoji="0" lang="ru-RU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2428875" y="285750"/>
            <a:ext cx="3723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 u="sng" dirty="0">
                <a:solidFill>
                  <a:schemeClr val="tx1"/>
                </a:solidFill>
                <a:cs typeface="Arial" pitchFamily="34" charset="0"/>
              </a:rPr>
              <a:t>Объекты </a:t>
            </a:r>
            <a:r>
              <a:rPr lang="en-US" sz="4000" b="1" u="sng" dirty="0">
                <a:solidFill>
                  <a:schemeClr val="tx1"/>
                </a:solidFill>
                <a:cs typeface="Arial" pitchFamily="34" charset="0"/>
              </a:rPr>
              <a:t>VBA</a:t>
            </a:r>
            <a:endParaRPr lang="ru-RU" sz="4000" b="1" u="sng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604" name="Прямоугольник 4"/>
          <p:cNvSpPr>
            <a:spLocks noChangeArrowheads="1"/>
          </p:cNvSpPr>
          <p:nvPr/>
        </p:nvSpPr>
        <p:spPr bwMode="auto">
          <a:xfrm>
            <a:off x="214282" y="1357298"/>
            <a:ext cx="8572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4800" b="1" dirty="0">
                <a:solidFill>
                  <a:schemeClr val="tx1"/>
                </a:solidFill>
                <a:cs typeface="Arial" pitchFamily="34" charset="0"/>
              </a:rPr>
              <a:t>Workbooks</a:t>
            </a:r>
            <a:r>
              <a:rPr lang="en-US" sz="4800" b="1" dirty="0">
                <a:solidFill>
                  <a:schemeClr val="tx1"/>
                </a:solidFill>
                <a:cs typeface="Arial" pitchFamily="34" charset="0"/>
              </a:rPr>
              <a:t> -   </a:t>
            </a: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рабочая книга,</a:t>
            </a:r>
            <a:r>
              <a:rPr lang="en-US" sz="480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4800" dirty="0">
                <a:solidFill>
                  <a:schemeClr val="tx1"/>
                </a:solidFill>
                <a:cs typeface="Arial" pitchFamily="34" charset="0"/>
              </a:rPr>
            </a:br>
            <a:r>
              <a:rPr lang="ru-RU" sz="4800" b="1" dirty="0">
                <a:solidFill>
                  <a:schemeClr val="tx1"/>
                </a:solidFill>
                <a:cs typeface="Arial" pitchFamily="34" charset="0"/>
              </a:rPr>
              <a:t>Worksheets</a:t>
            </a:r>
            <a:r>
              <a:rPr lang="en-US" sz="4800" b="1" dirty="0">
                <a:solidFill>
                  <a:schemeClr val="tx1"/>
                </a:solidFill>
                <a:cs typeface="Arial" pitchFamily="34" charset="0"/>
              </a:rPr>
              <a:t> -   </a:t>
            </a: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рабочий лист,</a:t>
            </a:r>
            <a:r>
              <a:rPr lang="en-US" sz="480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4800" dirty="0">
                <a:solidFill>
                  <a:schemeClr val="tx1"/>
                </a:solidFill>
                <a:cs typeface="Arial" pitchFamily="34" charset="0"/>
              </a:rPr>
            </a:b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cs typeface="Arial" pitchFamily="34" charset="0"/>
              </a:rPr>
              <a:t>      </a:t>
            </a:r>
            <a:r>
              <a:rPr lang="ru-RU" sz="4800" b="1" dirty="0">
                <a:solidFill>
                  <a:schemeClr val="tx1"/>
                </a:solidFill>
                <a:cs typeface="Arial" pitchFamily="34" charset="0"/>
              </a:rPr>
              <a:t>Cells</a:t>
            </a:r>
            <a:r>
              <a:rPr lang="en-US" sz="4800" b="1" dirty="0">
                <a:solidFill>
                  <a:schemeClr val="tx1"/>
                </a:solidFill>
                <a:cs typeface="Arial" pitchFamily="34" charset="0"/>
              </a:rPr>
              <a:t>      -   </a:t>
            </a: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ячейки,</a:t>
            </a:r>
            <a:r>
              <a:rPr lang="en-US" sz="480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4800" dirty="0">
                <a:solidFill>
                  <a:schemeClr val="tx1"/>
                </a:solidFill>
                <a:cs typeface="Arial" pitchFamily="34" charset="0"/>
              </a:rPr>
            </a:b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cs typeface="Arial" pitchFamily="34" charset="0"/>
              </a:rPr>
              <a:t>      </a:t>
            </a:r>
            <a:r>
              <a:rPr lang="ru-RU" sz="4800" b="1" dirty="0">
                <a:solidFill>
                  <a:schemeClr val="tx1"/>
                </a:solidFill>
                <a:cs typeface="Arial" pitchFamily="34" charset="0"/>
              </a:rPr>
              <a:t>Range</a:t>
            </a:r>
            <a:r>
              <a:rPr lang="en-US" sz="4800" b="1" dirty="0">
                <a:solidFill>
                  <a:schemeClr val="tx1"/>
                </a:solidFill>
                <a:cs typeface="Arial" pitchFamily="34" charset="0"/>
              </a:rPr>
              <a:t>    -  </a:t>
            </a:r>
            <a:r>
              <a:rPr lang="ru-RU" sz="4800" dirty="0">
                <a:solidFill>
                  <a:schemeClr val="tx1"/>
                </a:solidFill>
                <a:cs typeface="Arial" pitchFamily="34" charset="0"/>
              </a:rPr>
              <a:t>область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Worksheets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(“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Пример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”)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–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рабочий лист с именем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Пример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”</a:t>
            </a:r>
            <a:endParaRPr lang="ru-RU" sz="3600" b="1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14752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Worksheets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(“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Лист1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”)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–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рабочий лист с именем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Лист1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”</a:t>
            </a:r>
            <a:endParaRPr lang="ru-RU" sz="3600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Ячейка   </a:t>
            </a:r>
            <a:r>
              <a:rPr lang="en-US" sz="4000" b="1" dirty="0" smtClean="0"/>
              <a:t>A4   </a:t>
            </a:r>
            <a:r>
              <a:rPr lang="ru-RU" sz="4000" dirty="0" smtClean="0"/>
              <a:t>–</a:t>
            </a:r>
            <a:r>
              <a:rPr lang="en-US" sz="4000" dirty="0" smtClean="0"/>
              <a:t>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Cells(4, 1) </a:t>
            </a:r>
            <a:endParaRPr lang="en-US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Range(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“A4”)</a:t>
            </a:r>
            <a:endParaRPr lang="ru-RU" sz="4000" b="1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714752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Ячейка   </a:t>
            </a:r>
            <a:r>
              <a:rPr lang="en-US" sz="4000" b="1" dirty="0" smtClean="0"/>
              <a:t>C2   </a:t>
            </a:r>
            <a:r>
              <a:rPr lang="ru-RU" sz="4000" dirty="0" smtClean="0"/>
              <a:t>–</a:t>
            </a:r>
            <a:r>
              <a:rPr lang="en-US" sz="4000" dirty="0" smtClean="0"/>
              <a:t>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Cells(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) </a:t>
            </a:r>
            <a:endParaRPr lang="en-US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Range(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“C2”)</a:t>
            </a:r>
            <a:endParaRPr lang="ru-RU" sz="4000" b="1" dirty="0">
              <a:cs typeface="Arial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357686" y="500042"/>
            <a:ext cx="1901483" cy="40011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Номер  строки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57884" y="928670"/>
            <a:ext cx="549456" cy="52858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572264" y="428604"/>
            <a:ext cx="2285984" cy="40011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Номер  </a:t>
            </a:r>
            <a:r>
              <a:rPr lang="ru-RU" sz="2000" dirty="0" smtClean="0"/>
              <a:t>столбца</a:t>
            </a:r>
            <a:endParaRPr lang="ru-RU" sz="2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 flipV="1">
            <a:off x="7143768" y="857232"/>
            <a:ext cx="1285868" cy="71438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42852"/>
            <a:ext cx="8715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u="sng" dirty="0">
                <a:solidFill>
                  <a:schemeClr val="tx1"/>
                </a:solidFill>
                <a:latin typeface="Arial" charset="0"/>
              </a:rPr>
              <a:t>Чтобы запустить программу на выполнение </a:t>
            </a:r>
            <a:r>
              <a:rPr lang="ru-RU" b="1" u="sng" dirty="0" smtClean="0">
                <a:solidFill>
                  <a:schemeClr val="tx1"/>
                </a:solidFill>
                <a:latin typeface="Arial" charset="0"/>
              </a:rPr>
              <a:t>надо:</a:t>
            </a:r>
          </a:p>
          <a:p>
            <a:pPr>
              <a:defRPr/>
            </a:pPr>
            <a:endParaRPr lang="ru-RU" dirty="0">
              <a:solidFill>
                <a:schemeClr val="tx1"/>
              </a:solidFill>
              <a:latin typeface="Arial" charset="0"/>
            </a:endParaRPr>
          </a:p>
          <a:p>
            <a:pPr marL="514350" indent="-514350" algn="just">
              <a:buFontTx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 Отключить </a:t>
            </a: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кнопку </a:t>
            </a:r>
            <a:r>
              <a:rPr lang="ru-RU" b="1" dirty="0">
                <a:solidFill>
                  <a:schemeClr val="tx1"/>
                </a:solidFill>
                <a:cs typeface="Arial" pitchFamily="34" charset="0"/>
              </a:rPr>
              <a:t>Режим конструктора</a:t>
            </a:r>
            <a:r>
              <a:rPr lang="ru-RU" b="1" i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на вкладке </a:t>
            </a:r>
            <a:r>
              <a:rPr lang="ru-RU" b="1" dirty="0">
                <a:solidFill>
                  <a:schemeClr val="tx1"/>
                </a:solidFill>
                <a:cs typeface="Arial" pitchFamily="34" charset="0"/>
              </a:rPr>
              <a:t>Разработчик</a:t>
            </a:r>
          </a:p>
          <a:p>
            <a:pPr marL="514350" indent="-514350" algn="just">
              <a:buFontTx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 Щелкнуть </a:t>
            </a:r>
            <a:r>
              <a:rPr lang="ru-RU" b="1" dirty="0">
                <a:solidFill>
                  <a:schemeClr val="tx1"/>
                </a:solidFill>
                <a:cs typeface="Arial" pitchFamily="34" charset="0"/>
              </a:rPr>
              <a:t>1</a:t>
            </a: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ЛКМ</a:t>
            </a:r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по </a:t>
            </a:r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элементу управления 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Кнопка</a:t>
            </a:r>
            <a:endParaRPr lang="ru-RU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144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1200"/>
              </a:spcAft>
              <a:buFontTx/>
              <a:buAutoNum type="arabicPeriod"/>
              <a:defRPr/>
            </a:pP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Включить </a:t>
            </a:r>
            <a:r>
              <a:rPr lang="ru-RU" sz="3600" b="1" i="1" dirty="0" smtClean="0">
                <a:solidFill>
                  <a:schemeClr val="tx1"/>
                </a:solidFill>
                <a:cs typeface="Arial" pitchFamily="34" charset="0"/>
              </a:rPr>
              <a:t>Режим </a:t>
            </a:r>
            <a:r>
              <a:rPr lang="ru-RU" sz="3600" b="1" i="1" dirty="0">
                <a:solidFill>
                  <a:schemeClr val="tx1"/>
                </a:solidFill>
                <a:cs typeface="Arial" pitchFamily="34" charset="0"/>
              </a:rPr>
              <a:t>конструктора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на вкладке </a:t>
            </a:r>
            <a:r>
              <a:rPr lang="ru-RU" sz="3600" b="1" i="1" dirty="0" smtClean="0">
                <a:solidFill>
                  <a:schemeClr val="tx1"/>
                </a:solidFill>
                <a:cs typeface="Arial" pitchFamily="34" charset="0"/>
              </a:rPr>
              <a:t>Разработчик</a:t>
            </a:r>
          </a:p>
          <a:p>
            <a:pPr marL="514350" indent="-514350" algn="just">
              <a:spcAft>
                <a:spcPts val="1200"/>
              </a:spcAft>
              <a:buFontTx/>
              <a:buAutoNum type="arabicPeriod"/>
              <a:defRPr/>
            </a:pP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Щелкнуть </a:t>
            </a: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ЛКМ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по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элементу управления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Кнопка </a:t>
            </a:r>
            <a:r>
              <a:rPr lang="ru-RU" sz="5400" b="1" dirty="0" smtClean="0">
                <a:solidFill>
                  <a:srgbClr val="FF0000"/>
                </a:solidFill>
                <a:cs typeface="Arial" pitchFamily="34" charset="0"/>
              </a:rPr>
              <a:t>или</a:t>
            </a:r>
            <a:r>
              <a:rPr lang="ru-RU" sz="36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1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ПКМ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по элементу управления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Кнопка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 и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выбрать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команду </a:t>
            </a:r>
            <a:r>
              <a:rPr lang="ru-RU" sz="3600" b="1" i="1" dirty="0" smtClean="0">
                <a:solidFill>
                  <a:schemeClr val="tx1"/>
                </a:solidFill>
                <a:cs typeface="Arial" pitchFamily="34" charset="0"/>
              </a:rPr>
              <a:t>Исходный </a:t>
            </a:r>
            <a:r>
              <a:rPr lang="ru-RU" sz="3600" b="1" i="1" dirty="0">
                <a:solidFill>
                  <a:schemeClr val="tx1"/>
                </a:solidFill>
                <a:cs typeface="Arial" pitchFamily="34" charset="0"/>
              </a:rPr>
              <a:t>текст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0"/>
            <a:ext cx="8858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u="sng" dirty="0" smtClean="0">
                <a:solidFill>
                  <a:schemeClr val="tx1"/>
                </a:solidFill>
                <a:latin typeface="Arial" charset="0"/>
              </a:rPr>
              <a:t>Чтобы изменить текст программы надо:</a:t>
            </a:r>
            <a:endParaRPr lang="ru-RU" b="1" u="sng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2"/>
          <a:srcRect l="19238" t="9350" r="11328" b="35718"/>
          <a:stretch>
            <a:fillRect/>
          </a:stretch>
        </p:blipFill>
        <p:spPr bwMode="auto">
          <a:xfrm>
            <a:off x="285720" y="285728"/>
            <a:ext cx="857827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428728" y="4357694"/>
            <a:ext cx="2928958" cy="1928826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14290"/>
            <a:ext cx="90011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Сохранять файл необходимо как </a:t>
            </a:r>
          </a:p>
          <a:p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Книга </a:t>
            </a:r>
            <a:r>
              <a:rPr lang="en-US" b="1" dirty="0" smtClean="0">
                <a:solidFill>
                  <a:schemeClr val="tx1"/>
                </a:solidFill>
                <a:cs typeface="Arial" pitchFamily="34" charset="0"/>
              </a:rPr>
              <a:t>Excel 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с поддержкой макросов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3071810"/>
            <a:ext cx="73581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Файл сохраняется с расширением </a:t>
            </a:r>
            <a:r>
              <a:rPr lang="en-US" b="1" dirty="0" smtClean="0">
                <a:solidFill>
                  <a:schemeClr val="tx1"/>
                </a:solidFill>
                <a:cs typeface="Arial" pitchFamily="34" charset="0"/>
              </a:rPr>
              <a:t>XLSM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endParaRPr lang="en-US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например </a:t>
            </a:r>
            <a:r>
              <a:rPr lang="en-US" b="1" dirty="0" smtClean="0">
                <a:solidFill>
                  <a:schemeClr val="tx1"/>
                </a:solidFill>
                <a:cs typeface="Arial" pitchFamily="34" charset="0"/>
              </a:rPr>
              <a:t>primer1.xlsm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/>
          <a:srcRect r="49219" b="43408"/>
          <a:stretch>
            <a:fillRect/>
          </a:stretch>
        </p:blipFill>
        <p:spPr bwMode="auto">
          <a:xfrm>
            <a:off x="1142976" y="307709"/>
            <a:ext cx="7143800" cy="636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335756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Язык программирования</a:t>
            </a:r>
            <a:endParaRPr lang="ru-RU" sz="4000" u="sng" dirty="0" smtClean="0">
              <a:cs typeface="Arial" pitchFamily="34" charset="0"/>
            </a:endParaRPr>
          </a:p>
          <a:p>
            <a:r>
              <a:rPr lang="ru-RU" sz="4000" b="1" u="sng" dirty="0" smtClean="0">
                <a:solidFill>
                  <a:schemeClr val="tx1"/>
                </a:solidFill>
                <a:cs typeface="Arial" pitchFamily="34" charset="0"/>
              </a:rPr>
              <a:t>VB</a:t>
            </a:r>
            <a:r>
              <a:rPr lang="en-US" sz="4000" b="1" u="sng" dirty="0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n-US" sz="4000" u="sng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sz="4000" u="sng" dirty="0" smtClean="0">
                <a:solidFill>
                  <a:schemeClr val="tx1"/>
                </a:solidFill>
                <a:cs typeface="Arial" pitchFamily="34" charset="0"/>
              </a:rPr>
              <a:t>Visual Basic for Application</a:t>
            </a:r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785794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Офисное программирование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43182"/>
            <a:ext cx="9358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Вкладка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Разработчик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/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l"/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Кнопка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Безопасность макросов</a:t>
            </a:r>
          </a:p>
          <a:p>
            <a:pPr algn="l"/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Отметить кнопку 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Включить все макросы.</a:t>
            </a:r>
            <a:endParaRPr lang="en-US" sz="36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Закрыть файл и запустить его снова.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14291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Если программы не запускаются после открытия файла, необходимо</a:t>
            </a:r>
          </a:p>
          <a:p>
            <a:pPr algn="l"/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включить макросы. Для этого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:</a:t>
            </a:r>
            <a:endParaRPr lang="ru-RU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286808" cy="597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357290" y="3143248"/>
            <a:ext cx="2500330" cy="2000264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229600" cy="571500"/>
          </a:xfrm>
        </p:spPr>
        <p:txBody>
          <a:bodyPr/>
          <a:lstStyle/>
          <a:p>
            <a:pPr eaLnBrk="1" hangingPunct="1"/>
            <a:r>
              <a:rPr lang="ru-RU" b="1" u="sng" dirty="0" smtClean="0">
                <a:latin typeface="Arial" pitchFamily="34" charset="0"/>
                <a:cs typeface="Arial" pitchFamily="34" charset="0"/>
              </a:rPr>
              <a:t>Запуск редактора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VBA</a:t>
            </a:r>
            <a:endParaRPr lang="ru-RU" sz="3200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9144000" cy="4572019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 способ: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2 ЛКМ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по созданной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Кнопке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 способ: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 ПКМ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по созданной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Кнопке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Исходный текст</a:t>
            </a:r>
          </a:p>
          <a:p>
            <a:pPr eaLnBrk="1" hangingPunct="1">
              <a:buFontTx/>
              <a:buNone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способ: Кнопка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Visual Basic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на ленте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Разработчик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4 способ: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Alt + F11</a:t>
            </a:r>
          </a:p>
          <a:p>
            <a:pPr eaLnBrk="1" hangingPunct="1">
              <a:buFont typeface="Arial" pitchFamily="34" charset="0"/>
              <a:buNone/>
            </a:pPr>
            <a:endParaRPr lang="ru-RU" sz="2800" dirty="0" smtClean="0"/>
          </a:p>
          <a:p>
            <a:pPr eaLnBrk="1" hangingPunct="1">
              <a:buFontTx/>
              <a:buNone/>
            </a:pP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 rot="10800000">
            <a:off x="2857500" y="2857500"/>
            <a:ext cx="928688" cy="7858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3" name="TextBox 9"/>
          <p:cNvSpPr txBox="1">
            <a:spLocks noChangeArrowheads="1"/>
          </p:cNvSpPr>
          <p:nvPr/>
        </p:nvSpPr>
        <p:spPr bwMode="auto">
          <a:xfrm>
            <a:off x="2857500" y="3714750"/>
            <a:ext cx="2654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/>
              <a:t>Текст программы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/>
          <a:srcRect l="20996" t="14843" r="28906" b="36817"/>
          <a:stretch>
            <a:fillRect/>
          </a:stretch>
        </p:blipFill>
        <p:spPr bwMode="auto">
          <a:xfrm>
            <a:off x="357158" y="142852"/>
            <a:ext cx="8234852" cy="63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/>
          <a:srcRect l="20996" t="15942" r="28906" b="36816"/>
          <a:stretch>
            <a:fillRect/>
          </a:stretch>
        </p:blipFill>
        <p:spPr bwMode="auto">
          <a:xfrm>
            <a:off x="642910" y="0"/>
            <a:ext cx="8427991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b="1" u="sng" dirty="0" smtClean="0"/>
              <a:t>Пример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64613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Private Sub </a:t>
            </a:r>
            <a:r>
              <a:rPr lang="en-US" sz="3600" b="1" dirty="0" smtClean="0"/>
              <a:t>CommandButton1_Click()</a:t>
            </a:r>
          </a:p>
          <a:p>
            <a:pPr marL="0" indent="0" eaLnBrk="1" hangingPunct="1">
              <a:buFontTx/>
              <a:buNone/>
            </a:pPr>
            <a:r>
              <a:rPr lang="en-US" sz="3600" b="1" dirty="0" smtClean="0"/>
              <a:t>Dim S As String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3600" b="1" dirty="0" smtClean="0"/>
              <a:t>s = </a:t>
            </a:r>
            <a:r>
              <a:rPr lang="en-US" sz="3600" b="1" dirty="0" err="1" smtClean="0">
                <a:solidFill>
                  <a:srgbClr val="00B050"/>
                </a:solidFill>
              </a:rPr>
              <a:t>InputBox</a:t>
            </a:r>
            <a:r>
              <a:rPr lang="en-US" sz="3600" b="1" dirty="0" smtClean="0"/>
              <a:t>(“</a:t>
            </a:r>
            <a:r>
              <a:rPr lang="ru-RU" sz="3600" b="1" dirty="0" smtClean="0"/>
              <a:t>Как Вас зовут</a:t>
            </a:r>
            <a:r>
              <a:rPr lang="en-US" sz="3600" b="1" dirty="0" smtClean="0"/>
              <a:t>?")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3600" b="1" dirty="0" err="1" smtClean="0">
                <a:solidFill>
                  <a:srgbClr val="00B050"/>
                </a:solidFill>
              </a:rPr>
              <a:t>MsgBox</a:t>
            </a:r>
            <a:r>
              <a:rPr lang="en-US" sz="3600" b="1" dirty="0" smtClean="0"/>
              <a:t> “</a:t>
            </a:r>
            <a:r>
              <a:rPr lang="ru-RU" sz="3600" b="1" dirty="0" smtClean="0"/>
              <a:t>Привет </a:t>
            </a:r>
            <a:r>
              <a:rPr lang="en-US" sz="3600" b="1" dirty="0" smtClean="0"/>
              <a:t>“</a:t>
            </a:r>
            <a:r>
              <a:rPr lang="ru-RU" sz="3600" b="1" dirty="0" smtClean="0"/>
              <a:t> </a:t>
            </a:r>
            <a:r>
              <a:rPr lang="en-US" sz="3600" b="1" dirty="0" smtClean="0"/>
              <a:t>&amp; s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End Sub</a:t>
            </a:r>
            <a:endParaRPr lang="ru-RU" sz="3600" b="1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68495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14686"/>
            <a:ext cx="3571900" cy="289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05825" name="Rectangle 1"/>
          <p:cNvSpPr>
            <a:spLocks noChangeArrowheads="1"/>
          </p:cNvSpPr>
          <p:nvPr/>
        </p:nvSpPr>
        <p:spPr bwMode="auto">
          <a:xfrm>
            <a:off x="214282" y="1142984"/>
            <a:ext cx="87868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используется для вывода данных в отдельное окно.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214290"/>
            <a:ext cx="68580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solidFill>
                  <a:schemeClr val="tx1"/>
                </a:solidFill>
                <a:ea typeface="Times New Roman" pitchFamily="18" charset="0"/>
              </a:rPr>
              <a:t>Функция </a:t>
            </a:r>
            <a:r>
              <a:rPr lang="ru-RU" b="1" u="sng" dirty="0" err="1" smtClean="0">
                <a:solidFill>
                  <a:schemeClr val="tx1"/>
                </a:solidFill>
                <a:ea typeface="Times New Roman" pitchFamily="18" charset="0"/>
              </a:rPr>
              <a:t>MsgBox</a:t>
            </a:r>
            <a:r>
              <a:rPr lang="ru-RU" b="1" u="sng" dirty="0" smtClean="0">
                <a:solidFill>
                  <a:schemeClr val="tx1"/>
                </a:solidFill>
                <a:ea typeface="Times New Roman" pitchFamily="18" charset="0"/>
              </a:rPr>
              <a:t>() 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3500437" cy="1449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0" y="3714752"/>
            <a:ext cx="32734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Запуск программы на </a:t>
            </a:r>
            <a:r>
              <a:rPr lang="ru-RU" sz="3200" dirty="0" smtClean="0">
                <a:solidFill>
                  <a:schemeClr val="tx1"/>
                </a:solidFill>
              </a:rPr>
              <a:t>выполнение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3214678" y="5000636"/>
            <a:ext cx="32734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Приостановить </a:t>
            </a:r>
            <a:r>
              <a:rPr lang="ru-RU" sz="3200" dirty="0" smtClean="0">
                <a:solidFill>
                  <a:schemeClr val="tx1"/>
                </a:solidFill>
              </a:rPr>
              <a:t>выполнение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5870575" y="3643314"/>
            <a:ext cx="32734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Остановить </a:t>
            </a:r>
            <a:r>
              <a:rPr lang="ru-RU" sz="3200" dirty="0" smtClean="0">
                <a:solidFill>
                  <a:schemeClr val="tx1"/>
                </a:solidFill>
              </a:rPr>
              <a:t>выполнение </a:t>
            </a:r>
            <a:r>
              <a:rPr lang="ru-RU" sz="3200" dirty="0">
                <a:solidFill>
                  <a:schemeClr val="tx1"/>
                </a:solidFill>
              </a:rPr>
              <a:t>программы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V="1">
            <a:off x="5818989" y="2610638"/>
            <a:ext cx="1143000" cy="12080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V="1">
            <a:off x="3750469" y="3821906"/>
            <a:ext cx="2000250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 flipH="1" flipV="1">
            <a:off x="2039124" y="2318538"/>
            <a:ext cx="1000124" cy="16494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928802"/>
            <a:ext cx="9001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Процедура обработки события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2852"/>
            <a:ext cx="8572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События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ru-RU" b="1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Click, </a:t>
            </a:r>
            <a:r>
              <a:rPr lang="en-US" b="1" dirty="0" err="1" smtClean="0">
                <a:solidFill>
                  <a:schemeClr val="tx1"/>
                </a:solidFill>
              </a:rPr>
              <a:t>DblClick</a:t>
            </a:r>
            <a:r>
              <a:rPr lang="en-US" b="1" dirty="0" smtClean="0">
                <a:solidFill>
                  <a:schemeClr val="tx1"/>
                </a:solidFill>
              </a:rPr>
              <a:t>,     </a:t>
            </a:r>
            <a:r>
              <a:rPr lang="en-US" b="1" dirty="0" err="1" smtClean="0">
                <a:solidFill>
                  <a:schemeClr val="tx1"/>
                </a:solidFill>
              </a:rPr>
              <a:t>KeyPress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214686"/>
            <a:ext cx="8929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Private Sub  CommandButton1_Click()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End Sub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eaLnBrk="1" hangingPunct="1"/>
            <a:r>
              <a:rPr lang="ru-RU" sz="4000" b="1" dirty="0" smtClean="0"/>
              <a:t>Ошибка в программе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/>
          <a:srcRect r="53806" b="61225"/>
          <a:stretch>
            <a:fillRect/>
          </a:stretch>
        </p:blipFill>
        <p:spPr bwMode="auto">
          <a:xfrm>
            <a:off x="285720" y="1214422"/>
            <a:ext cx="8715404" cy="443992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cs typeface="Arial" pitchFamily="34" charset="0"/>
              </a:rPr>
              <a:t>Программирование в среде </a:t>
            </a:r>
            <a:r>
              <a:rPr lang="en-US" b="1" dirty="0" smtClean="0">
                <a:solidFill>
                  <a:schemeClr val="tx1"/>
                </a:solidFill>
                <a:cs typeface="Arial" pitchFamily="34" charset="0"/>
              </a:rPr>
              <a:t>VBA</a:t>
            </a:r>
            <a:endParaRPr lang="ru-RU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Синтаксис, основные конструкции</a:t>
            </a:r>
            <a:endParaRPr lang="en-US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642918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solidFill>
                  <a:schemeClr val="tx1"/>
                </a:solidFill>
                <a:cs typeface="Arial" pitchFamily="34" charset="0"/>
              </a:rPr>
              <a:t>Программа на VBA </a:t>
            </a:r>
            <a:endParaRPr lang="ru-RU" sz="3600" u="sn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58" y="3214686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40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Переменные </a:t>
            </a:r>
            <a:r>
              <a:rPr lang="en-US" sz="40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VBA</a:t>
            </a:r>
            <a:endParaRPr lang="ru-RU" sz="40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4282" y="0"/>
            <a:ext cx="8675687" cy="7857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4000" u="sng" dirty="0" smtClean="0">
                <a:solidFill>
                  <a:schemeClr val="tx1"/>
                </a:solidFill>
                <a:ea typeface="+mj-ea"/>
                <a:cs typeface="Arial" pitchFamily="34" charset="0"/>
              </a:rPr>
              <a:t>Требования к имени переменной</a:t>
            </a:r>
            <a:endParaRPr lang="ru-RU" sz="40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7686" y="2071678"/>
            <a:ext cx="27860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1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2.4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                                 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Sum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endParaRPr lang="ru-RU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2428868"/>
            <a:ext cx="2839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cs typeface="Times New Roman" pitchFamily="18" charset="0"/>
              </a:rPr>
              <a:t>Примеры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0" y="2000240"/>
            <a:ext cx="8388350" cy="928688"/>
          </a:xfrm>
        </p:spPr>
        <p:txBody>
          <a:bodyPr/>
          <a:lstStyle/>
          <a:p>
            <a:pPr marL="5557838" indent="-5557838" algn="ctr" eaLnBrk="1" hangingPunct="1">
              <a:buFontTx/>
              <a:buNone/>
            </a:pPr>
            <a:r>
              <a:rPr lang="en-US" sz="4800" b="1" dirty="0" smtClean="0"/>
              <a:t>Dim</a:t>
            </a:r>
            <a:r>
              <a:rPr lang="ru-RU" sz="4800" dirty="0" smtClean="0"/>
              <a:t> &lt; имя &gt; </a:t>
            </a:r>
            <a:r>
              <a:rPr lang="en-US" sz="4800" b="1" dirty="0" smtClean="0"/>
              <a:t>As</a:t>
            </a:r>
            <a:r>
              <a:rPr lang="ru-RU" sz="4800" dirty="0" smtClean="0"/>
              <a:t> &lt; тип &gt;</a:t>
            </a:r>
          </a:p>
          <a:p>
            <a:pPr marL="5557838" indent="-5557838" algn="ctr" eaLnBrk="1" hangingPunct="1">
              <a:buFont typeface="Arial" pitchFamily="34" charset="0"/>
              <a:buNone/>
            </a:pPr>
            <a:endParaRPr lang="ru-RU" sz="4800" dirty="0" smtClean="0"/>
          </a:p>
          <a:p>
            <a:pPr marL="5557838" indent="-5557838" algn="ctr" eaLnBrk="1" hangingPunct="1">
              <a:buNone/>
            </a:pPr>
            <a:r>
              <a:rPr lang="en-US" sz="4800" dirty="0" smtClean="0"/>
              <a:t>Dim</a:t>
            </a:r>
            <a:r>
              <a:rPr lang="ru-RU" sz="4800" dirty="0" smtClean="0"/>
              <a:t>  </a:t>
            </a:r>
            <a:r>
              <a:rPr lang="en-US" sz="4800" b="1" dirty="0" smtClean="0"/>
              <a:t>x</a:t>
            </a:r>
            <a:r>
              <a:rPr lang="en-US" sz="4800" dirty="0" smtClean="0"/>
              <a:t> </a:t>
            </a:r>
            <a:r>
              <a:rPr lang="ru-RU" sz="4800" dirty="0" smtClean="0"/>
              <a:t> </a:t>
            </a:r>
            <a:r>
              <a:rPr lang="en-US" sz="4800" dirty="0" smtClean="0"/>
              <a:t>As </a:t>
            </a:r>
            <a:r>
              <a:rPr lang="ru-RU" sz="4800" dirty="0" smtClean="0"/>
              <a:t> </a:t>
            </a:r>
            <a:r>
              <a:rPr lang="en-US" sz="4800" dirty="0" smtClean="0"/>
              <a:t>Integer</a:t>
            </a:r>
            <a:endParaRPr lang="ru-RU" sz="4800" dirty="0" smtClean="0"/>
          </a:p>
          <a:p>
            <a:pPr marL="5557838" indent="-5557838" algn="ctr" eaLnBrk="1" hangingPunct="1">
              <a:buNone/>
            </a:pPr>
            <a:r>
              <a:rPr lang="en-US" sz="4800" dirty="0" smtClean="0"/>
              <a:t>Dim</a:t>
            </a:r>
            <a:r>
              <a:rPr lang="ru-RU" sz="4800" dirty="0" smtClean="0"/>
              <a:t>  </a:t>
            </a:r>
            <a:r>
              <a:rPr lang="en-US" sz="4800" b="1" dirty="0" smtClean="0"/>
              <a:t>k2</a:t>
            </a:r>
            <a:r>
              <a:rPr lang="en-US" sz="4800" dirty="0" smtClean="0"/>
              <a:t> </a:t>
            </a:r>
            <a:r>
              <a:rPr lang="ru-RU" sz="4800" dirty="0" smtClean="0"/>
              <a:t> </a:t>
            </a:r>
            <a:r>
              <a:rPr lang="en-US" sz="4800" dirty="0" smtClean="0"/>
              <a:t>As </a:t>
            </a:r>
            <a:r>
              <a:rPr lang="ru-RU" sz="4800" dirty="0" smtClean="0"/>
              <a:t> </a:t>
            </a:r>
            <a:r>
              <a:rPr lang="en-US" sz="4800" dirty="0" smtClean="0"/>
              <a:t>Single</a:t>
            </a:r>
            <a:endParaRPr lang="ru-RU" sz="4800" dirty="0" smtClean="0"/>
          </a:p>
          <a:p>
            <a:pPr marL="5557838" indent="-5557838" algn="ctr" eaLnBrk="1" hangingPunct="1">
              <a:buFont typeface="Arial" pitchFamily="34" charset="0"/>
              <a:buNone/>
            </a:pPr>
            <a:endParaRPr lang="ru-RU" sz="4800" dirty="0" smtClean="0"/>
          </a:p>
          <a:p>
            <a:pPr marL="5557838" indent="-5557838" algn="ctr" eaLnBrk="1" hangingPunct="1">
              <a:buFont typeface="Arial" pitchFamily="34" charset="0"/>
              <a:buNone/>
            </a:pPr>
            <a:endParaRPr lang="ru-RU" sz="4800" dirty="0" smtClean="0"/>
          </a:p>
          <a:p>
            <a:pPr marL="5557838" indent="-5557838" algn="ctr" eaLnBrk="1" hangingPunct="1">
              <a:buFontTx/>
              <a:buNone/>
            </a:pPr>
            <a:endParaRPr lang="ru-RU" sz="4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40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Объявление переменной</a:t>
            </a:r>
            <a:endParaRPr lang="ru-RU" sz="40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71736" y="2928934"/>
            <a:ext cx="2839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cs typeface="Times New Roman" pitchFamily="18" charset="0"/>
              </a:rPr>
              <a:t>Примеры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928670"/>
            <a:ext cx="90011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4000" b="1" u="sng" dirty="0" smtClean="0">
                <a:solidFill>
                  <a:schemeClr val="tx1"/>
                </a:solidFill>
                <a:cs typeface="Arial" pitchFamily="34" charset="0"/>
              </a:rPr>
              <a:t>Integer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– целые числа (диапазон значений от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32 768 до 32 767), объем памяти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байта</a:t>
            </a:r>
            <a:r>
              <a:rPr lang="be-BY" sz="4000" dirty="0" smtClean="0">
                <a:solidFill>
                  <a:schemeClr val="tx1"/>
                </a:solidFill>
                <a:cs typeface="Arial" pitchFamily="34" charset="0"/>
              </a:rPr>
              <a:t>;</a:t>
            </a:r>
            <a:endParaRPr lang="ru-RU" sz="4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4000" b="1" u="sng" dirty="0" smtClean="0">
                <a:solidFill>
                  <a:schemeClr val="tx1"/>
                </a:solidFill>
                <a:cs typeface="Arial" pitchFamily="34" charset="0"/>
              </a:rPr>
              <a:t>Single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– вещественные (дробные) числа (диапазон значений: от 3</a:t>
            </a:r>
            <a:r>
              <a:rPr lang="be-BY" sz="4000" dirty="0" smtClean="0">
                <a:solidFill>
                  <a:schemeClr val="tx1"/>
                </a:solidFill>
                <a:cs typeface="Arial" pitchFamily="34" charset="0"/>
              </a:rPr>
              <a:t>,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402823Е+38 до 1</a:t>
            </a:r>
            <a:r>
              <a:rPr lang="be-BY" sz="4000" dirty="0" smtClean="0">
                <a:solidFill>
                  <a:schemeClr val="tx1"/>
                </a:solidFill>
                <a:cs typeface="Arial" pitchFamily="34" charset="0"/>
              </a:rPr>
              <a:t>,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401298Е–45), объем памяти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4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байта.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034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Типы переменных</a:t>
            </a:r>
            <a:endParaRPr lang="ru-RU" sz="36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867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Большие по модулю и близкие к нулю числа записываются в экспоненциальном  виде:  например, </a:t>
            </a:r>
            <a:r>
              <a:rPr lang="ru-RU" sz="4000" b="1" dirty="0" smtClean="0">
                <a:solidFill>
                  <a:srgbClr val="C00000"/>
                </a:solidFill>
                <a:cs typeface="Arial" pitchFamily="34" charset="0"/>
              </a:rPr>
              <a:t>4,78</a:t>
            </a:r>
            <a:r>
              <a:rPr lang="en-US" sz="4000" b="1" dirty="0" smtClean="0">
                <a:solidFill>
                  <a:srgbClr val="C00000"/>
                </a:solidFill>
                <a:cs typeface="Arial" pitchFamily="34" charset="0"/>
              </a:rPr>
              <a:t>E+5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, что означает  </a:t>
            </a:r>
            <a:r>
              <a:rPr lang="ru-RU" sz="4000" b="1" dirty="0" smtClean="0">
                <a:solidFill>
                  <a:srgbClr val="C00000"/>
                </a:solidFill>
                <a:cs typeface="Arial" pitchFamily="34" charset="0"/>
              </a:rPr>
              <a:t>4, 78·10</a:t>
            </a:r>
            <a:r>
              <a:rPr lang="ru-RU" sz="4000" b="1" baseline="30000" dirty="0" smtClean="0">
                <a:solidFill>
                  <a:srgbClr val="C00000"/>
                </a:solidFill>
                <a:cs typeface="Arial" pitchFamily="34" charset="0"/>
              </a:rPr>
              <a:t>5</a:t>
            </a:r>
            <a:r>
              <a:rPr lang="ru-RU" sz="4000" b="1" dirty="0" smtClean="0">
                <a:solidFill>
                  <a:srgbClr val="C00000"/>
                </a:solidFill>
                <a:cs typeface="Arial" pitchFamily="34" charset="0"/>
              </a:rPr>
              <a:t>  7,34</a:t>
            </a:r>
            <a:r>
              <a:rPr lang="en-US" sz="4000" b="1" dirty="0" smtClean="0">
                <a:solidFill>
                  <a:srgbClr val="C00000"/>
                </a:solidFill>
                <a:cs typeface="Arial" pitchFamily="34" charset="0"/>
              </a:rPr>
              <a:t>E-6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, что означает </a:t>
            </a:r>
            <a:r>
              <a:rPr lang="ru-RU" sz="4000" b="1" dirty="0" smtClean="0">
                <a:solidFill>
                  <a:srgbClr val="C00000"/>
                </a:solidFill>
                <a:cs typeface="Arial" pitchFamily="34" charset="0"/>
              </a:rPr>
              <a:t>7, 34·10</a:t>
            </a:r>
            <a:r>
              <a:rPr lang="ru-RU" sz="4000" b="1" baseline="30000" dirty="0" smtClean="0">
                <a:solidFill>
                  <a:srgbClr val="C00000"/>
                </a:solidFill>
                <a:cs typeface="Arial" pitchFamily="34" charset="0"/>
              </a:rPr>
              <a:t>-6</a:t>
            </a:r>
            <a:r>
              <a:rPr lang="ru-RU" sz="40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algn="l"/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285728"/>
            <a:ext cx="8715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4000" b="1" u="sng" dirty="0" smtClean="0">
                <a:solidFill>
                  <a:schemeClr val="tx1"/>
                </a:solidFill>
                <a:cs typeface="Arial" pitchFamily="34" charset="0"/>
              </a:rPr>
              <a:t>String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– символьные (строковые) значения, каждый символ требует объем памяти в 1 байт. Длина строки символов от 1 до 64 Кбайт;</a:t>
            </a:r>
          </a:p>
          <a:p>
            <a:pPr algn="l">
              <a:spcAft>
                <a:spcPts val="1200"/>
              </a:spcAft>
            </a:pPr>
            <a:endParaRPr lang="ru-RU" sz="36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4000" b="1" u="sng" dirty="0" smtClean="0">
                <a:solidFill>
                  <a:schemeClr val="tx1"/>
                </a:solidFill>
                <a:cs typeface="Arial" pitchFamily="34" charset="0"/>
              </a:rPr>
              <a:t>Variant</a:t>
            </a:r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– используется для хранения любых данных, требует  объем памяти в 8 байт.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Константы в </a:t>
            </a:r>
            <a:r>
              <a:rPr lang="en-US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VBA</a:t>
            </a:r>
            <a:endParaRPr lang="ru-RU" sz="36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0" y="785794"/>
            <a:ext cx="87153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ru-RU" sz="3200" b="1" dirty="0" smtClean="0">
                <a:solidFill>
                  <a:schemeClr val="tx1"/>
                </a:solidFill>
                <a:cs typeface="Arial" pitchFamily="34" charset="0"/>
              </a:rPr>
              <a:t>Типы </a:t>
            </a:r>
            <a:r>
              <a:rPr lang="ru-RU" sz="3200" b="1" dirty="0">
                <a:solidFill>
                  <a:schemeClr val="tx1"/>
                </a:solidFill>
                <a:cs typeface="Arial" pitchFamily="34" charset="0"/>
              </a:rPr>
              <a:t>констант </a:t>
            </a:r>
            <a:r>
              <a:rPr lang="ru-RU" sz="3200" dirty="0">
                <a:solidFill>
                  <a:schemeClr val="tx1"/>
                </a:solidFill>
                <a:cs typeface="Arial" pitchFamily="34" charset="0"/>
              </a:rPr>
              <a:t>в VBA: </a:t>
            </a:r>
            <a:r>
              <a:rPr lang="ru-RU" sz="3200" b="1" dirty="0">
                <a:solidFill>
                  <a:schemeClr val="tx1"/>
                </a:solidFill>
                <a:cs typeface="Arial" pitchFamily="34" charset="0"/>
              </a:rPr>
              <a:t>символьные</a:t>
            </a:r>
            <a:r>
              <a:rPr lang="ru-RU" sz="3200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ru-RU" sz="3200" b="1" dirty="0">
                <a:solidFill>
                  <a:schemeClr val="tx1"/>
                </a:solidFill>
                <a:cs typeface="Arial" pitchFamily="34" charset="0"/>
              </a:rPr>
              <a:t>целые </a:t>
            </a:r>
            <a:r>
              <a:rPr lang="ru-RU" sz="3200" b="1" dirty="0" smtClean="0">
                <a:solidFill>
                  <a:schemeClr val="tx1"/>
                </a:solidFill>
                <a:cs typeface="Arial" pitchFamily="34" charset="0"/>
              </a:rPr>
              <a:t>числа, вещественные </a:t>
            </a:r>
            <a:r>
              <a:rPr lang="ru-RU" sz="3200" b="1" dirty="0">
                <a:solidFill>
                  <a:schemeClr val="tx1"/>
                </a:solidFill>
                <a:cs typeface="Arial" pitchFamily="34" charset="0"/>
              </a:rPr>
              <a:t>числа</a:t>
            </a:r>
            <a:r>
              <a:rPr lang="ru-RU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indent="457200"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57430"/>
            <a:ext cx="9144000" cy="37862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имя константы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= &lt;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выражение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Tx/>
              <a:buNone/>
            </a:pPr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 = 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(целое число)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= 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(символьная)</a:t>
            </a:r>
          </a:p>
          <a:p>
            <a:pPr eaLnBrk="1" hangingPunct="1"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4.235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вещественное число)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Математические операции в </a:t>
            </a:r>
            <a:r>
              <a:rPr lang="en-US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VBA</a:t>
            </a:r>
            <a:endParaRPr lang="ru-RU" sz="36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8" y="1571612"/>
          <a:ext cx="8143932" cy="4486656"/>
        </p:xfrm>
        <a:graphic>
          <a:graphicData uri="http://schemas.openxmlformats.org/drawingml/2006/table">
            <a:tbl>
              <a:tblPr/>
              <a:tblGrid>
                <a:gridCol w="1643074"/>
                <a:gridCol w="4717458"/>
                <a:gridCol w="1783400"/>
              </a:tblGrid>
              <a:tr h="1045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Обозначение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Математическая операция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Приоритет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(</a:t>
                      </a: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) 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Вызов функции и скобки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^</a:t>
                      </a:r>
                      <a:r>
                        <a:rPr lang="ru-RU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Возведение в степень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–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Изменение знака числа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3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/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Деление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4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*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Умножение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4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282" y="428604"/>
            <a:ext cx="8572500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23850" algn="just" eaLnBrk="0" hangingPunct="0"/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Создание проекта программы на VB</a:t>
            </a:r>
            <a:r>
              <a:rPr lang="en-US" sz="4000" dirty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состоит из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этапов:</a:t>
            </a:r>
          </a:p>
          <a:p>
            <a:pPr indent="268288" algn="just" eaLnBrk="0" hangingPunct="0"/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1.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размещение 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элементов управления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на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рабочем листе </a:t>
            </a:r>
            <a:r>
              <a:rPr lang="en-US" sz="4000" dirty="0">
                <a:solidFill>
                  <a:schemeClr val="tx1"/>
                </a:solidFill>
                <a:cs typeface="Arial" pitchFamily="34" charset="0"/>
              </a:rPr>
              <a:t>Excel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 или на форме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пользователя</a:t>
            </a:r>
          </a:p>
          <a:p>
            <a:pPr indent="323850" algn="just" eaLnBrk="0" hangingPunct="0"/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ru-RU" sz="4000" dirty="0">
              <a:solidFill>
                <a:schemeClr val="tx1"/>
              </a:solidFill>
              <a:cs typeface="Arial" pitchFamily="34" charset="0"/>
            </a:endParaRPr>
          </a:p>
          <a:p>
            <a:pPr indent="323850" algn="just" eaLnBrk="0" hangingPunct="0"/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2.</a:t>
            </a:r>
            <a:r>
              <a:rPr lang="ru-RU" sz="4000" b="1" i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написание текстов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процедур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для этих элементов</a:t>
            </a:r>
            <a:endParaRPr lang="ru-RU" sz="4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28596" y="714356"/>
          <a:ext cx="8143932" cy="3166686"/>
        </p:xfrm>
        <a:graphic>
          <a:graphicData uri="http://schemas.openxmlformats.org/drawingml/2006/table">
            <a:tbl>
              <a:tblPr/>
              <a:tblGrid>
                <a:gridCol w="1500198"/>
                <a:gridCol w="5357850"/>
                <a:gridCol w="1285884"/>
              </a:tblGrid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\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Целая часть от деления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5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Mod</a:t>
                      </a:r>
                      <a:r>
                        <a:rPr lang="ru-RU" sz="36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Остаток от деления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6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–</a:t>
                      </a:r>
                      <a:r>
                        <a:rPr lang="en-US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Вычитание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7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+</a:t>
                      </a:r>
                      <a:endParaRPr lang="ru-RU" sz="36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Сложение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7</a:t>
                      </a:r>
                      <a:endParaRPr lang="ru-RU" sz="3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6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Операции работы со строками</a:t>
            </a:r>
            <a:endParaRPr lang="ru-RU" sz="36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14282" y="610136"/>
            <a:ext cx="8786812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В VBA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только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одна операция работы со строками – это </a:t>
            </a: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объединение (конкатенация)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строк. </a:t>
            </a:r>
          </a:p>
          <a:p>
            <a:pPr indent="457200" algn="just"/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Знак операции </a:t>
            </a: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cs typeface="Arial" pitchFamily="34" charset="0"/>
              </a:rPr>
              <a:t>&amp;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 (амперсанд)</a:t>
            </a:r>
            <a:r>
              <a:rPr lang="en-US" sz="36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или </a:t>
            </a:r>
            <a:r>
              <a:rPr lang="ru-RU" sz="3600" b="1" dirty="0">
                <a:solidFill>
                  <a:srgbClr val="C00000"/>
                </a:solidFill>
                <a:cs typeface="Arial" pitchFamily="34" charset="0"/>
              </a:rPr>
              <a:t>+</a:t>
            </a:r>
          </a:p>
          <a:p>
            <a:pPr indent="457200" algn="just"/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4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Пример:       </a:t>
            </a:r>
            <a:r>
              <a:rPr lang="ru-RU" sz="4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“Студент” &amp; “Иванов”</a:t>
            </a:r>
          </a:p>
          <a:p>
            <a:pPr indent="457200" algn="just"/>
            <a:r>
              <a:rPr lang="ru-RU" sz="4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       или</a:t>
            </a:r>
          </a:p>
          <a:p>
            <a:pPr indent="457200" algn="just"/>
            <a:r>
              <a:rPr lang="ru-RU" sz="4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“Студент” + “Иванов”</a:t>
            </a:r>
          </a:p>
          <a:p>
            <a:pPr indent="457200" algn="just"/>
            <a:endParaRPr lang="en-US" sz="4000" b="1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indent="457200" algn="just"/>
            <a:r>
              <a:rPr lang="ru-RU" sz="4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Результат</a:t>
            </a:r>
            <a:r>
              <a:rPr lang="ru-RU" sz="4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:      </a:t>
            </a:r>
            <a:r>
              <a:rPr lang="ru-RU" sz="4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“</a:t>
            </a:r>
            <a:r>
              <a:rPr lang="ru-RU" sz="4000" dirty="0" err="1">
                <a:solidFill>
                  <a:schemeClr val="tx1"/>
                </a:solidFill>
                <a:latin typeface="+mn-lt"/>
                <a:cs typeface="Times New Roman" pitchFamily="18" charset="0"/>
              </a:rPr>
              <a:t>СтудентИванов</a:t>
            </a:r>
            <a:r>
              <a:rPr lang="ru-RU" sz="4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”</a:t>
            </a:r>
            <a:endParaRPr lang="ru-RU" sz="4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indent="457200"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931150" cy="633413"/>
          </a:xfrm>
        </p:spPr>
        <p:txBody>
          <a:bodyPr/>
          <a:lstStyle/>
          <a:p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Встроенные функции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7318397" cy="5688013"/>
          </a:xfrm>
        </p:spPr>
        <p:txBody>
          <a:bodyPr/>
          <a:lstStyle/>
          <a:p>
            <a:r>
              <a:rPr lang="en-US" sz="4800" b="1" i="1" dirty="0" err="1" smtClean="0">
                <a:latin typeface="Arial" pitchFamily="34" charset="0"/>
                <a:cs typeface="Arial" pitchFamily="34" charset="0"/>
              </a:rPr>
              <a:t>Atn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(n)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   arctg(n)</a:t>
            </a:r>
            <a:endParaRPr lang="en-US" sz="4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Cos(n)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  cos n</a:t>
            </a:r>
            <a:endParaRPr lang="en-US" sz="4800" b="1" i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Sin(n)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   sin n</a:t>
            </a:r>
            <a:endParaRPr lang="en-US" sz="4800" b="1" i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Tan(n)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  tg n</a:t>
            </a:r>
            <a:endParaRPr lang="en-US" sz="4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800" b="1" i="1" dirty="0" err="1" smtClean="0">
                <a:latin typeface="Arial" pitchFamily="34" charset="0"/>
                <a:cs typeface="Arial" pitchFamily="34" charset="0"/>
              </a:rPr>
              <a:t>Sqr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(n)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</a:t>
            </a:r>
            <a:endParaRPr lang="en-US" sz="4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800" b="1" i="1" dirty="0" smtClean="0">
                <a:latin typeface="Arial" pitchFamily="34" charset="0"/>
                <a:cs typeface="Arial" pitchFamily="34" charset="0"/>
              </a:rPr>
              <a:t>Abs(n)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     </a:t>
            </a:r>
            <a:r>
              <a:rPr lang="en-US" sz="4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 </a:t>
            </a:r>
            <a:r>
              <a:rPr lang="en-US" sz="48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4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</a:t>
            </a:r>
            <a:endParaRPr lang="en-US" sz="4800" b="1" i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endParaRPr lang="en-US" sz="4000" b="1" i="1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7620" y="4214818"/>
          <a:ext cx="935038" cy="817563"/>
        </p:xfrm>
        <a:graphic>
          <a:graphicData uri="http://schemas.openxmlformats.org/presentationml/2006/ole">
            <p:oleObj spid="_x0000_s1026" name="Формула" r:id="rId4" imgW="304560" imgH="266400" progId="Equation.3">
              <p:embed/>
            </p:oleObj>
          </a:graphicData>
        </a:graphic>
      </p:graphicFrame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95288" y="3644900"/>
            <a:ext cx="5364162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b="1" i="1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u-RU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143248"/>
            <a:ext cx="9144000" cy="3043246"/>
          </a:xfrm>
          <a:noFill/>
        </p:spPr>
        <p:txBody>
          <a:bodyPr/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Str(n)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 число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преобразует в строку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Val(s)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 строку символов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преобразует в число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n-US" sz="4000" b="1" i="1" dirty="0" smtClean="0">
              <a:latin typeface="Arial Cyr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357166"/>
            <a:ext cx="397095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Log(n) </a:t>
            </a:r>
            <a:r>
              <a:rPr lang="en-US" b="1" i="1" dirty="0" smtClean="0">
                <a:solidFill>
                  <a:schemeClr val="tx1"/>
                </a:solidFill>
                <a:sym typeface="Symbol" pitchFamily="18" charset="2"/>
              </a:rPr>
              <a:t>  </a:t>
            </a:r>
            <a:r>
              <a:rPr lang="en-US" b="1" i="1" dirty="0" err="1" smtClean="0">
                <a:solidFill>
                  <a:schemeClr val="tx1"/>
                </a:solidFill>
                <a:sym typeface="Symbol" pitchFamily="18" charset="2"/>
              </a:rPr>
              <a:t>ln</a:t>
            </a:r>
            <a:r>
              <a:rPr lang="en-US" b="1" i="1" dirty="0" smtClean="0">
                <a:solidFill>
                  <a:schemeClr val="tx1"/>
                </a:solidFill>
                <a:sym typeface="Symbol" pitchFamily="18" charset="2"/>
              </a:rPr>
              <a:t> n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214422"/>
            <a:ext cx="366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Exp(n) </a:t>
            </a:r>
            <a:r>
              <a:rPr lang="en-US" b="1" i="1" dirty="0" smtClean="0">
                <a:solidFill>
                  <a:schemeClr val="tx1"/>
                </a:solidFill>
                <a:sym typeface="Symbol" pitchFamily="18" charset="2"/>
              </a:rPr>
              <a:t>   e</a:t>
            </a:r>
            <a:r>
              <a:rPr lang="en-US" b="1" i="1" baseline="30000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71438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Вычисление логарифма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4400" b="1" i="1" dirty="0" smtClean="0"/>
          </a:p>
          <a:p>
            <a:pPr eaLnBrk="1" hangingPunct="1">
              <a:buFontTx/>
              <a:buNone/>
            </a:pPr>
            <a:endParaRPr lang="en-US" sz="4400" b="1" i="1" dirty="0" smtClean="0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000100" y="1785926"/>
          <a:ext cx="6826250" cy="2736850"/>
        </p:xfrm>
        <a:graphic>
          <a:graphicData uri="http://schemas.openxmlformats.org/presentationml/2006/ole">
            <p:oleObj spid="_x0000_s2050" name="Формула" r:id="rId4" imgW="1117440" imgH="419040" progId="Equation.3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560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Арифметические выражения </a:t>
            </a:r>
            <a:br>
              <a:rPr lang="ru-RU" sz="4000" b="1" u="sng" dirty="0" smtClean="0">
                <a:latin typeface="Arial" pitchFamily="34" charset="0"/>
                <a:cs typeface="Arial" pitchFamily="34" charset="0"/>
              </a:rPr>
            </a:br>
            <a:r>
              <a:rPr lang="ru-RU" sz="4000" b="1" u="sng" dirty="0" smtClean="0"/>
              <a:t/>
            </a:r>
            <a:br>
              <a:rPr lang="ru-RU" sz="4000" b="1" u="sng" dirty="0" smtClean="0"/>
            </a:br>
            <a:endParaRPr lang="ru-RU" sz="4000" b="1" u="sng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4143375"/>
            <a:ext cx="8429625" cy="18573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dirty="0" smtClean="0"/>
              <a:t>sin(3*x)+(log(x-1)+tan(x))/(x^3+</a:t>
            </a:r>
            <a:endParaRPr lang="ru-RU" sz="4800" b="1" dirty="0" smtClean="0"/>
          </a:p>
          <a:p>
            <a:pPr algn="ctr" eaLnBrk="1" hangingPunct="1">
              <a:buFontTx/>
              <a:buNone/>
            </a:pPr>
            <a:r>
              <a:rPr lang="en-US" sz="4800" b="1" dirty="0" smtClean="0"/>
              <a:t>exp(x+3))^(1/4)</a:t>
            </a:r>
            <a:endParaRPr lang="ru-RU" sz="4800" b="1" dirty="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214546" y="1142984"/>
          <a:ext cx="4516437" cy="1571625"/>
        </p:xfrm>
        <a:graphic>
          <a:graphicData uri="http://schemas.openxmlformats.org/presentationml/2006/ole">
            <p:oleObj spid="_x0000_s3074" name="Формула" r:id="rId4" imgW="1269720" imgH="419040" progId="Equation.3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928926" y="3000372"/>
            <a:ext cx="3746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Запись на </a:t>
            </a:r>
            <a:r>
              <a:rPr lang="en-US" sz="4000" dirty="0">
                <a:solidFill>
                  <a:schemeClr val="tx1"/>
                </a:solidFill>
              </a:rPr>
              <a:t>VBA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00166" y="2214554"/>
          <a:ext cx="6786610" cy="1445316"/>
        </p:xfrm>
        <a:graphic>
          <a:graphicData uri="http://schemas.openxmlformats.org/presentationml/2006/ole">
            <p:oleObj spid="_x0000_s74753" name="Формула" r:id="rId3" imgW="1384200" imgH="279360" progId="Equation.3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000232" y="357166"/>
          <a:ext cx="3856207" cy="1143008"/>
        </p:xfrm>
        <a:graphic>
          <a:graphicData uri="http://schemas.openxmlformats.org/presentationml/2006/ole">
            <p:oleObj spid="_x0000_s74754" name="Формула" r:id="rId4" imgW="723600" imgH="20304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14414" y="3929066"/>
          <a:ext cx="7059219" cy="2143140"/>
        </p:xfrm>
        <a:graphic>
          <a:graphicData uri="http://schemas.openxmlformats.org/presentationml/2006/ole">
            <p:oleObj spid="_x0000_s74755" name="Формула" r:id="rId5" imgW="1676160" imgH="482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642918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428868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4500570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1714480" y="928670"/>
            <a:ext cx="53625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Exp(x+1) - cos(x)^2</a:t>
            </a:r>
            <a:endParaRPr lang="ru-RU" b="1" dirty="0"/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33337" y="2643182"/>
            <a:ext cx="9110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/>
              <a:t>Abs(exp(n-3)</a:t>
            </a:r>
            <a:r>
              <a:rPr lang="ru-RU" sz="3600" b="1" dirty="0"/>
              <a:t>)</a:t>
            </a:r>
            <a:r>
              <a:rPr lang="en-US" sz="3600" b="1" dirty="0"/>
              <a:t> - sin(a^2)^2 - sqr(cos(2*b))</a:t>
            </a:r>
            <a:endParaRPr lang="ru-RU" sz="36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42844" y="4357694"/>
            <a:ext cx="81692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Atn(3+a^3) –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smtClean="0"/>
              <a:t>2*cos(2*a)^2-b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b="1" dirty="0" smtClean="0"/>
              <a:t>/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smtClean="0"/>
              <a:t>Sqr(abs(a*b-20))-b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214290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786182" y="1928802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500438"/>
            <a:ext cx="65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71500" y="642938"/>
            <a:ext cx="65008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Exp</a:t>
            </a:r>
            <a:r>
              <a:rPr lang="en-US" sz="4800" b="1" dirty="0">
                <a:solidFill>
                  <a:srgbClr val="FF0000"/>
                </a:solidFill>
              </a:rPr>
              <a:t>^</a:t>
            </a:r>
            <a:r>
              <a:rPr lang="en-US" sz="4800" b="1" dirty="0">
                <a:solidFill>
                  <a:schemeClr val="tx1"/>
                </a:solidFill>
              </a:rPr>
              <a:t>(x+1)    </a:t>
            </a:r>
            <a:r>
              <a:rPr lang="ru-RU" sz="4800" dirty="0">
                <a:solidFill>
                  <a:srgbClr val="FF0000"/>
                </a:solidFill>
              </a:rPr>
              <a:t>ОШИБКА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57188" y="2000250"/>
            <a:ext cx="86312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   </a:t>
            </a:r>
            <a:r>
              <a:rPr lang="en-US" sz="4800" b="1" dirty="0">
                <a:solidFill>
                  <a:schemeClr val="tx1"/>
                </a:solidFill>
              </a:rPr>
              <a:t>Sin</a:t>
            </a:r>
            <a:r>
              <a:rPr lang="en-US" sz="4800" b="1" dirty="0">
                <a:solidFill>
                  <a:srgbClr val="FF0000"/>
                </a:solidFill>
              </a:rPr>
              <a:t>^</a:t>
            </a:r>
            <a:r>
              <a:rPr lang="en-US" sz="4800" b="1" dirty="0">
                <a:solidFill>
                  <a:schemeClr val="tx1"/>
                </a:solidFill>
              </a:rPr>
              <a:t>(a)      </a:t>
            </a:r>
            <a:r>
              <a:rPr lang="ru-RU" sz="4800" dirty="0">
                <a:solidFill>
                  <a:srgbClr val="FF0000"/>
                </a:solidFill>
              </a:rPr>
              <a:t>НЕ ПРАВИЛЬНО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500063" y="3643313"/>
            <a:ext cx="6926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   </a:t>
            </a:r>
            <a:r>
              <a:rPr lang="en-US" sz="4800" b="1" dirty="0">
                <a:solidFill>
                  <a:schemeClr val="tx1"/>
                </a:solidFill>
              </a:rPr>
              <a:t>Cos</a:t>
            </a:r>
            <a:r>
              <a:rPr lang="en-US" sz="4800" b="1" dirty="0">
                <a:solidFill>
                  <a:srgbClr val="FF0000"/>
                </a:solidFill>
              </a:rPr>
              <a:t>*</a:t>
            </a:r>
            <a:r>
              <a:rPr lang="en-US" sz="4800" b="1" dirty="0">
                <a:solidFill>
                  <a:schemeClr val="tx1"/>
                </a:solidFill>
              </a:rPr>
              <a:t>(b)     </a:t>
            </a:r>
            <a:r>
              <a:rPr lang="ru-RU" sz="4800" dirty="0">
                <a:solidFill>
                  <a:srgbClr val="FF0000"/>
                </a:solidFill>
              </a:rPr>
              <a:t>НЕ ВЕРНО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Операторы в 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VBA</a:t>
            </a:r>
            <a:endParaRPr lang="ru-RU" sz="32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142875" y="785794"/>
            <a:ext cx="9001125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cs typeface="Arial" pitchFamily="34" charset="0"/>
              </a:rPr>
              <a:t>Dim</a:t>
            </a:r>
            <a:endParaRPr lang="en-US" sz="3200" b="1" dirty="0">
              <a:solidFill>
                <a:schemeClr val="tx1"/>
              </a:solidFill>
              <a:cs typeface="Arial" pitchFamily="34" charset="0"/>
            </a:endParaRPr>
          </a:p>
          <a:p>
            <a:pPr lvl="1" indent="457200" algn="just">
              <a:buFontTx/>
              <a:buAutoNum type="arabicParenR" startAt="2"/>
            </a:pPr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ru-RU" sz="3600" dirty="0" smtClean="0">
                <a:solidFill>
                  <a:schemeClr val="tx1"/>
                </a:solidFill>
              </a:rPr>
              <a:t>Оператор присваивания 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ru-RU" sz="3600" dirty="0" err="1" smtClean="0">
                <a:solidFill>
                  <a:schemeClr val="tx1"/>
                </a:solidFill>
                <a:cs typeface="Arial" pitchFamily="34" charset="0"/>
              </a:rPr>
              <a:t>ИмяПеременной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= Выражение</a:t>
            </a:r>
          </a:p>
          <a:p>
            <a:pPr indent="457200"/>
            <a:endParaRPr lang="ru-RU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Примеры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076325" algn="l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34.7</a:t>
            </a:r>
          </a:p>
          <a:p>
            <a:pPr indent="1076325" algn="l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a2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sin(a1)^2+20</a:t>
            </a:r>
          </a:p>
          <a:p>
            <a:pPr indent="1076325" algn="l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a1 + a2</a:t>
            </a:r>
          </a:p>
          <a:p>
            <a:pPr indent="457200"/>
            <a:endParaRPr lang="ru-RU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14290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u="sng" dirty="0" smtClean="0">
                <a:solidFill>
                  <a:schemeClr val="tx1"/>
                </a:solidFill>
                <a:cs typeface="Arial" pitchFamily="34" charset="0"/>
              </a:rPr>
              <a:t>Основные элементы управления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214422"/>
            <a:ext cx="6728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Кнопка</a:t>
            </a:r>
            <a:r>
              <a:rPr lang="ru-RU" sz="4000" dirty="0" smtClean="0">
                <a:solidFill>
                  <a:schemeClr val="tx1"/>
                </a:solidFill>
              </a:rPr>
              <a:t>  - </a:t>
            </a:r>
            <a:r>
              <a:rPr lang="en-US" sz="4000" b="1" dirty="0" smtClean="0">
                <a:solidFill>
                  <a:schemeClr val="tx1"/>
                </a:solidFill>
              </a:rPr>
              <a:t>CommandButton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2285992"/>
            <a:ext cx="7804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Поле со списком  </a:t>
            </a:r>
            <a:r>
              <a:rPr lang="ru-RU" sz="4000" dirty="0" smtClean="0">
                <a:solidFill>
                  <a:schemeClr val="tx1"/>
                </a:solidFill>
              </a:rPr>
              <a:t>- </a:t>
            </a:r>
            <a:r>
              <a:rPr lang="en-US" sz="4000" b="1" dirty="0" err="1" smtClean="0">
                <a:solidFill>
                  <a:schemeClr val="tx1"/>
                </a:solidFill>
              </a:rPr>
              <a:t>ComboBox</a:t>
            </a:r>
            <a:endParaRPr lang="ru-RU" sz="4000" b="1" dirty="0" smtClean="0">
              <a:solidFill>
                <a:schemeClr val="tx1"/>
              </a:solidFill>
            </a:endParaRPr>
          </a:p>
          <a:p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3357562"/>
            <a:ext cx="404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Поле</a:t>
            </a:r>
            <a:r>
              <a:rPr lang="ru-RU" sz="4000" dirty="0" smtClean="0">
                <a:solidFill>
                  <a:schemeClr val="tx1"/>
                </a:solidFill>
              </a:rPr>
              <a:t>  - </a:t>
            </a:r>
            <a:r>
              <a:rPr lang="en-US" sz="4000" b="1" dirty="0" smtClean="0">
                <a:solidFill>
                  <a:schemeClr val="tx1"/>
                </a:solidFill>
              </a:rPr>
              <a:t>TextBox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4357694"/>
            <a:ext cx="43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Надпись</a:t>
            </a:r>
            <a:r>
              <a:rPr lang="ru-RU" sz="4000" dirty="0" smtClean="0">
                <a:solidFill>
                  <a:schemeClr val="tx1"/>
                </a:solidFill>
              </a:rPr>
              <a:t>  - </a:t>
            </a:r>
            <a:r>
              <a:rPr lang="en-US" sz="4000" b="1" dirty="0" smtClean="0">
                <a:solidFill>
                  <a:schemeClr val="tx1"/>
                </a:solidFill>
              </a:rPr>
              <a:t>Label</a:t>
            </a:r>
            <a:endParaRPr lang="ru-RU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3951" t="24417" r="74458" b="73992"/>
          <a:stretch>
            <a:fillRect/>
          </a:stretch>
        </p:blipFill>
        <p:spPr bwMode="auto">
          <a:xfrm>
            <a:off x="285720" y="1285860"/>
            <a:ext cx="714380" cy="5715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25701" t="24020" r="72391" b="73794"/>
          <a:stretch>
            <a:fillRect/>
          </a:stretch>
        </p:blipFill>
        <p:spPr bwMode="auto">
          <a:xfrm>
            <a:off x="142844" y="2285992"/>
            <a:ext cx="857256" cy="78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l="31585" t="24417" r="67143" b="74191"/>
          <a:stretch>
            <a:fillRect/>
          </a:stretch>
        </p:blipFill>
        <p:spPr bwMode="auto">
          <a:xfrm>
            <a:off x="214282" y="3357562"/>
            <a:ext cx="785818" cy="6875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27768" t="26406" r="70800" b="71408"/>
          <a:stretch>
            <a:fillRect/>
          </a:stretch>
        </p:blipFill>
        <p:spPr bwMode="auto">
          <a:xfrm>
            <a:off x="428596" y="4429132"/>
            <a:ext cx="642942" cy="78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3556" name="Прямоугольник 5"/>
          <p:cNvSpPr>
            <a:spLocks noChangeArrowheads="1"/>
          </p:cNvSpPr>
          <p:nvPr/>
        </p:nvSpPr>
        <p:spPr bwMode="auto">
          <a:xfrm>
            <a:off x="500063" y="928688"/>
            <a:ext cx="8286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24 : x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x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1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28625" y="2500313"/>
            <a:ext cx="85010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b="1" dirty="0" err="1" smtClean="0">
                <a:solidFill>
                  <a:schemeClr val="tx1"/>
                </a:solidFill>
                <a:cs typeface="Arial" pitchFamily="34" charset="0"/>
              </a:rPr>
              <a:t>MsgBox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Первая строка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”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_</a:t>
            </a:r>
          </a:p>
          <a:p>
            <a:pPr algn="just"/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               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Вторая строка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”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              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285720" y="5072074"/>
            <a:ext cx="85010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Привет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0"/>
            <a:ext cx="82296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Комментарии в 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VBA</a:t>
            </a:r>
            <a:endParaRPr lang="ru-RU" sz="3200" u="sng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142874" y="714375"/>
            <a:ext cx="90011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  <a:p>
            <a:pPr indent="457200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600" b="1" dirty="0" smtClean="0">
                <a:solidFill>
                  <a:srgbClr val="00B050"/>
                </a:solidFill>
                <a:cs typeface="Arial" pitchFamily="34" charset="0"/>
              </a:rPr>
              <a:t>' </a:t>
            </a:r>
            <a:r>
              <a:rPr lang="ru-RU" sz="3600" b="1" dirty="0">
                <a:solidFill>
                  <a:srgbClr val="00B050"/>
                </a:solidFill>
                <a:cs typeface="Arial" pitchFamily="34" charset="0"/>
              </a:rPr>
              <a:t>Это текст комментария</a:t>
            </a:r>
          </a:p>
          <a:p>
            <a:pPr indent="457200"/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или </a:t>
            </a:r>
          </a:p>
          <a:p>
            <a:pPr indent="457200"/>
            <a:r>
              <a:rPr lang="en-US" sz="3600" b="1" dirty="0">
                <a:solidFill>
                  <a:srgbClr val="00B050"/>
                </a:solidFill>
                <a:cs typeface="Arial" pitchFamily="34" charset="0"/>
              </a:rPr>
              <a:t>Rem </a:t>
            </a:r>
            <a:r>
              <a:rPr lang="ru-RU" sz="3600" b="1" dirty="0">
                <a:solidFill>
                  <a:srgbClr val="00B050"/>
                </a:solidFill>
                <a:cs typeface="Arial" pitchFamily="34" charset="0"/>
              </a:rPr>
              <a:t>Это текст комментария</a:t>
            </a:r>
          </a:p>
          <a:p>
            <a:pPr indent="457200"/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cs typeface="Arial" pitchFamily="34" charset="0"/>
              </a:rPr>
              <a:t>x = x + 1 </a:t>
            </a:r>
            <a:r>
              <a:rPr lang="ru-RU" sz="3200" b="1" dirty="0">
                <a:solidFill>
                  <a:srgbClr val="00B050"/>
                </a:solidFill>
                <a:cs typeface="Arial" pitchFamily="34" charset="0"/>
              </a:rPr>
              <a:t>‘ переменная х увеличивается на 1</a:t>
            </a:r>
          </a:p>
          <a:p>
            <a:r>
              <a:rPr lang="en-US" sz="3200" b="1" dirty="0">
                <a:solidFill>
                  <a:schemeClr val="tx1"/>
                </a:solidFill>
                <a:cs typeface="Arial" pitchFamily="34" charset="0"/>
              </a:rPr>
              <a:t>n = n + 2 </a:t>
            </a:r>
            <a:r>
              <a:rPr lang="en-US" sz="3200" b="1" dirty="0">
                <a:solidFill>
                  <a:srgbClr val="00B050"/>
                </a:solidFill>
                <a:cs typeface="Arial" pitchFamily="34" charset="0"/>
              </a:rPr>
              <a:t>Rem</a:t>
            </a:r>
            <a:r>
              <a:rPr lang="ru-RU" sz="3200" b="1" dirty="0">
                <a:solidFill>
                  <a:srgbClr val="00B050"/>
                </a:solidFill>
                <a:cs typeface="Arial" pitchFamily="34" charset="0"/>
              </a:rPr>
              <a:t> переменная </a:t>
            </a:r>
            <a:r>
              <a:rPr lang="en-US" sz="3200" b="1" dirty="0">
                <a:solidFill>
                  <a:srgbClr val="00B050"/>
                </a:solidFill>
                <a:cs typeface="Arial" pitchFamily="34" charset="0"/>
              </a:rPr>
              <a:t>n</a:t>
            </a:r>
            <a:r>
              <a:rPr lang="ru-RU" sz="3200" b="1" dirty="0">
                <a:solidFill>
                  <a:srgbClr val="00B050"/>
                </a:solidFill>
                <a:cs typeface="Arial" pitchFamily="34" charset="0"/>
              </a:rPr>
              <a:t> увеличивается на </a:t>
            </a:r>
            <a:r>
              <a:rPr lang="en-US" sz="3200" b="1" dirty="0">
                <a:solidFill>
                  <a:srgbClr val="00B050"/>
                </a:solidFill>
                <a:cs typeface="Arial" pitchFamily="34" charset="0"/>
              </a:rPr>
              <a:t>2</a:t>
            </a:r>
            <a:endParaRPr lang="ru-RU" sz="3200" b="1" dirty="0">
              <a:solidFill>
                <a:srgbClr val="00B050"/>
              </a:solidFill>
              <a:cs typeface="Arial" pitchFamily="34" charset="0"/>
            </a:endParaRPr>
          </a:p>
          <a:p>
            <a:pPr indent="457200"/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ru-RU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2428875" y="285750"/>
            <a:ext cx="3723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1"/>
                </a:solidFill>
                <a:cs typeface="Arial" pitchFamily="34" charset="0"/>
              </a:rPr>
              <a:t>Объекты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VBA</a:t>
            </a:r>
            <a:endParaRPr lang="ru-RU" sz="4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604" name="Прямоугольник 4"/>
          <p:cNvSpPr>
            <a:spLocks noChangeArrowheads="1"/>
          </p:cNvSpPr>
          <p:nvPr/>
        </p:nvSpPr>
        <p:spPr bwMode="auto">
          <a:xfrm>
            <a:off x="571500" y="1285875"/>
            <a:ext cx="8001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Workbooks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 </a:t>
            </a: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рабочая книга,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Worksheets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 </a:t>
            </a: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рабочий лист,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-   </a:t>
            </a: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ячейки,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 </a:t>
            </a:r>
            <a:r>
              <a:rPr lang="ru-RU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71678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Ячейка   </a:t>
            </a:r>
            <a:r>
              <a:rPr lang="en-US" sz="4000" b="1" dirty="0" smtClean="0"/>
              <a:t>A4   </a:t>
            </a:r>
            <a:r>
              <a:rPr lang="ru-RU" sz="4000" dirty="0" smtClean="0"/>
              <a:t>–</a:t>
            </a:r>
            <a:r>
              <a:rPr lang="en-US" sz="4000" dirty="0" smtClean="0"/>
              <a:t>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Cells(4, 1) 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Range(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“A4”)</a:t>
            </a:r>
            <a:endParaRPr lang="ru-RU" sz="4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07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Worksheets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(“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Пример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”)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 – лист с именем 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“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Пример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”</a:t>
            </a:r>
            <a:endParaRPr lang="ru-RU" sz="3600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500570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Ячейка   </a:t>
            </a:r>
            <a:r>
              <a:rPr lang="en-US" sz="4000" b="1" dirty="0" smtClean="0"/>
              <a:t>C2   </a:t>
            </a:r>
            <a:r>
              <a:rPr lang="ru-RU" sz="4000" dirty="0" smtClean="0"/>
              <a:t>–</a:t>
            </a:r>
            <a:r>
              <a:rPr lang="en-US" sz="4000" dirty="0" smtClean="0"/>
              <a:t>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Cells(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) 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               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Range(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“C2”)</a:t>
            </a:r>
            <a:endParaRPr lang="ru-RU" sz="4000" dirty="0">
              <a:cs typeface="Arial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429124" y="1500174"/>
            <a:ext cx="1901483" cy="40011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Номер  строки</a:t>
            </a:r>
          </a:p>
        </p:txBody>
      </p:sp>
      <p:cxnSp>
        <p:nvCxnSpPr>
          <p:cNvPr id="7" name="Прямая со стрелкой 6"/>
          <p:cNvCxnSpPr>
            <a:stCxn id="6" idx="2"/>
          </p:cNvCxnSpPr>
          <p:nvPr/>
        </p:nvCxnSpPr>
        <p:spPr>
          <a:xfrm rot="16200000" flipH="1">
            <a:off x="5497459" y="1782691"/>
            <a:ext cx="385708" cy="62089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58016" y="1285860"/>
            <a:ext cx="2285984" cy="40011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Номер  </a:t>
            </a:r>
            <a:r>
              <a:rPr lang="ru-RU" sz="2000" dirty="0" smtClean="0"/>
              <a:t>столбца</a:t>
            </a:r>
            <a:endParaRPr lang="ru-RU" sz="2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 flipV="1">
            <a:off x="6572264" y="1714488"/>
            <a:ext cx="1428744" cy="57150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0" y="285750"/>
            <a:ext cx="914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Любая программа состоит из 4 этапов: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0" y="1214438"/>
            <a:ext cx="91439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just">
              <a:buFontTx/>
              <a:buAutoNum type="arabicPeriod"/>
            </a:pP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Объявление всех переменных (исходных и содержащих результаты</a:t>
            </a:r>
            <a:r>
              <a:rPr lang="en-US" sz="3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вычислений)</a:t>
            </a:r>
            <a:endParaRPr lang="en-US" sz="36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endParaRPr lang="ru-RU" sz="32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Ввод исходных данных</a:t>
            </a:r>
            <a:endParaRPr lang="en-US" sz="36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endParaRPr lang="ru-RU" sz="32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Вычисления по формулам</a:t>
            </a:r>
            <a:endParaRPr lang="en-US" sz="36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endParaRPr lang="ru-RU" sz="3200" b="1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ru-RU" sz="3600" b="1" dirty="0">
                <a:solidFill>
                  <a:schemeClr val="tx1"/>
                </a:solidFill>
                <a:cs typeface="Arial" pitchFamily="34" charset="0"/>
              </a:rPr>
              <a:t>Вывод результатов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14612" y="214290"/>
            <a:ext cx="35904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000" b="1" u="sng" dirty="0">
                <a:solidFill>
                  <a:schemeClr val="tx1"/>
                </a:solidFill>
                <a:latin typeface="Arial" charset="0"/>
              </a:rPr>
              <a:t>Ввод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1071563"/>
            <a:ext cx="8429625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chemeClr val="tx1"/>
                </a:solidFill>
                <a:latin typeface="Arial" charset="0"/>
              </a:rPr>
              <a:t>Ввести исходные данные можно</a:t>
            </a:r>
            <a:r>
              <a:rPr lang="ru-RU" sz="3600" b="1" dirty="0" smtClean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algn="just">
              <a:defRPr/>
            </a:pPr>
            <a:endParaRPr lang="ru-RU" sz="3200" dirty="0">
              <a:solidFill>
                <a:schemeClr val="tx1"/>
              </a:solidFill>
              <a:latin typeface="Arial" charset="0"/>
            </a:endParaRPr>
          </a:p>
          <a:p>
            <a:pPr marL="742950" indent="-742950" algn="l">
              <a:buAutoNum type="arabicPeriod"/>
              <a:defRPr/>
            </a:pP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помощью команды </a:t>
            </a:r>
            <a:r>
              <a:rPr lang="en-US" sz="4000" b="1" dirty="0">
                <a:solidFill>
                  <a:schemeClr val="tx1"/>
                </a:solidFill>
                <a:cs typeface="Arial" pitchFamily="34" charset="0"/>
              </a:rPr>
              <a:t>Inputbox </a:t>
            </a:r>
            <a:r>
              <a:rPr lang="en-US" sz="4000" dirty="0">
                <a:solidFill>
                  <a:schemeClr val="tx1"/>
                </a:solidFill>
                <a:cs typeface="Arial" pitchFamily="34" charset="0"/>
              </a:rPr>
              <a:t>c </a:t>
            </a:r>
            <a:r>
              <a:rPr lang="ru-RU" sz="4000" dirty="0">
                <a:solidFill>
                  <a:schemeClr val="tx1"/>
                </a:solidFill>
                <a:cs typeface="Arial" pitchFamily="34" charset="0"/>
              </a:rPr>
              <a:t>клавиатуры во время выполнения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программы</a:t>
            </a:r>
          </a:p>
          <a:p>
            <a:pPr marL="742950" indent="-742950" algn="l">
              <a:buAutoNum type="arabicPeriod"/>
              <a:defRPr/>
            </a:pPr>
            <a:endParaRPr lang="ru-RU" sz="4000" dirty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l"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Val(Inputbox(“</a:t>
            </a:r>
            <a:r>
              <a:rPr lang="ru-R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Введите а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”))</a:t>
            </a:r>
            <a:endParaRPr lang="ru-RU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000240"/>
            <a:ext cx="88583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defRPr/>
            </a:pP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2.</a:t>
            </a:r>
            <a:r>
              <a:rPr lang="en-US" sz="3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Непосредственно в программе командой присваивания</a:t>
            </a:r>
            <a:endParaRPr lang="en-US" sz="36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defRPr/>
            </a:pP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                          a = 45</a:t>
            </a:r>
            <a:endParaRPr lang="ru-RU" sz="36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>
              <a:defRPr/>
            </a:pP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prim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6.87</a:t>
            </a:r>
          </a:p>
          <a:p>
            <a:pPr marL="514350" indent="-514350">
              <a:defRPr/>
            </a:pP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ru-RU" sz="36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cs typeface="Arial" pitchFamily="34" charset="0"/>
              </a:rPr>
              <a:t>2.43E-5</a:t>
            </a:r>
          </a:p>
          <a:p>
            <a:pPr marL="514350" indent="-514350">
              <a:defRPr/>
            </a:pPr>
            <a:endParaRPr lang="ru-RU" sz="36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>
              <a:defRPr/>
            </a:pPr>
            <a:endParaRPr lang="en-US" sz="36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defRPr/>
            </a:pPr>
            <a:endPara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85794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defRPr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 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Из ячеек таблицы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Excel</a:t>
            </a:r>
          </a:p>
          <a:p>
            <a:pPr marL="514350" indent="-514350">
              <a:defRPr/>
            </a:pPr>
            <a:endPara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Worksheets(“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”).Cells(3,2)</a:t>
            </a:r>
            <a:endParaRPr lang="ru-RU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</a:p>
          <a:p>
            <a:pPr marL="514350" indent="-514350">
              <a:defRPr/>
            </a:pPr>
            <a:endParaRPr lang="ru-RU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Worksheets(“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”).Range(“B3”)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00298" y="0"/>
            <a:ext cx="40280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000" b="1" u="sng" dirty="0">
                <a:solidFill>
                  <a:schemeClr val="tx1"/>
                </a:solidFill>
                <a:latin typeface="Arial" charset="0"/>
              </a:rPr>
              <a:t>Вывод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7298"/>
            <a:ext cx="914399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600" dirty="0">
                <a:solidFill>
                  <a:schemeClr val="tx1"/>
                </a:solidFill>
                <a:latin typeface="Arial" charset="0"/>
              </a:rPr>
              <a:t>Вывести данные можно</a:t>
            </a:r>
            <a:r>
              <a:rPr lang="ru-RU" sz="3600" dirty="0" smtClean="0">
                <a:solidFill>
                  <a:schemeClr val="tx1"/>
                </a:solidFill>
                <a:latin typeface="Arial" charset="0"/>
              </a:rPr>
              <a:t>:</a:t>
            </a:r>
            <a:endParaRPr lang="en-US" sz="3600" dirty="0" smtClean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endParaRPr lang="ru-RU" sz="3600" dirty="0">
              <a:solidFill>
                <a:schemeClr val="tx1"/>
              </a:solidFill>
              <a:latin typeface="Arial" charset="0"/>
            </a:endParaRPr>
          </a:p>
          <a:p>
            <a:pPr marL="514350" indent="-514350" algn="just">
              <a:buFontTx/>
              <a:buAutoNum type="arabicPeriod"/>
              <a:defRPr/>
            </a:pP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С помощью команды </a:t>
            </a:r>
            <a:r>
              <a:rPr lang="en-US" sz="3600" b="1" dirty="0">
                <a:solidFill>
                  <a:schemeClr val="tx1"/>
                </a:solidFill>
                <a:cs typeface="Arial" pitchFamily="34" charset="0"/>
              </a:rPr>
              <a:t>MsgBox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в отдельное окно</a:t>
            </a:r>
          </a:p>
          <a:p>
            <a:pPr marL="514350" indent="-514350">
              <a:defRPr/>
            </a:pPr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а=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a)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867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Tx/>
              <a:buAutoNum type="arabicPeriod" startAt="2"/>
              <a:defRPr/>
            </a:pP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В ячейки таблицы </a:t>
            </a:r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Excel</a:t>
            </a:r>
            <a:endParaRPr lang="ru-RU" sz="4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just">
              <a:buFontTx/>
              <a:buAutoNum type="arabicPeriod" startAt="2"/>
              <a:defRPr/>
            </a:pP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Worksheets(“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Cells(3,2) =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514350" indent="-514350">
              <a:defRPr/>
            </a:pPr>
            <a:endParaRPr lang="en-US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Или</a:t>
            </a:r>
            <a:endParaRPr lang="en-US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>
              <a:defRPr/>
            </a:pPr>
            <a:endParaRPr lang="ru-RU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Worksheets(“</a:t>
            </a: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Range(“B3”) = a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23633" t="21435" r="64598" b="70874"/>
          <a:stretch>
            <a:fillRect/>
          </a:stretch>
        </p:blipFill>
        <p:spPr bwMode="auto">
          <a:xfrm>
            <a:off x="1643042" y="1571612"/>
            <a:ext cx="5286412" cy="27635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282" y="214290"/>
            <a:ext cx="2018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Кнопка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142852"/>
            <a:ext cx="475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Поле со списком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6512" y="5000636"/>
            <a:ext cx="1534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5286388"/>
            <a:ext cx="24320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>
            <a:off x="2928926" y="1000108"/>
            <a:ext cx="1785950" cy="135732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H="1">
            <a:off x="723872" y="1366822"/>
            <a:ext cx="1785950" cy="10715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5357818" y="3429000"/>
            <a:ext cx="2071702" cy="15001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H="1" flipV="1">
            <a:off x="2428860" y="4071942"/>
            <a:ext cx="1428760" cy="128588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08477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0" y="4929198"/>
            <a:ext cx="8858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a=Val(InputBox</a:t>
            </a:r>
            <a:r>
              <a:rPr lang="en-US" sz="3200" b="1" dirty="0"/>
              <a:t>(“</a:t>
            </a:r>
            <a:r>
              <a:rPr lang="ru-RU" sz="3200" b="1" dirty="0">
                <a:solidFill>
                  <a:srgbClr val="00B050"/>
                </a:solidFill>
              </a:rPr>
              <a:t>Введите значение переменной </a:t>
            </a:r>
            <a:r>
              <a:rPr lang="en-US" sz="3200" b="1" dirty="0">
                <a:solidFill>
                  <a:srgbClr val="00B050"/>
                </a:solidFill>
              </a:rPr>
              <a:t>x</a:t>
            </a:r>
            <a:r>
              <a:rPr lang="ru-RU" sz="3200" b="1" dirty="0">
                <a:solidFill>
                  <a:srgbClr val="00B050"/>
                </a:solidFill>
              </a:rPr>
              <a:t> ...</a:t>
            </a:r>
            <a:r>
              <a:rPr lang="en-US" sz="3200" b="1" dirty="0"/>
              <a:t>”))</a:t>
            </a:r>
            <a:endParaRPr lang="ru-RU" sz="3200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286248" y="5786454"/>
            <a:ext cx="2895600" cy="365125"/>
          </a:xfrm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0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Окно ввода </a:t>
            </a:r>
            <a:r>
              <a:rPr lang="en-US" sz="3200" b="1" dirty="0" smtClean="0">
                <a:solidFill>
                  <a:schemeClr val="tx1"/>
                </a:solidFill>
              </a:rPr>
              <a:t>InputBox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6200000" flipV="1">
            <a:off x="2678893" y="2678901"/>
            <a:ext cx="2857520" cy="164307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214313" y="357188"/>
            <a:ext cx="8715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Чтобы вывести число в нужном виде, используют функцию </a:t>
            </a:r>
            <a:r>
              <a:rPr lang="en-US" sz="3600" b="1" dirty="0">
                <a:solidFill>
                  <a:schemeClr val="tx1"/>
                </a:solidFill>
                <a:cs typeface="Arial" pitchFamily="34" charset="0"/>
              </a:rPr>
              <a:t>Format</a:t>
            </a:r>
            <a:endParaRPr lang="ru-RU" sz="3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428625" y="1643063"/>
            <a:ext cx="889339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Format (x, “##.#”)</a:t>
            </a:r>
            <a:r>
              <a:rPr lang="ru-RU" sz="3600" dirty="0">
                <a:solidFill>
                  <a:schemeClr val="tx1"/>
                </a:solidFill>
              </a:rPr>
              <a:t>    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1 знак после запятой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Format (x, </a:t>
            </a:r>
            <a:r>
              <a:rPr lang="en-US" sz="3600" dirty="0" smtClean="0">
                <a:solidFill>
                  <a:schemeClr val="tx1"/>
                </a:solidFill>
              </a:rPr>
              <a:t>“##.##”)</a:t>
            </a:r>
            <a:r>
              <a:rPr lang="ru-RU" sz="2800" dirty="0" smtClean="0">
                <a:solidFill>
                  <a:schemeClr val="tx1"/>
                </a:solidFill>
              </a:rPr>
              <a:t>   </a:t>
            </a:r>
            <a:r>
              <a:rPr lang="ru-RU" sz="3200" dirty="0">
                <a:solidFill>
                  <a:schemeClr val="tx1"/>
                </a:solidFill>
              </a:rPr>
              <a:t>2 знака после запятой</a:t>
            </a:r>
          </a:p>
          <a:p>
            <a:r>
              <a:rPr lang="en-US" sz="3600" dirty="0">
                <a:solidFill>
                  <a:schemeClr val="tx1"/>
                </a:solidFill>
              </a:rPr>
              <a:t>Format (x, </a:t>
            </a:r>
            <a:r>
              <a:rPr lang="en-US" sz="3600" dirty="0" smtClean="0">
                <a:solidFill>
                  <a:schemeClr val="tx1"/>
                </a:solidFill>
              </a:rPr>
              <a:t>“##.###”)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3 знака после запятой</a:t>
            </a:r>
          </a:p>
          <a:p>
            <a:endParaRPr lang="ru-RU" sz="3600" dirty="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3429000" y="3643313"/>
            <a:ext cx="2113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Примеры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142844" y="4286250"/>
            <a:ext cx="86439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Format(a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smtClean="0">
                <a:solidFill>
                  <a:schemeClr val="tx1"/>
                </a:solidFill>
              </a:rPr>
              <a:t>“##.#”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Cells(3,2) =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Format(a, </a:t>
            </a:r>
            <a:r>
              <a:rPr lang="en-US" sz="3600" dirty="0">
                <a:solidFill>
                  <a:schemeClr val="tx1"/>
                </a:solidFill>
              </a:rPr>
              <a:t>“##.##”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42852"/>
            <a:ext cx="8715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/>
              <a:t>Вывод в диалоговое окно</a:t>
            </a:r>
            <a:endParaRPr lang="ru-RU" u="sng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1357298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>
                <a:solidFill>
                  <a:srgbClr val="00B050"/>
                </a:solidFill>
              </a:rPr>
              <a:t>MsgBox</a:t>
            </a:r>
            <a:r>
              <a:rPr lang="ru-RU" sz="4800" b="1" dirty="0" smtClean="0"/>
              <a:t>   </a:t>
            </a:r>
            <a:r>
              <a:rPr lang="en-US" sz="4800" b="1" dirty="0" smtClean="0"/>
              <a:t>x</a:t>
            </a:r>
            <a:endParaRPr lang="ru-RU" sz="4800" b="1" dirty="0" smtClean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643182"/>
            <a:ext cx="308864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714356"/>
            <a:ext cx="8964612" cy="100011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800" b="1" dirty="0" err="1" smtClean="0">
                <a:solidFill>
                  <a:srgbClr val="00B050"/>
                </a:solidFill>
              </a:rPr>
              <a:t>MsgBox</a:t>
            </a:r>
            <a:r>
              <a:rPr lang="ru-RU" sz="4800" b="1" dirty="0" smtClean="0"/>
              <a:t> </a:t>
            </a:r>
            <a:r>
              <a:rPr lang="en-US" sz="4800" b="1" dirty="0" smtClean="0"/>
              <a:t>Format</a:t>
            </a:r>
            <a:r>
              <a:rPr lang="ru-RU" sz="4800" b="1" dirty="0" smtClean="0"/>
              <a:t>(</a:t>
            </a:r>
            <a:r>
              <a:rPr lang="en-US" sz="4800" b="1" dirty="0" smtClean="0"/>
              <a:t>x</a:t>
            </a:r>
            <a:r>
              <a:rPr lang="ru-RU" sz="4800" b="1" dirty="0" smtClean="0"/>
              <a:t>, “##.##”)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sz="4800" dirty="0" smtClean="0"/>
          </a:p>
          <a:p>
            <a:pPr eaLnBrk="1" hangingPunct="1"/>
            <a:endParaRPr lang="ru-RU" sz="4800" dirty="0" smtClean="0"/>
          </a:p>
          <a:p>
            <a:pPr eaLnBrk="1" hangingPunct="1"/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643182"/>
            <a:ext cx="3714776" cy="30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357166"/>
            <a:ext cx="83582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MsgBox</a:t>
            </a:r>
            <a:r>
              <a:rPr lang="ru-RU" dirty="0" smtClean="0"/>
              <a:t> "Значение </a:t>
            </a:r>
            <a:r>
              <a:rPr lang="en-US" dirty="0" smtClean="0"/>
              <a:t>x=</a:t>
            </a:r>
            <a:r>
              <a:rPr lang="ru-RU" dirty="0" smtClean="0"/>
              <a:t>" &amp;</a:t>
            </a:r>
            <a:r>
              <a:rPr lang="en-US" dirty="0" smtClean="0"/>
              <a:t> x</a:t>
            </a:r>
            <a:endParaRPr lang="ru-RU" dirty="0" smtClean="0"/>
          </a:p>
          <a:p>
            <a:pPr eaLnBrk="1" hangingPunct="1">
              <a:buFontTx/>
              <a:buNone/>
            </a:pPr>
            <a:endParaRPr lang="ru-R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85926"/>
            <a:ext cx="352987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500042"/>
            <a:ext cx="84296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MsgBox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"Значение </a:t>
            </a:r>
            <a:r>
              <a:rPr lang="en-US" dirty="0" smtClean="0"/>
              <a:t>x=</a:t>
            </a:r>
            <a:r>
              <a:rPr lang="ru-RU" dirty="0" smtClean="0"/>
              <a:t>“</a:t>
            </a:r>
            <a:r>
              <a:rPr lang="en-US" dirty="0" smtClean="0"/>
              <a:t> </a:t>
            </a:r>
            <a:r>
              <a:rPr lang="ru-RU" dirty="0" smtClean="0"/>
              <a:t> &amp;  </a:t>
            </a:r>
            <a:r>
              <a:rPr lang="en-US" dirty="0" smtClean="0">
                <a:solidFill>
                  <a:srgbClr val="00B050"/>
                </a:solidFill>
              </a:rPr>
              <a:t>Format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, “##.##”)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31628"/>
            <a:ext cx="4000528" cy="323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z="4000" dirty="0" smtClean="0"/>
              <a:t>Для    </a:t>
            </a:r>
            <a:r>
              <a:rPr lang="en-US" sz="4000" b="1" dirty="0" smtClean="0"/>
              <a:t>x</a:t>
            </a:r>
            <a:r>
              <a:rPr lang="ru-RU" sz="4000" b="1" dirty="0" smtClean="0"/>
              <a:t>=1,5   </a:t>
            </a:r>
            <a:r>
              <a:rPr lang="en-US" sz="4000" b="1" dirty="0" smtClean="0"/>
              <a:t>a</a:t>
            </a:r>
            <a:r>
              <a:rPr lang="ru-RU" sz="4000" b="1" dirty="0" smtClean="0"/>
              <a:t>=3,75    </a:t>
            </a:r>
            <a:r>
              <a:rPr lang="en-US" sz="4000" b="1" dirty="0" smtClean="0"/>
              <a:t>m</a:t>
            </a:r>
            <a:r>
              <a:rPr lang="ru-RU" sz="4000" b="1" dirty="0" smtClean="0"/>
              <a:t>=0.5</a:t>
            </a:r>
            <a:r>
              <a:rPr lang="ru-RU" sz="4000" b="1" dirty="0" smtClean="0">
                <a:sym typeface="Wingdings" pitchFamily="2" charset="2"/>
              </a:rPr>
              <a:t></a:t>
            </a:r>
            <a:r>
              <a:rPr lang="ru-RU" sz="4000" b="1" dirty="0" smtClean="0"/>
              <a:t>10</a:t>
            </a:r>
            <a:r>
              <a:rPr lang="ru-RU" sz="4000" b="1" baseline="30000" dirty="0" smtClean="0"/>
              <a:t>-4</a:t>
            </a:r>
            <a:r>
              <a:rPr lang="ru-RU" dirty="0" smtClean="0"/>
              <a:t> </a:t>
            </a:r>
            <a:r>
              <a:rPr lang="ru-RU" sz="4000" dirty="0" smtClean="0"/>
              <a:t>  вычислить выражения:</a:t>
            </a:r>
          </a:p>
          <a:p>
            <a:pPr eaLnBrk="1" hangingPunct="1">
              <a:buFontTx/>
              <a:buNone/>
            </a:pPr>
            <a:endParaRPr lang="ru-RU" sz="4000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476375" y="3429000"/>
          <a:ext cx="6551613" cy="3163888"/>
        </p:xfrm>
        <a:graphic>
          <a:graphicData uri="http://schemas.openxmlformats.org/presentationml/2006/ole">
            <p:oleObj spid="_x0000_s6146" name="Формула" r:id="rId4" imgW="1346200" imgH="762000" progId="Equation.3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2"/>
          <a:srcRect t="19238" r="42090" b="25830"/>
          <a:stretch>
            <a:fillRect/>
          </a:stretch>
        </p:blipFill>
        <p:spPr bwMode="auto">
          <a:xfrm>
            <a:off x="351134" y="142852"/>
            <a:ext cx="800180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0" y="703263"/>
            <a:ext cx="9144000" cy="49552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ru-RU" sz="3200" dirty="0" smtClean="0">
                <a:solidFill>
                  <a:schemeClr val="tx1"/>
                </a:solidFill>
              </a:rPr>
              <a:t>Формула в ячейке листа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для вычисления </a:t>
            </a:r>
            <a:r>
              <a:rPr lang="en-US" sz="3200" b="1" dirty="0" smtClean="0">
                <a:solidFill>
                  <a:schemeClr val="tx1"/>
                </a:solidFill>
              </a:rPr>
              <a:t>w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=0,5*КОРЕНЬ(</a:t>
            </a:r>
            <a:r>
              <a:rPr lang="en-US" dirty="0" smtClean="0">
                <a:solidFill>
                  <a:schemeClr val="tx1"/>
                </a:solidFill>
              </a:rPr>
              <a:t>C8*C9*ABS(1-C10^2))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sz="3200" dirty="0" smtClean="0">
                <a:solidFill>
                  <a:schemeClr val="tx1"/>
                </a:solidFill>
              </a:rPr>
              <a:t>Формула в ячейке листа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для вычисления </a:t>
            </a:r>
            <a:r>
              <a:rPr lang="en-US" sz="3200" b="1" dirty="0" smtClean="0">
                <a:solidFill>
                  <a:schemeClr val="tx1"/>
                </a:solidFill>
              </a:rPr>
              <a:t>z</a:t>
            </a:r>
          </a:p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=COS(LN(ABS(D14))/(2+D14))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693760"/>
          </a:xfrm>
        </p:spPr>
        <p:txBody>
          <a:bodyPr/>
          <a:lstStyle/>
          <a:p>
            <a:pPr eaLnBrk="1" hangingPunct="1"/>
            <a:r>
              <a:rPr lang="ru-RU" sz="4000" u="sng" dirty="0" smtClean="0"/>
              <a:t>Для кнопки «</a:t>
            </a:r>
            <a:r>
              <a:rPr lang="ru-RU" sz="4000" b="1" u="sng" dirty="0" smtClean="0"/>
              <a:t>Вычислить</a:t>
            </a:r>
            <a:r>
              <a:rPr lang="ru-RU" sz="4000" u="sng" dirty="0" smtClean="0"/>
              <a:t>».</a:t>
            </a:r>
            <a:r>
              <a:rPr lang="en-US" sz="4000" u="sng" dirty="0" smtClean="0"/>
              <a:t> </a:t>
            </a:r>
            <a:r>
              <a:rPr lang="ru-RU" sz="4000" u="sng" dirty="0" smtClean="0"/>
              <a:t>Пример 1.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785794"/>
            <a:ext cx="9144000" cy="150019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Dim </a:t>
            </a:r>
            <a:r>
              <a:rPr lang="en-US" sz="4400" b="1" dirty="0" smtClean="0"/>
              <a:t>x</a:t>
            </a:r>
            <a:r>
              <a:rPr lang="en-US" sz="4400" dirty="0" smtClean="0"/>
              <a:t> As Single,   </a:t>
            </a:r>
            <a:r>
              <a:rPr lang="en-US" sz="4400" b="1" dirty="0" smtClean="0"/>
              <a:t>a</a:t>
            </a:r>
            <a:r>
              <a:rPr lang="en-US" sz="4400" dirty="0" smtClean="0"/>
              <a:t> As Single,   </a:t>
            </a:r>
            <a:r>
              <a:rPr lang="en-US" sz="4400" b="1" dirty="0" smtClean="0"/>
              <a:t>m</a:t>
            </a:r>
            <a:r>
              <a:rPr lang="en-US" sz="4400" dirty="0" smtClean="0"/>
              <a:t>  As Single,    </a:t>
            </a:r>
            <a:r>
              <a:rPr lang="en-US" sz="4400" b="1" dirty="0" smtClean="0"/>
              <a:t>w</a:t>
            </a:r>
            <a:r>
              <a:rPr lang="en-US" sz="4400" dirty="0" smtClean="0"/>
              <a:t> As Single,      </a:t>
            </a:r>
            <a:r>
              <a:rPr lang="en-US" sz="4400" b="1" dirty="0" smtClean="0"/>
              <a:t>z</a:t>
            </a:r>
            <a:r>
              <a:rPr lang="en-US" sz="4400" dirty="0" smtClean="0"/>
              <a:t> As Single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43116"/>
            <a:ext cx="8929718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x = Worksheets("</a:t>
            </a:r>
            <a:r>
              <a:rPr lang="ru-RU" sz="3600" dirty="0" smtClean="0">
                <a:solidFill>
                  <a:schemeClr val="tx1"/>
                </a:solidFill>
              </a:rPr>
              <a:t>Лист</a:t>
            </a:r>
            <a:r>
              <a:rPr lang="en-US" sz="3600" dirty="0" smtClean="0">
                <a:solidFill>
                  <a:schemeClr val="tx1"/>
                </a:solidFill>
              </a:rPr>
              <a:t>2").Range("c8")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a = Worksheets("</a:t>
            </a:r>
            <a:r>
              <a:rPr lang="ru-RU" sz="3600" dirty="0" smtClean="0">
                <a:solidFill>
                  <a:schemeClr val="tx1"/>
                </a:solidFill>
              </a:rPr>
              <a:t>Лист</a:t>
            </a:r>
            <a:r>
              <a:rPr lang="en-US" sz="3600" dirty="0" smtClean="0">
                <a:solidFill>
                  <a:schemeClr val="tx1"/>
                </a:solidFill>
              </a:rPr>
              <a:t>2").Range("c9")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m = Worksheets("</a:t>
            </a:r>
            <a:r>
              <a:rPr lang="ru-RU" sz="3600" dirty="0" smtClean="0">
                <a:solidFill>
                  <a:schemeClr val="tx1"/>
                </a:solidFill>
              </a:rPr>
              <a:t>Лист</a:t>
            </a:r>
            <a:r>
              <a:rPr lang="en-US" sz="3600" dirty="0" smtClean="0">
                <a:solidFill>
                  <a:schemeClr val="tx1"/>
                </a:solidFill>
              </a:rPr>
              <a:t>2").Range("c10“)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929066"/>
            <a:ext cx="91440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w = 0.5 * </a:t>
            </a:r>
            <a:r>
              <a:rPr lang="en-US" dirty="0" err="1" smtClean="0">
                <a:solidFill>
                  <a:schemeClr val="tx1"/>
                </a:solidFill>
              </a:rPr>
              <a:t>Sqr</a:t>
            </a:r>
            <a:r>
              <a:rPr lang="en-US" dirty="0" smtClean="0">
                <a:solidFill>
                  <a:schemeClr val="tx1"/>
                </a:solidFill>
              </a:rPr>
              <a:t>(x * a * Abs(1 - m * m))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z = Cos(Log(Abs(w)) / (2 + w))</a:t>
            </a: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286388"/>
            <a:ext cx="9144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3600" dirty="0" err="1" smtClean="0">
                <a:solidFill>
                  <a:schemeClr val="tx1"/>
                </a:solidFill>
              </a:rPr>
              <a:t>Worksheets</a:t>
            </a:r>
            <a:r>
              <a:rPr lang="ru-RU" sz="3600" dirty="0" smtClean="0">
                <a:solidFill>
                  <a:schemeClr val="tx1"/>
                </a:solidFill>
              </a:rPr>
              <a:t>("Лист2").</a:t>
            </a:r>
            <a:r>
              <a:rPr lang="ru-RU" sz="3600" dirty="0" err="1" smtClean="0">
                <a:solidFill>
                  <a:schemeClr val="tx1"/>
                </a:solidFill>
              </a:rPr>
              <a:t>Range</a:t>
            </a:r>
            <a:r>
              <a:rPr lang="ru-RU" sz="3600" dirty="0" smtClean="0">
                <a:solidFill>
                  <a:schemeClr val="tx1"/>
                </a:solidFill>
              </a:rPr>
              <a:t>(“</a:t>
            </a:r>
            <a:r>
              <a:rPr lang="en-US" sz="3600" dirty="0" smtClean="0">
                <a:solidFill>
                  <a:schemeClr val="tx1"/>
                </a:solidFill>
              </a:rPr>
              <a:t>d15</a:t>
            </a:r>
            <a:r>
              <a:rPr lang="ru-RU" sz="3600" dirty="0" smtClean="0">
                <a:solidFill>
                  <a:schemeClr val="tx1"/>
                </a:solidFill>
              </a:rPr>
              <a:t>") = </a:t>
            </a:r>
            <a:r>
              <a:rPr lang="ru-RU" sz="3600" dirty="0" err="1" smtClean="0">
                <a:solidFill>
                  <a:schemeClr val="tx1"/>
                </a:solidFill>
              </a:rPr>
              <a:t>w</a:t>
            </a:r>
            <a:endParaRPr lang="en-US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3600" dirty="0" err="1" smtClean="0">
                <a:solidFill>
                  <a:schemeClr val="tx1"/>
                </a:solidFill>
              </a:rPr>
              <a:t>Worksheets</a:t>
            </a:r>
            <a:r>
              <a:rPr lang="ru-RU" sz="3600" dirty="0" smtClean="0">
                <a:solidFill>
                  <a:schemeClr val="tx1"/>
                </a:solidFill>
              </a:rPr>
              <a:t>("Лист2").</a:t>
            </a:r>
            <a:r>
              <a:rPr lang="ru-RU" sz="3600" dirty="0" err="1" smtClean="0">
                <a:solidFill>
                  <a:schemeClr val="tx1"/>
                </a:solidFill>
              </a:rPr>
              <a:t>Range</a:t>
            </a:r>
            <a:r>
              <a:rPr lang="ru-RU" sz="3600" dirty="0" smtClean="0">
                <a:solidFill>
                  <a:schemeClr val="tx1"/>
                </a:solidFill>
              </a:rPr>
              <a:t>(“</a:t>
            </a:r>
            <a:r>
              <a:rPr lang="en-US" sz="3600" dirty="0" smtClean="0">
                <a:solidFill>
                  <a:schemeClr val="tx1"/>
                </a:solidFill>
              </a:rPr>
              <a:t>e15</a:t>
            </a:r>
            <a:r>
              <a:rPr lang="ru-RU" sz="3600" dirty="0" smtClean="0">
                <a:solidFill>
                  <a:schemeClr val="tx1"/>
                </a:solidFill>
              </a:rPr>
              <a:t>") = </a:t>
            </a:r>
            <a:r>
              <a:rPr lang="ru-RU" sz="3600" dirty="0" err="1" smtClean="0">
                <a:solidFill>
                  <a:schemeClr val="tx1"/>
                </a:solidFill>
              </a:rPr>
              <a:t>z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71546"/>
            <a:ext cx="90011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cs typeface="Arial" pitchFamily="34" charset="0"/>
              </a:rPr>
              <a:t>Элементы управления находятся на вкладке </a:t>
            </a:r>
            <a:r>
              <a:rPr lang="ru-RU" b="1" dirty="0" smtClean="0">
                <a:solidFill>
                  <a:schemeClr val="tx1"/>
                </a:solidFill>
                <a:cs typeface="Arial" pitchFamily="34" charset="0"/>
              </a:rPr>
              <a:t>Разработчик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-142908" y="0"/>
            <a:ext cx="9429784" cy="185736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b="1" u="sng" dirty="0" smtClean="0"/>
              <a:t>Пример 2.</a:t>
            </a:r>
            <a:endParaRPr lang="en-US" b="1" u="sng" dirty="0" smtClean="0"/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Arial" pitchFamily="34" charset="0"/>
              </a:rPr>
              <a:t>Dim x As Single, a As Single, m As Single, w As Single, z As Single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8592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600" b="1" dirty="0" smtClean="0"/>
              <a:t>x = Worksheets("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2").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(8, 3)</a:t>
            </a:r>
          </a:p>
          <a:p>
            <a:pPr eaLnBrk="1" hangingPunct="1">
              <a:buFontTx/>
              <a:buNone/>
            </a:pPr>
            <a:r>
              <a:rPr lang="en-US" sz="3600" b="1" dirty="0" smtClean="0"/>
              <a:t>a = Worksheets("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2").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(9, 3)</a:t>
            </a:r>
          </a:p>
          <a:p>
            <a:pPr eaLnBrk="1" hangingPunct="1">
              <a:buFontTx/>
              <a:buNone/>
            </a:pPr>
            <a:r>
              <a:rPr lang="en-US" sz="3600" b="1" dirty="0" smtClean="0"/>
              <a:t>m = Worksheets("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2").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(10, 3</a:t>
            </a:r>
            <a:r>
              <a:rPr lang="en-US" sz="3600" b="1" dirty="0" smtClean="0"/>
              <a:t>)</a:t>
            </a:r>
            <a:endParaRPr lang="en-US" sz="36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643314"/>
            <a:ext cx="9572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sz="3600" b="1" dirty="0" smtClean="0"/>
              <a:t>w = 0.5 * </a:t>
            </a:r>
            <a:r>
              <a:rPr lang="en-US" sz="3600" b="1" dirty="0" err="1" smtClean="0"/>
              <a:t>Sqr</a:t>
            </a:r>
            <a:r>
              <a:rPr lang="en-US" sz="3600" b="1" dirty="0" smtClean="0"/>
              <a:t>(x * a * Abs(1 - m * m))</a:t>
            </a:r>
          </a:p>
          <a:p>
            <a:pPr algn="l" eaLnBrk="1" hangingPunct="1">
              <a:buFontTx/>
              <a:buNone/>
            </a:pPr>
            <a:r>
              <a:rPr lang="en-US" sz="3600" b="1" dirty="0" smtClean="0"/>
              <a:t>z = Cos(</a:t>
            </a:r>
            <a:r>
              <a:rPr lang="en-US" sz="3600" b="1" dirty="0" err="1" smtClean="0"/>
              <a:t>ln</a:t>
            </a:r>
            <a:r>
              <a:rPr lang="en-US" sz="3600" b="1" dirty="0" smtClean="0"/>
              <a:t>(w )/ (2 + w))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07207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600" b="1" dirty="0" smtClean="0"/>
              <a:t>Worksheets("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2").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(15, 4) = w</a:t>
            </a:r>
          </a:p>
          <a:p>
            <a:pPr eaLnBrk="1" hangingPunct="1">
              <a:buFontTx/>
              <a:buNone/>
            </a:pPr>
            <a:r>
              <a:rPr lang="en-US" sz="3600" b="1" dirty="0" smtClean="0"/>
              <a:t>Worksheets("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2").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(15, 5) =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0" y="714356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</a:p>
          <a:p>
            <a:pPr algn="l"/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428596" y="0"/>
            <a:ext cx="83597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000" b="1" u="sng" dirty="0" smtClean="0">
                <a:solidFill>
                  <a:schemeClr val="tx1"/>
                </a:solidFill>
                <a:cs typeface="Arial" pitchFamily="34" charset="0"/>
              </a:rPr>
              <a:t>Пример 3. Ввод </a:t>
            </a:r>
            <a:r>
              <a:rPr lang="ru-RU" sz="3000" b="1" u="sng" dirty="0">
                <a:solidFill>
                  <a:schemeClr val="tx1"/>
                </a:solidFill>
                <a:cs typeface="Arial" pitchFamily="34" charset="0"/>
              </a:rPr>
              <a:t>значений через </a:t>
            </a:r>
            <a:r>
              <a:rPr lang="en-US" sz="3000" b="1" u="sng" dirty="0" err="1" smtClean="0">
                <a:solidFill>
                  <a:schemeClr val="tx1"/>
                </a:solidFill>
                <a:cs typeface="Arial" pitchFamily="34" charset="0"/>
              </a:rPr>
              <a:t>InputBox</a:t>
            </a:r>
            <a:r>
              <a:rPr lang="ru-RU" sz="3000" b="1" u="sng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ru-RU" sz="3000" b="1" u="sng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358082" y="857232"/>
            <a:ext cx="2108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D4490A"/>
                </a:solidFill>
              </a:rPr>
              <a:t>Объявление</a:t>
            </a:r>
          </a:p>
          <a:p>
            <a:r>
              <a:rPr lang="ru-RU" sz="2400" b="1" dirty="0">
                <a:solidFill>
                  <a:srgbClr val="D4490A"/>
                </a:solidFill>
              </a:rPr>
              <a:t>переменных</a:t>
            </a:r>
          </a:p>
        </p:txBody>
      </p:sp>
      <p:sp>
        <p:nvSpPr>
          <p:cNvPr id="47114" name="TextBox 12"/>
          <p:cNvSpPr txBox="1">
            <a:spLocks noChangeArrowheads="1"/>
          </p:cNvSpPr>
          <p:nvPr/>
        </p:nvSpPr>
        <p:spPr bwMode="auto">
          <a:xfrm>
            <a:off x="5643570" y="5786454"/>
            <a:ext cx="22860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D4490A"/>
                </a:solidFill>
              </a:rPr>
              <a:t>Вывод результатов</a:t>
            </a:r>
            <a:endParaRPr lang="ru-RU" sz="2400" b="1" dirty="0">
              <a:solidFill>
                <a:srgbClr val="D4490A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572140"/>
            <a:ext cx="62151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ru-RU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“w=” &amp; w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ru-RU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“z=” &amp; z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2214554"/>
            <a:ext cx="62150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x =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x “))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a”))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m=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m”))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286512" y="2214554"/>
            <a:ext cx="2643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rgbClr val="D4490A"/>
                </a:solidFill>
              </a:rPr>
              <a:t>Ввод исходных данных с помощью </a:t>
            </a:r>
            <a:r>
              <a:rPr lang="en-US" sz="2400" b="1" dirty="0" err="1" smtClean="0">
                <a:solidFill>
                  <a:srgbClr val="D4490A"/>
                </a:solidFill>
              </a:rPr>
              <a:t>InputBox</a:t>
            </a:r>
            <a:endParaRPr lang="ru-RU" sz="2400" b="1" dirty="0">
              <a:solidFill>
                <a:srgbClr val="D4490A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14282" y="4000504"/>
            <a:ext cx="592932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  = 0.5*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(x*a*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(1 - m ^2))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z  = 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(w)/( 2 + w))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6143636" y="4071942"/>
            <a:ext cx="2500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rgbClr val="D4490A"/>
                </a:solidFill>
              </a:rPr>
              <a:t>Вычисления по формулам</a:t>
            </a:r>
            <a:endParaRPr lang="ru-RU" sz="2400" b="1" dirty="0">
              <a:solidFill>
                <a:srgbClr val="D4490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10" grpId="0"/>
      <p:bldP spid="11" grpId="0"/>
      <p:bldP spid="13" grpId="0"/>
      <p:bldP spid="14" grpId="0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85984" y="214290"/>
            <a:ext cx="496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solidFill>
                  <a:schemeClr val="tx1"/>
                </a:solidFill>
              </a:rPr>
              <a:t>Очистка ячейки </a:t>
            </a:r>
            <a:r>
              <a:rPr lang="en-US" sz="4000" b="1" u="sng" dirty="0" smtClean="0">
                <a:solidFill>
                  <a:schemeClr val="tx1"/>
                </a:solidFill>
              </a:rPr>
              <a:t>A2</a:t>
            </a:r>
            <a:endParaRPr lang="ru-RU" sz="4000" b="1" u="sng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428737"/>
            <a:ext cx="84296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Range(«A2").Clear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Или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480" y="4071942"/>
            <a:ext cx="5786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Range(«A2</a:t>
            </a:r>
            <a:r>
              <a:rPr lang="en-US" b="1" dirty="0" smtClean="0">
                <a:solidFill>
                  <a:prstClr val="black"/>
                </a:solidFill>
              </a:rPr>
              <a:t>")</a:t>
            </a:r>
            <a:r>
              <a:rPr lang="ru-RU" b="1" dirty="0" smtClean="0">
                <a:solidFill>
                  <a:prstClr val="black"/>
                </a:solidFill>
              </a:rPr>
              <a:t>=</a:t>
            </a:r>
            <a:r>
              <a:rPr lang="en-US" b="1" dirty="0" smtClean="0">
                <a:solidFill>
                  <a:prstClr val="black"/>
                </a:solidFill>
              </a:rPr>
              <a:t>“”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765175"/>
          </a:xfrm>
        </p:spPr>
        <p:txBody>
          <a:bodyPr/>
          <a:lstStyle/>
          <a:p>
            <a:pPr eaLnBrk="1" hangingPunct="1"/>
            <a:r>
              <a:rPr lang="ru-RU" sz="4000" b="1" dirty="0" smtClean="0"/>
              <a:t>Для кнопки «</a:t>
            </a:r>
            <a:r>
              <a:rPr lang="ru-RU" sz="4000" b="1" dirty="0" smtClean="0"/>
              <a:t>Очистить»:</a:t>
            </a:r>
            <a:endParaRPr lang="ru-RU" sz="4000" b="1" dirty="0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57232"/>
            <a:ext cx="887095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 smtClean="0">
                <a:solidFill>
                  <a:srgbClr val="00B050"/>
                </a:solidFill>
              </a:rPr>
              <a:t>Worksheets</a:t>
            </a:r>
            <a:r>
              <a:rPr lang="en-US" sz="3200" b="1" dirty="0">
                <a:solidFill>
                  <a:schemeClr val="tx1"/>
                </a:solidFill>
              </a:rPr>
              <a:t>("</a:t>
            </a:r>
            <a:r>
              <a:rPr lang="ru-RU" sz="3200" b="1" dirty="0">
                <a:solidFill>
                  <a:schemeClr val="tx1"/>
                </a:solidFill>
              </a:rPr>
              <a:t>Лист2</a:t>
            </a:r>
            <a:r>
              <a:rPr lang="en-US" sz="3200" b="1" dirty="0">
                <a:solidFill>
                  <a:schemeClr val="tx1"/>
                </a:solidFill>
              </a:rPr>
              <a:t>").</a:t>
            </a:r>
            <a:r>
              <a:rPr lang="en-US" sz="3200" b="1" dirty="0">
                <a:solidFill>
                  <a:srgbClr val="00B050"/>
                </a:solidFill>
              </a:rPr>
              <a:t>Range</a:t>
            </a:r>
            <a:r>
              <a:rPr lang="en-US" sz="3200" b="1" dirty="0">
                <a:solidFill>
                  <a:schemeClr val="tx1"/>
                </a:solidFill>
              </a:rPr>
              <a:t>(" </a:t>
            </a:r>
            <a:r>
              <a:rPr lang="en-US" sz="3200" b="1" dirty="0" smtClean="0">
                <a:solidFill>
                  <a:schemeClr val="tx1"/>
                </a:solidFill>
              </a:rPr>
              <a:t>d1</a:t>
            </a:r>
            <a:r>
              <a:rPr lang="ru-RU" sz="3200" b="1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tx1"/>
                </a:solidFill>
              </a:rPr>
              <a:t>").</a:t>
            </a:r>
            <a:r>
              <a:rPr lang="en-US" sz="3200" b="1" dirty="0">
                <a:solidFill>
                  <a:srgbClr val="00B050"/>
                </a:solidFill>
              </a:rPr>
              <a:t>Clear</a:t>
            </a:r>
            <a:endParaRPr lang="ru-RU" sz="3200" b="1" dirty="0">
              <a:solidFill>
                <a:srgbClr val="00B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en-US" sz="3200" b="1" dirty="0">
                <a:solidFill>
                  <a:srgbClr val="00B050"/>
                </a:solidFill>
              </a:rPr>
              <a:t>Worksheets</a:t>
            </a:r>
            <a:r>
              <a:rPr lang="en-US" sz="3200" b="1" dirty="0">
                <a:solidFill>
                  <a:schemeClr val="tx1"/>
                </a:solidFill>
              </a:rPr>
              <a:t>("</a:t>
            </a:r>
            <a:r>
              <a:rPr lang="ru-RU" sz="3200" b="1" dirty="0">
                <a:solidFill>
                  <a:schemeClr val="tx1"/>
                </a:solidFill>
              </a:rPr>
              <a:t>Лист2</a:t>
            </a:r>
            <a:r>
              <a:rPr lang="en-US" sz="3200" b="1" dirty="0">
                <a:solidFill>
                  <a:schemeClr val="tx1"/>
                </a:solidFill>
              </a:rPr>
              <a:t>").</a:t>
            </a:r>
            <a:r>
              <a:rPr lang="en-US" sz="3200" b="1" dirty="0">
                <a:solidFill>
                  <a:srgbClr val="00B050"/>
                </a:solidFill>
              </a:rPr>
              <a:t>Range</a:t>
            </a:r>
            <a:r>
              <a:rPr lang="en-US" sz="3200" b="1" dirty="0">
                <a:solidFill>
                  <a:schemeClr val="tx1"/>
                </a:solidFill>
              </a:rPr>
              <a:t>(" </a:t>
            </a:r>
            <a:r>
              <a:rPr lang="en-US" sz="3200" b="1" dirty="0" smtClean="0">
                <a:solidFill>
                  <a:schemeClr val="tx1"/>
                </a:solidFill>
              </a:rPr>
              <a:t>e1</a:t>
            </a:r>
            <a:r>
              <a:rPr lang="ru-RU" sz="3200" b="1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tx1"/>
                </a:solidFill>
              </a:rPr>
              <a:t>").</a:t>
            </a:r>
            <a:r>
              <a:rPr lang="en-US" sz="3200" b="1" dirty="0" smtClean="0">
                <a:solidFill>
                  <a:srgbClr val="00B050"/>
                </a:solidFill>
              </a:rPr>
              <a:t>Clear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3500438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schemeClr val="tx1"/>
                </a:solidFill>
              </a:rPr>
              <a:t>Очистка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всех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ячеек: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475615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Worksheets</a:t>
            </a:r>
            <a:r>
              <a:rPr lang="en-US" sz="3600" b="1" dirty="0"/>
              <a:t>("</a:t>
            </a:r>
            <a:r>
              <a:rPr lang="ru-RU" sz="3600" b="1" dirty="0"/>
              <a:t>Лист</a:t>
            </a:r>
            <a:r>
              <a:rPr lang="en-US" sz="3600" b="1" dirty="0"/>
              <a:t>2").</a:t>
            </a:r>
            <a:r>
              <a:rPr lang="ru-RU" sz="3600" b="1" dirty="0">
                <a:solidFill>
                  <a:srgbClr val="00B050"/>
                </a:solidFill>
              </a:rPr>
              <a:t>С</a:t>
            </a:r>
            <a:r>
              <a:rPr lang="en-US" sz="3600" b="1" dirty="0" smtClean="0">
                <a:solidFill>
                  <a:srgbClr val="00B050"/>
                </a:solidFill>
              </a:rPr>
              <a:t>ells.Clear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8858312" cy="1143000"/>
          </a:xfrm>
        </p:spPr>
        <p:txBody>
          <a:bodyPr/>
          <a:lstStyle/>
          <a:p>
            <a:pPr eaLnBrk="1" hangingPunct="1"/>
            <a:r>
              <a:rPr lang="ru-RU" sz="4000" u="sng" dirty="0" smtClean="0"/>
              <a:t>Ввод переменной </a:t>
            </a:r>
            <a:r>
              <a:rPr lang="ru-RU" sz="4000" b="1" i="1" u="sng" dirty="0" smtClean="0"/>
              <a:t>х</a:t>
            </a:r>
            <a:r>
              <a:rPr lang="ru-RU" sz="4000" u="sng" dirty="0" smtClean="0"/>
              <a:t> из ячейки листа </a:t>
            </a:r>
            <a:r>
              <a:rPr lang="en-US" sz="4000" b="1" u="sng" dirty="0" smtClean="0"/>
              <a:t>A1</a:t>
            </a:r>
            <a:endParaRPr lang="ru-RU" sz="4000" u="sng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600200"/>
            <a:ext cx="828675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sz="3600" b="1" dirty="0" smtClean="0"/>
          </a:p>
          <a:p>
            <a:pPr eaLnBrk="1" hangingPunct="1">
              <a:buFontTx/>
              <a:buNone/>
            </a:pPr>
            <a:r>
              <a:rPr lang="en-US" sz="3600" b="1" dirty="0" smtClean="0"/>
              <a:t>x=</a:t>
            </a:r>
            <a:r>
              <a:rPr lang="en-US" sz="3600" b="1" dirty="0" smtClean="0">
                <a:solidFill>
                  <a:srgbClr val="00B050"/>
                </a:solidFill>
              </a:rPr>
              <a:t>Worksheets</a:t>
            </a:r>
            <a:r>
              <a:rPr lang="en-US" sz="3600" b="1" dirty="0" smtClean="0"/>
              <a:t>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1").</a:t>
            </a:r>
            <a:r>
              <a:rPr lang="en-US" sz="3600" b="1" dirty="0" smtClean="0">
                <a:solidFill>
                  <a:srgbClr val="00B050"/>
                </a:solidFill>
              </a:rPr>
              <a:t>Range</a:t>
            </a:r>
            <a:r>
              <a:rPr lang="en-US" sz="3600" b="1" dirty="0" smtClean="0"/>
              <a:t>("A1")</a:t>
            </a:r>
            <a:endParaRPr lang="ru-RU" sz="3600" dirty="0" smtClean="0"/>
          </a:p>
          <a:p>
            <a:pPr eaLnBrk="1" hangingPunct="1">
              <a:buFontTx/>
              <a:buNone/>
            </a:pPr>
            <a:endParaRPr lang="ru-RU" sz="3600" dirty="0" smtClean="0"/>
          </a:p>
          <a:p>
            <a:pPr algn="ctr" eaLnBrk="1" hangingPunct="1">
              <a:buFontTx/>
              <a:buNone/>
            </a:pPr>
            <a:r>
              <a:rPr lang="ru-RU" sz="3600" b="1" dirty="0" smtClean="0"/>
              <a:t>или</a:t>
            </a:r>
            <a:endParaRPr lang="en-US" sz="3600" b="1" dirty="0" smtClean="0"/>
          </a:p>
          <a:p>
            <a:pPr eaLnBrk="1" hangingPunct="1">
              <a:buFontTx/>
              <a:buNone/>
            </a:pPr>
            <a:endParaRPr lang="ru-RU" sz="3600" b="1" dirty="0" smtClean="0"/>
          </a:p>
          <a:p>
            <a:pPr eaLnBrk="1" hangingPunct="1">
              <a:buFontTx/>
              <a:buNone/>
            </a:pPr>
            <a:r>
              <a:rPr lang="en-US" sz="3600" b="1" dirty="0" smtClean="0"/>
              <a:t>x=</a:t>
            </a:r>
            <a:r>
              <a:rPr lang="en-US" sz="3600" b="1" dirty="0" smtClean="0">
                <a:solidFill>
                  <a:srgbClr val="00B050"/>
                </a:solidFill>
              </a:rPr>
              <a:t>Worksheets</a:t>
            </a:r>
            <a:r>
              <a:rPr lang="en-US" sz="3600" b="1" dirty="0" smtClean="0"/>
              <a:t>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1").</a:t>
            </a:r>
            <a:r>
              <a:rPr lang="en-US" sz="3600" b="1" dirty="0" smtClean="0">
                <a:solidFill>
                  <a:srgbClr val="00B050"/>
                </a:solidFill>
              </a:rPr>
              <a:t>Cells</a:t>
            </a:r>
            <a:r>
              <a:rPr lang="en-US" sz="3600" b="1" dirty="0" smtClean="0"/>
              <a:t>(1, 1)</a:t>
            </a:r>
            <a:endParaRPr lang="ru-RU" sz="36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8"/>
            <a:ext cx="8929718" cy="1143000"/>
          </a:xfrm>
        </p:spPr>
        <p:txBody>
          <a:bodyPr/>
          <a:lstStyle/>
          <a:p>
            <a:pPr eaLnBrk="1" hangingPunct="1"/>
            <a:r>
              <a:rPr lang="ru-RU" sz="4000" u="sng" dirty="0" smtClean="0"/>
              <a:t>Вывод переменной </a:t>
            </a:r>
            <a:r>
              <a:rPr lang="ru-RU" sz="4000" b="1" i="1" u="sng" dirty="0" smtClean="0"/>
              <a:t>х </a:t>
            </a:r>
            <a:r>
              <a:rPr lang="ru-RU" sz="4000" u="sng" dirty="0" smtClean="0"/>
              <a:t>в ячейку листа </a:t>
            </a:r>
            <a:r>
              <a:rPr lang="en-US" sz="4000" b="1" u="sng" dirty="0" smtClean="0"/>
              <a:t>A1</a:t>
            </a:r>
            <a:endParaRPr lang="ru-RU" sz="4000" u="sng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571612"/>
            <a:ext cx="8715375" cy="4929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Worksheets</a:t>
            </a:r>
            <a:r>
              <a:rPr lang="en-US" sz="3600" b="1" dirty="0" smtClean="0"/>
              <a:t>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1").</a:t>
            </a:r>
            <a:r>
              <a:rPr lang="en-US" sz="3600" b="1" dirty="0" smtClean="0">
                <a:solidFill>
                  <a:srgbClr val="00B050"/>
                </a:solidFill>
              </a:rPr>
              <a:t>Range</a:t>
            </a:r>
            <a:r>
              <a:rPr lang="en-US" sz="3600" b="1" dirty="0" smtClean="0"/>
              <a:t>("A1")</a:t>
            </a:r>
            <a:r>
              <a:rPr lang="ru-RU" sz="3600" b="1" dirty="0" smtClean="0"/>
              <a:t> = </a:t>
            </a:r>
            <a:r>
              <a:rPr lang="en-US" sz="3600" b="1" dirty="0" smtClean="0"/>
              <a:t>x</a:t>
            </a:r>
          </a:p>
          <a:p>
            <a:pPr eaLnBrk="1" hangingPunct="1">
              <a:buFontTx/>
              <a:buNone/>
            </a:pPr>
            <a:endParaRPr lang="ru-RU" sz="3600" dirty="0" smtClean="0"/>
          </a:p>
          <a:p>
            <a:pPr algn="ctr" eaLnBrk="1" hangingPunct="1">
              <a:buFontTx/>
              <a:buNone/>
            </a:pPr>
            <a:r>
              <a:rPr lang="ru-RU" sz="3600" b="1" dirty="0" smtClean="0"/>
              <a:t>или</a:t>
            </a:r>
            <a:endParaRPr lang="en-US" sz="3600" b="1" dirty="0" smtClean="0"/>
          </a:p>
          <a:p>
            <a:pPr eaLnBrk="1" hangingPunct="1">
              <a:buFontTx/>
              <a:buNone/>
            </a:pPr>
            <a:endParaRPr lang="en-US" sz="3600" b="1" dirty="0" smtClean="0"/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Worksheets</a:t>
            </a:r>
            <a:r>
              <a:rPr lang="en-US" sz="3600" b="1" dirty="0" smtClean="0"/>
              <a:t>("</a:t>
            </a:r>
            <a:r>
              <a:rPr lang="ru-RU" sz="3600" b="1" dirty="0" smtClean="0"/>
              <a:t>Лист</a:t>
            </a:r>
            <a:r>
              <a:rPr lang="en-US" sz="3600" b="1" dirty="0" smtClean="0"/>
              <a:t>1").</a:t>
            </a:r>
            <a:r>
              <a:rPr lang="en-US" sz="3600" b="1" dirty="0" smtClean="0">
                <a:solidFill>
                  <a:srgbClr val="00B050"/>
                </a:solidFill>
              </a:rPr>
              <a:t>Cells(1</a:t>
            </a:r>
            <a:r>
              <a:rPr lang="en-US" sz="3600" b="1" dirty="0" smtClean="0"/>
              <a:t>, 1) = x</a:t>
            </a:r>
          </a:p>
          <a:p>
            <a:pPr eaLnBrk="1" hangingPunct="1">
              <a:buFontTx/>
              <a:buNone/>
            </a:pPr>
            <a:endParaRPr lang="en-US" sz="3600" b="1" dirty="0" smtClean="0"/>
          </a:p>
          <a:p>
            <a:pPr eaLnBrk="1" hangingPunct="1">
              <a:buFontTx/>
              <a:buNone/>
            </a:pPr>
            <a:endParaRPr lang="ru-RU" sz="36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214438"/>
            <a:ext cx="828675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Worksheets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Иванов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("A1")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Worksheets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Иванов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(1, 1)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Ввод из ячейки листа Excel 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63" y="2928938"/>
            <a:ext cx="372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1143000" y="2286000"/>
            <a:ext cx="1432123" cy="40011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Имя листа</a:t>
            </a:r>
          </a:p>
        </p:txBody>
      </p:sp>
      <p:cxnSp>
        <p:nvCxnSpPr>
          <p:cNvPr id="13" name="Straight Arrow Connector 12"/>
          <p:cNvCxnSpPr>
            <a:stCxn id="38917" idx="3"/>
          </p:cNvCxnSpPr>
          <p:nvPr/>
        </p:nvCxnSpPr>
        <p:spPr>
          <a:xfrm flipV="1">
            <a:off x="2575123" y="1785938"/>
            <a:ext cx="1496815" cy="7001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8917" idx="3"/>
          </p:cNvCxnSpPr>
          <p:nvPr/>
        </p:nvCxnSpPr>
        <p:spPr>
          <a:xfrm>
            <a:off x="2575123" y="2486055"/>
            <a:ext cx="1353940" cy="657195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TextBox 15"/>
          <p:cNvSpPr txBox="1">
            <a:spLocks noChangeArrowheads="1"/>
          </p:cNvSpPr>
          <p:nvPr/>
        </p:nvSpPr>
        <p:spPr bwMode="auto">
          <a:xfrm>
            <a:off x="5786438" y="2143125"/>
            <a:ext cx="2857500" cy="70788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/>
              <a:t>Имя ячейки на указанном листе</a:t>
            </a:r>
          </a:p>
        </p:txBody>
      </p:sp>
      <p:cxnSp>
        <p:nvCxnSpPr>
          <p:cNvPr id="18" name="Straight Arrow Connector 17"/>
          <p:cNvCxnSpPr>
            <a:stCxn id="38920" idx="0"/>
          </p:cNvCxnSpPr>
          <p:nvPr/>
        </p:nvCxnSpPr>
        <p:spPr>
          <a:xfrm rot="5400000" flipH="1" flipV="1">
            <a:off x="7250906" y="1821657"/>
            <a:ext cx="285750" cy="357187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18"/>
          <p:cNvSpPr txBox="1">
            <a:spLocks noChangeArrowheads="1"/>
          </p:cNvSpPr>
          <p:nvPr/>
        </p:nvSpPr>
        <p:spPr bwMode="auto">
          <a:xfrm>
            <a:off x="5286380" y="5572140"/>
            <a:ext cx="322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/>
              <a:t>Ячейка  с указанием </a:t>
            </a:r>
            <a:r>
              <a:rPr lang="ru-RU" sz="2000" b="1" dirty="0"/>
              <a:t>номера строки и столбца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6342869" y="5087155"/>
            <a:ext cx="428624" cy="398462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Пример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600200"/>
            <a:ext cx="854392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4000" dirty="0" smtClean="0">
                <a:solidFill>
                  <a:srgbClr val="0070C0"/>
                </a:solidFill>
              </a:rPr>
              <a:t>Private Sub </a:t>
            </a:r>
            <a:r>
              <a:rPr lang="ru-RU" sz="4000" b="1" dirty="0" smtClean="0"/>
              <a:t>CommandButton6_Click()</a:t>
            </a:r>
          </a:p>
          <a:p>
            <a:pPr eaLnBrk="1" hangingPunct="1">
              <a:buFontTx/>
              <a:buNone/>
            </a:pPr>
            <a:r>
              <a:rPr lang="ru-RU" sz="4000" dirty="0" smtClean="0"/>
              <a:t>x = 10</a:t>
            </a:r>
          </a:p>
          <a:p>
            <a:pPr eaLnBrk="1" hangingPunct="1">
              <a:buFontTx/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Worksheets</a:t>
            </a:r>
            <a:r>
              <a:rPr lang="ru-RU" sz="4000" dirty="0" smtClean="0"/>
              <a:t>("</a:t>
            </a:r>
            <a:r>
              <a:rPr lang="ru-RU" sz="4000" b="1" dirty="0" smtClean="0"/>
              <a:t>Лист</a:t>
            </a:r>
            <a:r>
              <a:rPr lang="en-US" sz="4000" b="1" dirty="0" smtClean="0"/>
              <a:t>1</a:t>
            </a:r>
            <a:r>
              <a:rPr lang="ru-RU" sz="4000" dirty="0" smtClean="0"/>
              <a:t>").</a:t>
            </a:r>
            <a:r>
              <a:rPr lang="ru-RU" sz="4000" dirty="0" smtClean="0">
                <a:solidFill>
                  <a:srgbClr val="00B050"/>
                </a:solidFill>
              </a:rPr>
              <a:t>Range</a:t>
            </a:r>
            <a:r>
              <a:rPr lang="ru-RU" sz="4000" dirty="0" smtClean="0"/>
              <a:t>("A3") = x</a:t>
            </a:r>
          </a:p>
          <a:p>
            <a:pPr eaLnBrk="1" hangingPunct="1">
              <a:buFontTx/>
              <a:buNone/>
            </a:pPr>
            <a:r>
              <a:rPr lang="ru-RU" sz="4000" dirty="0" smtClean="0"/>
              <a:t>x = 5</a:t>
            </a:r>
          </a:p>
          <a:p>
            <a:pPr eaLnBrk="1" hangingPunct="1">
              <a:buFontTx/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Worksheets</a:t>
            </a:r>
            <a:r>
              <a:rPr lang="ru-RU" sz="4000" dirty="0" smtClean="0"/>
              <a:t>("</a:t>
            </a:r>
            <a:r>
              <a:rPr lang="ru-RU" sz="4000" b="1" dirty="0" smtClean="0"/>
              <a:t>Лист</a:t>
            </a:r>
            <a:r>
              <a:rPr lang="en-US" sz="4000" b="1" dirty="0" smtClean="0"/>
              <a:t>1</a:t>
            </a:r>
            <a:r>
              <a:rPr lang="ru-RU" sz="4000" dirty="0" smtClean="0"/>
              <a:t>").</a:t>
            </a:r>
            <a:r>
              <a:rPr lang="ru-RU" sz="4000" dirty="0" smtClean="0">
                <a:solidFill>
                  <a:srgbClr val="00B050"/>
                </a:solidFill>
              </a:rPr>
              <a:t>Cells</a:t>
            </a:r>
            <a:r>
              <a:rPr lang="ru-RU" sz="4000" dirty="0" smtClean="0"/>
              <a:t>(5, 1) = x</a:t>
            </a:r>
          </a:p>
          <a:p>
            <a:pPr eaLnBrk="1" hangingPunct="1">
              <a:buFontTx/>
              <a:buNone/>
            </a:pPr>
            <a:r>
              <a:rPr lang="ru-RU" sz="4000" dirty="0" smtClean="0">
                <a:solidFill>
                  <a:srgbClr val="0070C0"/>
                </a:solidFill>
              </a:rPr>
              <a:t>End Sub</a:t>
            </a:r>
          </a:p>
          <a:p>
            <a:pPr eaLnBrk="1" hangingPunct="1">
              <a:buFontTx/>
              <a:buNone/>
            </a:pPr>
            <a:endParaRPr lang="ru-RU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8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747713"/>
            <a:ext cx="6265862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3108" y="2357430"/>
            <a:ext cx="4185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Const pi = 3.14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6924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solidFill>
                  <a:schemeClr val="tx1"/>
                </a:solidFill>
              </a:rPr>
              <a:t>Объявление константы </a:t>
            </a:r>
            <a:r>
              <a:rPr lang="el-GR" sz="4000" b="1" i="1" u="sng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ru-RU" sz="4000" b="1" i="1" u="sng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4000" b="1" i="1" u="sng" dirty="0" smtClean="0">
                <a:solidFill>
                  <a:schemeClr val="tx1"/>
                </a:solidFill>
              </a:rPr>
              <a:t> </a:t>
            </a:r>
            <a:endParaRPr lang="ru-RU" sz="4000" b="1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42852"/>
            <a:ext cx="707236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Вкладка 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Разработчик </a:t>
            </a:r>
          </a:p>
          <a:p>
            <a:pPr marL="457200" indent="-457200" algn="just">
              <a:spcBef>
                <a:spcPts val="1200"/>
              </a:spcBef>
              <a:defRPr/>
            </a:pP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1.   О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ffice</a:t>
            </a:r>
            <a:endParaRPr lang="ru-RU" sz="4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457200" indent="-457200" algn="just">
              <a:spcBef>
                <a:spcPts val="1200"/>
              </a:spcBef>
              <a:defRPr/>
            </a:pP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2.   Параметры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cs typeface="Arial" pitchFamily="34" charset="0"/>
              </a:rPr>
              <a:t>Excel</a:t>
            </a:r>
            <a:endParaRPr lang="ru-RU" sz="4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538163" indent="-538163" algn="just">
              <a:spcBef>
                <a:spcPts val="1200"/>
              </a:spcBef>
              <a:defRPr/>
            </a:pP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3. Показывать вкладку «Разработчик» на ленте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marL="538163" indent="-538163" algn="just">
              <a:spcBef>
                <a:spcPts val="1200"/>
              </a:spcBef>
              <a:defRPr/>
            </a:pP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4. </a:t>
            </a:r>
            <a:r>
              <a:rPr lang="ru-RU" sz="4000" dirty="0" smtClean="0">
                <a:solidFill>
                  <a:schemeClr val="tx1"/>
                </a:solidFill>
                <a:cs typeface="Arial" pitchFamily="34" charset="0"/>
              </a:rPr>
              <a:t>Кнопка</a:t>
            </a:r>
            <a:r>
              <a:rPr lang="ru-RU" sz="4000" b="1" dirty="0" smtClean="0">
                <a:solidFill>
                  <a:schemeClr val="tx1"/>
                </a:solidFill>
                <a:cs typeface="Arial" pitchFamily="34" charset="0"/>
              </a:rPr>
              <a:t> Вставить</a:t>
            </a:r>
          </a:p>
          <a:p>
            <a:pPr marL="457200" indent="-457200" algn="just">
              <a:spcBef>
                <a:spcPts val="12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/>
          <a:srcRect l="10449" t="13567" r="14844" b="15942"/>
          <a:stretch>
            <a:fillRect/>
          </a:stretch>
        </p:blipFill>
        <p:spPr bwMode="auto">
          <a:xfrm>
            <a:off x="357188" y="142875"/>
            <a:ext cx="8516937" cy="6429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1714500" y="2071688"/>
            <a:ext cx="2071688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 flipH="1" flipV="1">
            <a:off x="785813" y="2571750"/>
            <a:ext cx="1214438" cy="9286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928688" y="3643313"/>
            <a:ext cx="1185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/>
              <a:t>Кнопка</a:t>
            </a:r>
          </a:p>
        </p:txBody>
      </p:sp>
    </p:spTree>
    <p:controls>
      <p:control spid="108546" name="CommandButton2" r:id="rId2" imgW="1790640" imgH="5104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1694</Words>
  <Application>Microsoft Office PowerPoint</Application>
  <PresentationFormat>Экран (4:3)</PresentationFormat>
  <Paragraphs>377</Paragraphs>
  <Slides>79</Slides>
  <Notes>15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1" baseType="lpstr">
      <vt:lpstr>Office Theme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Свойства командных кнопок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Запуск редактора VBA</vt:lpstr>
      <vt:lpstr>Слайд 23</vt:lpstr>
      <vt:lpstr>Слайд 24</vt:lpstr>
      <vt:lpstr>Слайд 25</vt:lpstr>
      <vt:lpstr>Пример</vt:lpstr>
      <vt:lpstr>Слайд 27</vt:lpstr>
      <vt:lpstr>Слайд 28</vt:lpstr>
      <vt:lpstr>Слайд 29</vt:lpstr>
      <vt:lpstr>Ошибка в программе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Встроенные функции</vt:lpstr>
      <vt:lpstr>Слайд 43</vt:lpstr>
      <vt:lpstr>Вычисление логарифма </vt:lpstr>
      <vt:lpstr>  Арифметические выражения   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Пример</vt:lpstr>
      <vt:lpstr>Слайд 67</vt:lpstr>
      <vt:lpstr>Слайд 68</vt:lpstr>
      <vt:lpstr>Для кнопки «Вычислить». Пример 1.</vt:lpstr>
      <vt:lpstr>Слайд 70</vt:lpstr>
      <vt:lpstr>Слайд 71</vt:lpstr>
      <vt:lpstr>Слайд 72</vt:lpstr>
      <vt:lpstr>Для кнопки «Очистить»:</vt:lpstr>
      <vt:lpstr>Ввод переменной х из ячейки листа A1</vt:lpstr>
      <vt:lpstr>Вывод переменной х в ячейку листа A1</vt:lpstr>
      <vt:lpstr>Слайд 76</vt:lpstr>
      <vt:lpstr>Пример</vt:lpstr>
      <vt:lpstr>Слайд 78</vt:lpstr>
      <vt:lpstr>Слайд 79</vt:lpstr>
    </vt:vector>
  </TitlesOfParts>
  <Company>Orgn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Nox</dc:creator>
  <cp:lastModifiedBy>Doda2</cp:lastModifiedBy>
  <cp:revision>327</cp:revision>
  <dcterms:created xsi:type="dcterms:W3CDTF">2006-11-16T08:33:12Z</dcterms:created>
  <dcterms:modified xsi:type="dcterms:W3CDTF">2010-11-13T19:07:43Z</dcterms:modified>
</cp:coreProperties>
</file>