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7" r:id="rId2"/>
    <p:sldId id="286" r:id="rId3"/>
    <p:sldId id="325" r:id="rId4"/>
    <p:sldId id="259" r:id="rId5"/>
    <p:sldId id="326" r:id="rId6"/>
    <p:sldId id="260" r:id="rId7"/>
    <p:sldId id="339" r:id="rId8"/>
    <p:sldId id="340" r:id="rId9"/>
    <p:sldId id="265" r:id="rId10"/>
    <p:sldId id="266" r:id="rId11"/>
    <p:sldId id="327" r:id="rId12"/>
    <p:sldId id="290" r:id="rId13"/>
    <p:sldId id="328" r:id="rId14"/>
    <p:sldId id="262" r:id="rId15"/>
    <p:sldId id="329" r:id="rId16"/>
    <p:sldId id="343" r:id="rId17"/>
    <p:sldId id="346" r:id="rId18"/>
    <p:sldId id="341" r:id="rId19"/>
    <p:sldId id="342" r:id="rId20"/>
    <p:sldId id="318" r:id="rId21"/>
    <p:sldId id="331" r:id="rId22"/>
    <p:sldId id="321" r:id="rId23"/>
    <p:sldId id="336" r:id="rId24"/>
    <p:sldId id="320" r:id="rId25"/>
    <p:sldId id="338" r:id="rId26"/>
    <p:sldId id="349" r:id="rId27"/>
    <p:sldId id="350" r:id="rId28"/>
    <p:sldId id="267" r:id="rId29"/>
    <p:sldId id="330" r:id="rId30"/>
    <p:sldId id="337" r:id="rId31"/>
    <p:sldId id="332" r:id="rId32"/>
    <p:sldId id="319" r:id="rId33"/>
    <p:sldId id="333" r:id="rId34"/>
    <p:sldId id="334" r:id="rId35"/>
    <p:sldId id="344" r:id="rId36"/>
    <p:sldId id="345" r:id="rId37"/>
    <p:sldId id="324" r:id="rId38"/>
    <p:sldId id="347" r:id="rId39"/>
    <p:sldId id="348" r:id="rId40"/>
    <p:sldId id="351" r:id="rId41"/>
    <p:sldId id="352" r:id="rId4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00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9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377A5-B62C-4D53-9BF3-11CCF7973FA1}" type="datetimeFigureOut">
              <a:rPr lang="ru-RU" smtClean="0"/>
              <a:pPr>
                <a:defRPr/>
              </a:pPr>
              <a:t>30.11.2010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30780-D22A-49C8-856B-00E9EC634C4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377A5-B62C-4D53-9BF3-11CCF7973FA1}" type="datetimeFigureOut">
              <a:rPr lang="ru-RU" smtClean="0"/>
              <a:pPr>
                <a:defRPr/>
              </a:pPr>
              <a:t>30.11.2010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30780-D22A-49C8-856B-00E9EC634C4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377A5-B62C-4D53-9BF3-11CCF7973FA1}" type="datetimeFigureOut">
              <a:rPr lang="ru-RU" smtClean="0"/>
              <a:pPr>
                <a:defRPr/>
              </a:pPr>
              <a:t>30.11.2010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30780-D22A-49C8-856B-00E9EC634C4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377A5-B62C-4D53-9BF3-11CCF7973FA1}" type="datetimeFigureOut">
              <a:rPr lang="ru-RU" smtClean="0"/>
              <a:pPr>
                <a:defRPr/>
              </a:pPr>
              <a:t>30.11.2010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30780-D22A-49C8-856B-00E9EC634C4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377A5-B62C-4D53-9BF3-11CCF7973FA1}" type="datetimeFigureOut">
              <a:rPr lang="ru-RU" smtClean="0"/>
              <a:pPr>
                <a:defRPr/>
              </a:pPr>
              <a:t>30.11.2010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30780-D22A-49C8-856B-00E9EC634C4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377A5-B62C-4D53-9BF3-11CCF7973FA1}" type="datetimeFigureOut">
              <a:rPr lang="ru-RU" smtClean="0"/>
              <a:pPr>
                <a:defRPr/>
              </a:pPr>
              <a:t>30.11.2010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30780-D22A-49C8-856B-00E9EC634C4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377A5-B62C-4D53-9BF3-11CCF7973FA1}" type="datetimeFigureOut">
              <a:rPr lang="ru-RU" smtClean="0"/>
              <a:pPr>
                <a:defRPr/>
              </a:pPr>
              <a:t>30.11.2010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30780-D22A-49C8-856B-00E9EC634C4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377A5-B62C-4D53-9BF3-11CCF7973FA1}" type="datetimeFigureOut">
              <a:rPr lang="ru-RU" smtClean="0"/>
              <a:pPr>
                <a:defRPr/>
              </a:pPr>
              <a:t>30.11.2010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30780-D22A-49C8-856B-00E9EC634C4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377A5-B62C-4D53-9BF3-11CCF7973FA1}" type="datetimeFigureOut">
              <a:rPr lang="ru-RU" smtClean="0"/>
              <a:pPr>
                <a:defRPr/>
              </a:pPr>
              <a:t>30.11.2010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30780-D22A-49C8-856B-00E9EC634C4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377A5-B62C-4D53-9BF3-11CCF7973FA1}" type="datetimeFigureOut">
              <a:rPr lang="ru-RU" smtClean="0"/>
              <a:pPr>
                <a:defRPr/>
              </a:pPr>
              <a:t>30.11.2010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30780-D22A-49C8-856B-00E9EC634C4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377A5-B62C-4D53-9BF3-11CCF7973FA1}" type="datetimeFigureOut">
              <a:rPr lang="ru-RU" smtClean="0"/>
              <a:pPr>
                <a:defRPr/>
              </a:pPr>
              <a:t>30.11.2010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30780-D22A-49C8-856B-00E9EC634C4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9377A5-B62C-4D53-9BF3-11CCF7973FA1}" type="datetimeFigureOut">
              <a:rPr lang="ru-RU" smtClean="0"/>
              <a:pPr>
                <a:defRPr/>
              </a:pPr>
              <a:t>30.11.2010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430780-D22A-49C8-856B-00E9EC634C4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428625" y="850900"/>
            <a:ext cx="835818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5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5400" b="1" dirty="0">
                <a:latin typeface="Times New Roman" pitchFamily="18" charset="0"/>
                <a:cs typeface="Times New Roman" pitchFamily="18" charset="0"/>
              </a:rPr>
              <a:t>Операторы циклов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0" y="4429132"/>
            <a:ext cx="9144000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0" y="3857628"/>
            <a:ext cx="9144000" cy="571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0" y="2214554"/>
            <a:ext cx="7572396" cy="571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342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/>
            <a:r>
              <a:rPr lang="ru-RU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ru-RU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Вычислить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значения функции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f(x)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=sin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x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где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x</a:t>
            </a:r>
            <a:r>
              <a:rPr lang="ru-RU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 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[-3;3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],  </a:t>
            </a:r>
            <a:r>
              <a:rPr lang="el-GR" sz="2800" dirty="0">
                <a:latin typeface="Arial" pitchFamily="34" charset="0"/>
                <a:cs typeface="Arial" pitchFamily="34" charset="0"/>
              </a:rPr>
              <a:t>Δ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=0.3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.</a:t>
            </a:r>
            <a:r>
              <a:rPr lang="ru-RU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Вывести результаты </a:t>
            </a:r>
            <a:r>
              <a:rPr lang="ru-RU" sz="28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в </a:t>
            </a:r>
            <a:r>
              <a:rPr lang="ru-RU" sz="2800" b="1" dirty="0">
                <a:latin typeface="Arial" pitchFamily="34" charset="0"/>
                <a:cs typeface="Arial" pitchFamily="34" charset="0"/>
                <a:sym typeface="Symbol" pitchFamily="18" charset="2"/>
              </a:rPr>
              <a:t>ячейки рабочего листа </a:t>
            </a:r>
            <a:r>
              <a:rPr lang="ru-RU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(начиная с ячейки 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A3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).</a:t>
            </a:r>
          </a:p>
          <a:p>
            <a:endParaRPr lang="ru-RU" sz="28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indent="92075"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= 3</a:t>
            </a:r>
          </a:p>
          <a:p>
            <a:pPr indent="92075" algn="just"/>
            <a:r>
              <a:rPr lang="en-US" sz="3600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x = -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To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Step 0.3</a:t>
            </a:r>
          </a:p>
          <a:p>
            <a:pPr indent="92075" algn="just"/>
            <a:r>
              <a:rPr lang="en-US" sz="3600" dirty="0" smtClean="0">
                <a:latin typeface="Arial" pitchFamily="34" charset="0"/>
                <a:cs typeface="Arial" pitchFamily="34" charset="0"/>
              </a:rPr>
              <a:t> f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Sin(x)</a:t>
            </a:r>
          </a:p>
          <a:p>
            <a:pPr indent="92075"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Worksheets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(“</a:t>
            </a:r>
            <a:r>
              <a:rPr lang="ru-RU" sz="3600" b="1" dirty="0">
                <a:latin typeface="Arial" pitchFamily="34" charset="0"/>
                <a:cs typeface="Arial" pitchFamily="34" charset="0"/>
              </a:rPr>
              <a:t>Лист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1").Range("A" &amp; i) =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f</a:t>
            </a:r>
          </a:p>
          <a:p>
            <a:pPr indent="92075"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= i +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indent="92075" algn="just"/>
            <a:r>
              <a:rPr lang="en-US" sz="3600" dirty="0" smtClean="0">
                <a:latin typeface="Arial" pitchFamily="34" charset="0"/>
                <a:cs typeface="Arial" pitchFamily="34" charset="0"/>
              </a:rPr>
              <a:t>Next  x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000108"/>
            <a:ext cx="8429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2075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Worksheets(“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Лист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1").Range("A" &amp; i) = f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43042" y="2857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Вместо команды </a:t>
            </a:r>
            <a:endParaRPr lang="en-US" sz="36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71604" y="192880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можно записать</a:t>
            </a:r>
            <a:endParaRPr lang="en-US" sz="36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2786058"/>
            <a:ext cx="8429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2075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Worksheets(“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Лист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1").Cells(i, 1) = 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285720" y="0"/>
            <a:ext cx="835977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>
                <a:latin typeface="Arial" pitchFamily="34" charset="0"/>
                <a:cs typeface="Arial" pitchFamily="34" charset="0"/>
              </a:rPr>
              <a:t>Циклы с условием</a:t>
            </a:r>
          </a:p>
          <a:p>
            <a:pPr algn="ctr"/>
            <a:r>
              <a:rPr lang="ru-RU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800" b="1" i="1" dirty="0">
                <a:latin typeface="Arial" pitchFamily="34" charset="0"/>
                <a:cs typeface="Arial" pitchFamily="34" charset="0"/>
              </a:rPr>
              <a:t>с неизвестным числом повторений</a:t>
            </a:r>
            <a:r>
              <a:rPr lang="ru-RU" sz="2800" i="1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142844" y="1601788"/>
            <a:ext cx="900115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lvl="1" indent="446088" algn="just">
              <a:buFontTx/>
              <a:buAutoNum type="arabicPeriod"/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Do While … Loop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с предусловием)</a:t>
            </a:r>
          </a:p>
          <a:p>
            <a:pPr marL="92075" lvl="1" indent="446088" algn="just">
              <a:buFontTx/>
              <a:buAutoNum type="arabicPeriod"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92075" lvl="1" indent="446088" algn="just">
              <a:buFontTx/>
              <a:buAutoNum type="arabicPeriod"/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Do Until … Loop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с предусловием)</a:t>
            </a:r>
          </a:p>
          <a:p>
            <a:pPr marL="92075" lvl="1" indent="446088" algn="just">
              <a:buFontTx/>
              <a:buAutoNum type="arabicPeriod"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92075" lvl="1" indent="446088" algn="just">
              <a:buFontTx/>
              <a:buAutoNum type="arabicPeriod"/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Do … While Loop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с постусловием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)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 marL="92075" lvl="1" indent="446088" algn="just">
              <a:buFontTx/>
              <a:buAutoNum type="arabicPeriod"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92075" lvl="1" indent="446088" algn="just">
              <a:buFontTx/>
              <a:buAutoNum type="arabicPeriod"/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Do … Until Loop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с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постусловием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 indent="457200" algn="just">
              <a:buFontTx/>
              <a:buAutoNum type="arabicPeriod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214422"/>
            <a:ext cx="89297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Предусловие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– условие проверяется каждый раз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перед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выполнением тела цикла. Тело цикла может не выполниться ни разу.</a:t>
            </a:r>
          </a:p>
          <a:p>
            <a:pPr indent="457200"/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Постусловие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– условие проверяется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после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каждого выполнения тела цикла. Тело цикла выполнится хотя бы 1 раз.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357158" y="500042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Общий вид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1000100" y="1857364"/>
            <a:ext cx="750099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358775" algn="just"/>
            <a:r>
              <a:rPr lang="ru-RU" sz="32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Цикл с предусловием</a:t>
            </a:r>
          </a:p>
          <a:p>
            <a:pPr indent="358775" algn="just"/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indent="358775"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While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Until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3600" b="1" i="1" dirty="0">
                <a:latin typeface="Arial" pitchFamily="34" charset="0"/>
                <a:cs typeface="Arial" pitchFamily="34" charset="0"/>
              </a:rPr>
              <a:t>Условие</a:t>
            </a:r>
          </a:p>
          <a:p>
            <a:pPr indent="358775" algn="just"/>
            <a:r>
              <a:rPr lang="ru-RU" sz="3600" dirty="0">
                <a:latin typeface="Arial" pitchFamily="34" charset="0"/>
                <a:cs typeface="Arial" pitchFamily="34" charset="0"/>
              </a:rPr>
              <a:t>	Операторы</a:t>
            </a:r>
          </a:p>
          <a:p>
            <a:pPr indent="358775"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Loop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928662" y="928670"/>
            <a:ext cx="6572296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indent="358775" algn="just">
              <a:defRPr/>
            </a:pPr>
            <a:r>
              <a:rPr lang="ru-RU" sz="32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Цикл с постусловием</a:t>
            </a:r>
            <a:endParaRPr lang="en-US" sz="32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indent="358775" algn="just"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indent="358775" algn="just">
              <a:defRPr/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Do</a:t>
            </a:r>
          </a:p>
          <a:p>
            <a:pPr indent="358775" algn="just">
              <a:defRPr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Операторы</a:t>
            </a:r>
          </a:p>
          <a:p>
            <a:pPr indent="358775" algn="just">
              <a:defRPr/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Loop While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Until</a:t>
            </a:r>
            <a:r>
              <a:rPr lang="ru-RU" sz="3600" b="1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i="1" dirty="0">
                <a:latin typeface="Arial" pitchFamily="34" charset="0"/>
                <a:cs typeface="Arial" pitchFamily="34" charset="0"/>
              </a:rPr>
              <a:t>Условие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214422"/>
            <a:ext cx="8858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3600" dirty="0" smtClean="0">
                <a:latin typeface="Arial" pitchFamily="34" charset="0"/>
                <a:cs typeface="Arial" pitchFamily="34" charset="0"/>
              </a:rPr>
              <a:t>Цикл с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While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выполняется до тех пор, пока условие верное. </a:t>
            </a:r>
          </a:p>
          <a:p>
            <a:pPr indent="457200"/>
            <a:endParaRPr lang="ru-RU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14324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/>
            <a:r>
              <a:rPr lang="ru-RU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Цикл с </a:t>
            </a:r>
            <a:r>
              <a:rPr lang="en-US" sz="3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Until</a:t>
            </a:r>
            <a:r>
              <a:rPr lang="en-US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выполняется до тех пор, пока условие ложное. 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85720" y="0"/>
            <a:ext cx="8359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Различие между </a:t>
            </a:r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While </a:t>
            </a: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Until</a:t>
            </a:r>
            <a:endParaRPr lang="ru-RU" sz="2800" i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928670"/>
            <a:ext cx="90011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Для того, чтобы цикл </a:t>
            </a:r>
            <a:r>
              <a:rPr kumimoji="0" lang="en-US" sz="3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Do</a:t>
            </a:r>
            <a:r>
              <a:rPr kumimoji="0" lang="ru-RU" sz="3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…</a:t>
            </a:r>
            <a:r>
              <a:rPr kumimoji="0" lang="en-US" sz="3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Loop</a:t>
            </a:r>
            <a:r>
              <a:rPr kumimoji="0" lang="ru-RU" sz="3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3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завершился, необходимо, чтобы в теле цикла изменялись значения переменных, входящих в условие. </a:t>
            </a:r>
            <a:endParaRPr kumimoji="0" lang="ru-RU" sz="36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71736" y="142852"/>
            <a:ext cx="342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3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714356"/>
            <a:ext cx="8143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6" indent="457200" algn="just"/>
            <a:r>
              <a:rPr lang="ru-RU" sz="2800" dirty="0" smtClean="0">
                <a:latin typeface="Arial" pitchFamily="34" charset="0"/>
                <a:cs typeface="Arial" pitchFamily="34" charset="0"/>
              </a:rPr>
              <a:t>Вычислить сумму чисел от 1 до 10. </a:t>
            </a:r>
            <a:endParaRPr lang="ru-RU" sz="28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714488"/>
            <a:ext cx="87154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Dim x as Integer, sum As Integer</a:t>
            </a:r>
          </a:p>
          <a:p>
            <a:pPr indent="263525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sum = 0</a:t>
            </a:r>
          </a:p>
          <a:p>
            <a:pPr indent="263525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x = 1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indent="263525" algn="just"/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Do While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x &lt;= 10        (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или 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Do Until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x&gt;10)</a:t>
            </a:r>
          </a:p>
          <a:p>
            <a:pPr indent="263525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 sum = sum + x</a:t>
            </a:r>
          </a:p>
          <a:p>
            <a:pPr indent="720725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x = x + 1</a:t>
            </a:r>
          </a:p>
          <a:p>
            <a:pPr indent="263525" algn="just"/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Loop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71736" y="142852"/>
            <a:ext cx="342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sz="3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714356"/>
            <a:ext cx="8143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6" indent="457200" algn="just"/>
            <a:r>
              <a:rPr lang="ru-RU" sz="2800" dirty="0" smtClean="0">
                <a:latin typeface="Arial" pitchFamily="34" charset="0"/>
                <a:cs typeface="Arial" pitchFamily="34" charset="0"/>
              </a:rPr>
              <a:t>Вычислить сумму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четных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чисел от 1 до 10. </a:t>
            </a:r>
            <a:endParaRPr lang="ru-RU" sz="28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1643050"/>
            <a:ext cx="81439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3525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Dim x as Integer, sum As Integer</a:t>
            </a:r>
          </a:p>
          <a:p>
            <a:pPr indent="263525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Sum = 0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indent="263525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x =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indent="263525" algn="just"/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Do While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x &lt;= 10 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indent="893763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sum = sum + x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indent="893763" algn="just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x = x +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3200" b="1" dirty="0" smtClean="0">
              <a:latin typeface="Arial" pitchFamily="34" charset="0"/>
              <a:cs typeface="Arial" pitchFamily="34" charset="0"/>
            </a:endParaRPr>
          </a:p>
          <a:p>
            <a:pPr indent="263525" algn="just"/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Loop</a:t>
            </a:r>
            <a:endParaRPr lang="en-US" sz="32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indent="263525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MsgBox  sum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" y="1357298"/>
            <a:ext cx="9143999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3600" b="1" u="sng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многократное выполнение одной или нескольких команд программы.</a:t>
            </a:r>
            <a:endParaRPr lang="ru-RU" sz="3600" dirty="0">
              <a:latin typeface="Arial" pitchFamily="34" charset="0"/>
              <a:cs typeface="Arial" pitchFamily="34" charset="0"/>
            </a:endParaRPr>
          </a:p>
          <a:p>
            <a:pPr indent="457200"/>
            <a:endParaRPr lang="ru-RU" sz="3600" b="1" dirty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Тело цикла</a:t>
            </a:r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блок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команд, которые выполняются многократно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indent="457200" algn="just"/>
            <a:endParaRPr lang="ru-RU" sz="3600" b="1" dirty="0">
              <a:latin typeface="Arial" pitchFamily="34" charset="0"/>
              <a:cs typeface="Arial" pitchFamily="34" charset="0"/>
            </a:endParaRPr>
          </a:p>
          <a:p>
            <a:pPr indent="457200" algn="just"/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457200"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428596" y="142852"/>
            <a:ext cx="8359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>
                <a:latin typeface="Arial" pitchFamily="34" charset="0"/>
                <a:cs typeface="Arial" pitchFamily="34" charset="0"/>
              </a:rPr>
              <a:t>Понятие цикла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42852"/>
            <a:ext cx="900115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Вычислить значения функции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i="1" dirty="0" smtClean="0">
                <a:latin typeface="Arial" pitchFamily="34" charset="0"/>
                <a:cs typeface="Arial" pitchFamily="34" charset="0"/>
              </a:rPr>
              <a:t>f(x)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=sin </a:t>
            </a:r>
            <a:r>
              <a:rPr lang="en-US" sz="36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36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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[-3;3], </a:t>
            </a:r>
            <a:r>
              <a:rPr lang="el-GR" sz="3600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36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=0.3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ym typeface="Symbol" pitchFamily="18" charset="2"/>
              </a:rPr>
              <a:t> </a:t>
            </a:r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algn="ctr"/>
            <a:r>
              <a:rPr lang="ru-RU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С предусловием</a:t>
            </a:r>
          </a:p>
          <a:p>
            <a:pPr indent="1168400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 = 3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x = - 3</a:t>
            </a:r>
          </a:p>
          <a:p>
            <a:pPr indent="1168400" algn="just"/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Do While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x&lt;=3</a:t>
            </a:r>
          </a:p>
          <a:p>
            <a:pPr indent="1168400" algn="just"/>
            <a:r>
              <a:rPr lang="en-US" sz="3200" dirty="0" smtClean="0">
                <a:latin typeface="Arial" pitchFamily="34" charset="0"/>
                <a:cs typeface="Arial" pitchFamily="34" charset="0"/>
              </a:rPr>
              <a:t>   f = Sin(x)</a:t>
            </a:r>
          </a:p>
          <a:p>
            <a:pPr indent="1168400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Worksheets(“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Лист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1").Range("A" &amp; i) = f</a:t>
            </a:r>
          </a:p>
          <a:p>
            <a:pPr indent="1168400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 i = i + 1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 x = x + 0.3</a:t>
            </a:r>
          </a:p>
          <a:p>
            <a:pPr indent="1168400" algn="just"/>
            <a:r>
              <a:rPr lang="en-US" sz="32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Loop</a:t>
            </a:r>
            <a:endParaRPr lang="ru-RU" sz="32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Левая круглая скобка 4"/>
          <p:cNvSpPr/>
          <p:nvPr/>
        </p:nvSpPr>
        <p:spPr>
          <a:xfrm>
            <a:off x="1285852" y="3500438"/>
            <a:ext cx="357190" cy="1500198"/>
          </a:xfrm>
          <a:prstGeom prst="lef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3786190"/>
            <a:ext cx="109651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Тело</a:t>
            </a:r>
          </a:p>
          <a:p>
            <a:r>
              <a:rPr lang="ru-RU" sz="2400" b="1" dirty="0" smtClean="0"/>
              <a:t>цикла</a:t>
            </a:r>
            <a:endParaRPr lang="ru-RU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428604"/>
            <a:ext cx="7858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С постусловием</a:t>
            </a:r>
            <a:endParaRPr lang="en-US" sz="4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indent="457200"/>
            <a:endParaRPr lang="ru-RU" sz="4000" dirty="0" smtClean="0">
              <a:solidFill>
                <a:srgbClr val="C00000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indent="457200" algn="just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 = 3 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x = - 3</a:t>
            </a:r>
          </a:p>
          <a:p>
            <a:pPr indent="457200" algn="just"/>
            <a:r>
              <a:rPr lang="en-US" sz="4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Do</a:t>
            </a:r>
            <a:endParaRPr lang="ru-RU" sz="40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/>
            <a:endParaRPr lang="ru-RU" sz="40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/>
            <a:endParaRPr lang="en-US" sz="40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en-US" sz="4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Loop While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x&lt;=3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3143248"/>
            <a:ext cx="30718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Тело</a:t>
            </a:r>
            <a:r>
              <a:rPr lang="en-US" sz="3600" dirty="0" smtClean="0"/>
              <a:t> </a:t>
            </a:r>
            <a:r>
              <a:rPr lang="ru-RU" sz="3600" dirty="0" smtClean="0"/>
              <a:t>цикла</a:t>
            </a:r>
            <a:endParaRPr lang="ru-RU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42852"/>
            <a:ext cx="83582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ym typeface="Symbol" pitchFamily="18" charset="2"/>
              </a:rPr>
              <a:t> </a:t>
            </a:r>
            <a:r>
              <a:rPr lang="ru-RU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С предусловием</a:t>
            </a:r>
          </a:p>
          <a:p>
            <a:pPr indent="457200"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 = 3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x = - 3</a:t>
            </a:r>
          </a:p>
          <a:p>
            <a:pPr indent="457200" algn="just"/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 Until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 &gt; 3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endParaRPr lang="ru-RU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3500438"/>
            <a:ext cx="7858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С постусловием</a:t>
            </a:r>
          </a:p>
          <a:p>
            <a:pPr indent="457200" algn="just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 = 3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x = - 3</a:t>
            </a:r>
          </a:p>
          <a:p>
            <a:pPr indent="457200" algn="just"/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endParaRPr lang="ru-RU" sz="3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sz="3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Loop Until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 &gt; 3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857364"/>
            <a:ext cx="292895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Тело</a:t>
            </a:r>
            <a:r>
              <a:rPr lang="en-US" sz="3200" dirty="0" smtClean="0"/>
              <a:t>  </a:t>
            </a:r>
            <a:r>
              <a:rPr lang="ru-RU" sz="3200" dirty="0" smtClean="0"/>
              <a:t>цикла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5214950"/>
            <a:ext cx="350046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Тело</a:t>
            </a:r>
            <a:r>
              <a:rPr lang="en-US" sz="3200" dirty="0" smtClean="0"/>
              <a:t>  </a:t>
            </a:r>
            <a:r>
              <a:rPr lang="ru-RU" sz="3200" dirty="0" smtClean="0"/>
              <a:t>цикла</a:t>
            </a:r>
            <a:endParaRPr lang="ru-RU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571480"/>
            <a:ext cx="8626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Do While x&lt;=3  - 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Выполнять пока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x&lt;=3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2143116"/>
            <a:ext cx="8501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Do Until x&gt;3  - 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Выполнять пока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не станет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&gt;3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357158" y="142852"/>
            <a:ext cx="8359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>
                <a:latin typeface="Arial" pitchFamily="34" charset="0"/>
                <a:cs typeface="Arial" pitchFamily="34" charset="0"/>
              </a:rPr>
              <a:t>Бесконечный цикл</a:t>
            </a: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0" y="1000108"/>
            <a:ext cx="874712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 smtClean="0">
                <a:latin typeface="Arial" pitchFamily="34" charset="0"/>
                <a:cs typeface="Arial" pitchFamily="34" charset="0"/>
              </a:rPr>
              <a:t>Если в теле цикла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(c While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или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Until)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не изменить параметр цикла, то программа будет выполняться бесконечно (зациклится).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  <a:p>
            <a:pPr indent="45720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Выход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из бесконечного цикла: 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Ctrl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+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Break(Pause)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42852"/>
            <a:ext cx="7861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u="sng" dirty="0" smtClean="0"/>
              <a:t>Раздел общих объявлений  </a:t>
            </a:r>
            <a:r>
              <a:rPr lang="en-US" sz="3600" b="1" u="sng" dirty="0" smtClean="0"/>
              <a:t>General</a:t>
            </a:r>
            <a:endParaRPr lang="ru-RU" sz="3600" b="1" u="sng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42844" y="2285992"/>
            <a:ext cx="85725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Если переменные объявить в разделе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General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то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их можно использовать во</a:t>
            </a:r>
            <a:r>
              <a:rPr kumimoji="0" lang="ru-RU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всех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процедурах рабочей книги.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4282" y="857232"/>
            <a:ext cx="850112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Находится на листе кода в самом верху перед первым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Sub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2844" y="500042"/>
            <a:ext cx="85725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23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Переменные, описанные в разделе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General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являются 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глобальными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  <a:r>
              <a:rPr lang="ru-RU" sz="3600" dirty="0" smtClean="0">
                <a:latin typeface="Arial" pitchFamily="34" charset="0"/>
                <a:ea typeface="Times New Roman" pitchFamily="18" charset="0"/>
              </a:rPr>
              <a:t>Область их действия – весь проект (рабочая книга).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2844" y="3786190"/>
            <a:ext cx="85725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323850" algn="just"/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Переменные, описанные внутри процедуры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являются 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локальными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. </a:t>
            </a:r>
            <a:r>
              <a:rPr lang="ru-RU" sz="3600" dirty="0" smtClean="0">
                <a:latin typeface="Arial" pitchFamily="34" charset="0"/>
                <a:ea typeface="Times New Roman" pitchFamily="18" charset="0"/>
              </a:rPr>
              <a:t>Область их действия – </a:t>
            </a:r>
            <a:r>
              <a:rPr lang="ru-RU" sz="3600" dirty="0" smtClean="0">
                <a:latin typeface="Arial" pitchFamily="34" charset="0"/>
                <a:ea typeface="Times New Roman" pitchFamily="18" charset="0"/>
              </a:rPr>
              <a:t>процедура, внутри которой они описаны.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 l="30603" t="23750" r="19744"/>
          <a:stretch>
            <a:fillRect/>
          </a:stretch>
        </p:blipFill>
        <p:spPr bwMode="auto">
          <a:xfrm>
            <a:off x="571472" y="357166"/>
            <a:ext cx="7500990" cy="613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071538" y="2000240"/>
          <a:ext cx="7165024" cy="2071702"/>
        </p:xfrm>
        <a:graphic>
          <a:graphicData uri="http://schemas.openxmlformats.org/presentationml/2006/ole">
            <p:oleObj spid="_x0000_s1026" name="Формула" r:id="rId3" imgW="1841400" imgH="533160" progId="Equation.3">
              <p:embed/>
            </p:oleObj>
          </a:graphicData>
        </a:graphic>
      </p:graphicFrame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28860" y="4643446"/>
          <a:ext cx="4786325" cy="1866355"/>
        </p:xfrm>
        <a:graphic>
          <a:graphicData uri="http://schemas.openxmlformats.org/presentationml/2006/ole">
            <p:oleObj spid="_x0000_s1027" name="Формула" r:id="rId4" imgW="1168200" imgH="457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604" y="142852"/>
            <a:ext cx="5248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Лабораторная работа 3</a:t>
            </a:r>
            <a:endParaRPr lang="ru-RU" sz="3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928670"/>
            <a:ext cx="90011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Написать программу вычисления таблицы значений функции </a:t>
            </a:r>
            <a:r>
              <a:rPr lang="en-US" sz="3200" b="1" i="1" dirty="0" smtClean="0"/>
              <a:t>F</a:t>
            </a:r>
            <a:r>
              <a:rPr lang="en-US" sz="3200" dirty="0" smtClean="0"/>
              <a:t>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 t="23142" r="1835"/>
          <a:stretch>
            <a:fillRect/>
          </a:stretch>
        </p:blipFill>
        <p:spPr bwMode="auto">
          <a:xfrm>
            <a:off x="0" y="785794"/>
            <a:ext cx="8679548" cy="538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571480"/>
            <a:ext cx="87154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Итерация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одно выполнение цикла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/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457200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Параметр цикла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переменная, которая используется при проверке условия цикла и изменяется на каждой итерации.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714488"/>
            <a:ext cx="8982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Dim </a:t>
            </a:r>
            <a:r>
              <a:rPr lang="en-US" sz="3600" b="1" dirty="0" smtClean="0"/>
              <a:t>dj</a:t>
            </a:r>
            <a:r>
              <a:rPr lang="en-US" sz="3600" dirty="0" smtClean="0"/>
              <a:t> As Single, </a:t>
            </a:r>
            <a:r>
              <a:rPr lang="en-US" sz="3600" b="1" dirty="0" smtClean="0"/>
              <a:t>j1</a:t>
            </a:r>
            <a:r>
              <a:rPr lang="en-US" sz="3600" dirty="0" smtClean="0"/>
              <a:t> As Single, </a:t>
            </a:r>
            <a:r>
              <a:rPr lang="en-US" sz="3600" b="1" dirty="0" smtClean="0"/>
              <a:t>j2</a:t>
            </a:r>
            <a:r>
              <a:rPr lang="en-US" sz="3600" dirty="0" smtClean="0"/>
              <a:t> As Single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42976" y="500042"/>
            <a:ext cx="6251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Записать в разделе </a:t>
            </a:r>
            <a:r>
              <a:rPr lang="en-US" sz="3600" b="1" dirty="0" smtClean="0"/>
              <a:t>General</a:t>
            </a:r>
            <a:endParaRPr lang="ru-RU" sz="3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48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/>
            <a:r>
              <a:rPr lang="en-US" sz="2800" b="1" dirty="0" smtClean="0"/>
              <a:t>Dim k As Integer, n As Integer</a:t>
            </a:r>
          </a:p>
          <a:p>
            <a:pPr indent="355600"/>
            <a:r>
              <a:rPr lang="en-US" sz="2800" b="1" dirty="0" smtClean="0"/>
              <a:t>Dim  f As Single, y As Single</a:t>
            </a:r>
          </a:p>
          <a:p>
            <a:pPr indent="355600"/>
            <a:r>
              <a:rPr lang="en-US" sz="2800" b="1" dirty="0" smtClean="0"/>
              <a:t>k = 14</a:t>
            </a:r>
          </a:p>
          <a:p>
            <a:pPr indent="355600"/>
            <a:r>
              <a:rPr lang="en-US" sz="2800" b="1" dirty="0" smtClean="0"/>
              <a:t>n = Worksheets("</a:t>
            </a:r>
            <a:r>
              <a:rPr lang="ru-RU" sz="2800" b="1" dirty="0" smtClean="0"/>
              <a:t>Иванов</a:t>
            </a:r>
            <a:r>
              <a:rPr lang="en-US" sz="2800" b="1" dirty="0" smtClean="0"/>
              <a:t>3").Range("c8")</a:t>
            </a:r>
          </a:p>
          <a:p>
            <a:pPr indent="355600"/>
            <a:r>
              <a:rPr lang="en-US" sz="2800" b="1" dirty="0" smtClean="0"/>
              <a:t>y = </a:t>
            </a:r>
            <a:r>
              <a:rPr lang="en-US" sz="2800" b="1" dirty="0" smtClean="0"/>
              <a:t>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sz="2800" b="1" dirty="0" smtClean="0"/>
              <a:t>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800" b="1" dirty="0" smtClean="0"/>
              <a:t>                 .Range</a:t>
            </a:r>
            <a:r>
              <a:rPr lang="en-US" sz="2800" b="1" dirty="0" smtClean="0"/>
              <a:t>("e8")</a:t>
            </a:r>
          </a:p>
          <a:p>
            <a:pPr indent="355600"/>
            <a:r>
              <a:rPr lang="en-US" sz="2800" b="1" dirty="0" smtClean="0"/>
              <a:t>j1 = </a:t>
            </a:r>
            <a:r>
              <a:rPr lang="en-US" sz="2800" b="1" dirty="0" smtClean="0"/>
              <a:t> </a:t>
            </a:r>
            <a:r>
              <a:rPr lang="en-US" sz="2800" b="1" dirty="0" smtClean="0"/>
              <a:t>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sz="2800" b="1" dirty="0" smtClean="0"/>
              <a:t>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800" b="1" dirty="0" smtClean="0"/>
              <a:t> </a:t>
            </a:r>
            <a:r>
              <a:rPr lang="en-US" sz="2800" b="1" dirty="0" smtClean="0"/>
              <a:t>                .Range</a:t>
            </a:r>
            <a:r>
              <a:rPr lang="en-US" sz="2800" b="1" dirty="0" smtClean="0"/>
              <a:t>("c9")</a:t>
            </a:r>
          </a:p>
          <a:p>
            <a:pPr indent="355600"/>
            <a:r>
              <a:rPr lang="en-US" sz="2800" b="1" dirty="0" smtClean="0"/>
              <a:t>j2 = </a:t>
            </a:r>
            <a:r>
              <a:rPr lang="en-US" sz="2800" b="1" dirty="0" smtClean="0"/>
              <a:t>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sz="2800" b="1" dirty="0" smtClean="0"/>
              <a:t>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800" b="1" dirty="0" smtClean="0"/>
              <a:t> </a:t>
            </a:r>
            <a:r>
              <a:rPr lang="en-US" sz="2800" b="1" dirty="0" smtClean="0"/>
              <a:t>                .Range</a:t>
            </a:r>
            <a:r>
              <a:rPr lang="en-US" sz="2800" b="1" dirty="0" smtClean="0"/>
              <a:t>("e9")</a:t>
            </a:r>
          </a:p>
          <a:p>
            <a:pPr indent="355600"/>
            <a:r>
              <a:rPr lang="en-US" sz="2800" b="1" dirty="0" err="1" smtClean="0"/>
              <a:t>dj</a:t>
            </a:r>
            <a:r>
              <a:rPr lang="en-US" sz="2800" b="1" dirty="0" smtClean="0"/>
              <a:t> </a:t>
            </a:r>
            <a:r>
              <a:rPr lang="en-US" sz="2800" b="1" dirty="0" smtClean="0"/>
              <a:t>=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sz="2800" b="1" dirty="0" smtClean="0"/>
              <a:t>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2800" b="1" dirty="0" smtClean="0"/>
              <a:t> </a:t>
            </a:r>
            <a:r>
              <a:rPr lang="en-US" sz="2800" b="1" dirty="0" smtClean="0"/>
              <a:t>                .Range</a:t>
            </a:r>
            <a:r>
              <a:rPr lang="en-US" sz="2800" b="1" dirty="0" smtClean="0"/>
              <a:t>("c12")</a:t>
            </a:r>
          </a:p>
          <a:p>
            <a:pPr indent="355600"/>
            <a:r>
              <a:rPr lang="en-US" sz="2800" b="1" dirty="0" smtClean="0">
                <a:solidFill>
                  <a:srgbClr val="FF0000"/>
                </a:solidFill>
              </a:rPr>
              <a:t>For</a:t>
            </a:r>
            <a:r>
              <a:rPr lang="en-US" sz="2800" b="1" dirty="0" smtClean="0"/>
              <a:t>  j = j1  </a:t>
            </a:r>
            <a:r>
              <a:rPr lang="en-US" sz="2800" b="1" dirty="0" smtClean="0">
                <a:solidFill>
                  <a:srgbClr val="FF0000"/>
                </a:solidFill>
              </a:rPr>
              <a:t>To</a:t>
            </a:r>
            <a:r>
              <a:rPr lang="en-US" sz="2800" b="1" dirty="0" smtClean="0"/>
              <a:t>  j2   </a:t>
            </a:r>
            <a:r>
              <a:rPr lang="en-US" sz="2800" b="1" dirty="0" smtClean="0">
                <a:solidFill>
                  <a:srgbClr val="FF0000"/>
                </a:solidFill>
              </a:rPr>
              <a:t>Step</a:t>
            </a:r>
            <a:r>
              <a:rPr lang="en-US" sz="2800" b="1" dirty="0" smtClean="0"/>
              <a:t>  dj</a:t>
            </a:r>
          </a:p>
          <a:p>
            <a:pPr indent="355600"/>
            <a:r>
              <a:rPr lang="en-US" sz="2800" b="1" dirty="0" smtClean="0"/>
              <a:t>If   j &lt; 0.5  Then  f = Log(j + n)   Else   f = y + j ^ 2</a:t>
            </a:r>
          </a:p>
          <a:p>
            <a:pPr indent="355600"/>
            <a:r>
              <a:rPr lang="en-US" sz="2800" b="1" dirty="0" smtClean="0"/>
              <a:t>Worksheets("</a:t>
            </a:r>
            <a:r>
              <a:rPr lang="ru-RU" sz="2800" b="1" dirty="0" smtClean="0"/>
              <a:t>Иванов</a:t>
            </a:r>
            <a:r>
              <a:rPr lang="en-US" sz="2800" b="1" dirty="0" smtClean="0"/>
              <a:t>3 ").Cells(k, 2) = j</a:t>
            </a:r>
          </a:p>
          <a:p>
            <a:pPr indent="355600"/>
            <a:r>
              <a:rPr lang="en-US" sz="2800" b="1" dirty="0" smtClean="0"/>
              <a:t>Worksheets("</a:t>
            </a:r>
            <a:r>
              <a:rPr lang="ru-RU" sz="2800" b="1" dirty="0" smtClean="0"/>
              <a:t>Иванов</a:t>
            </a:r>
            <a:r>
              <a:rPr lang="en-US" sz="2800" b="1" dirty="0" smtClean="0"/>
              <a:t>3 ").Cells(k</a:t>
            </a:r>
            <a:r>
              <a:rPr lang="en-US" sz="2800" b="1" dirty="0" smtClean="0"/>
              <a:t>, 4) = f</a:t>
            </a:r>
          </a:p>
          <a:p>
            <a:pPr indent="355600"/>
            <a:r>
              <a:rPr lang="en-US" sz="2800" b="1" dirty="0" smtClean="0"/>
              <a:t>k = k + 1</a:t>
            </a:r>
          </a:p>
          <a:p>
            <a:pPr indent="355600"/>
            <a:r>
              <a:rPr lang="en-US" sz="2800" b="1" dirty="0" smtClean="0">
                <a:solidFill>
                  <a:srgbClr val="FF0000"/>
                </a:solidFill>
              </a:rPr>
              <a:t>Next</a:t>
            </a:r>
            <a:r>
              <a:rPr lang="en-US" sz="2800" b="1" dirty="0" smtClean="0"/>
              <a:t>   j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0"/>
            <a:ext cx="632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u="sng" dirty="0" smtClean="0">
                <a:latin typeface="+mj-lt"/>
              </a:rPr>
              <a:t>Программа для кнопки </a:t>
            </a:r>
            <a:r>
              <a:rPr lang="en-US" sz="3600" b="1" u="sng" dirty="0" smtClean="0">
                <a:solidFill>
                  <a:srgbClr val="FF0000"/>
                </a:solidFill>
                <a:latin typeface="+mj-lt"/>
              </a:rPr>
              <a:t>For…Next</a:t>
            </a:r>
            <a:endParaRPr lang="ru-RU" sz="3600" b="1" u="sng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0"/>
            <a:ext cx="6555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u="sng" dirty="0" smtClean="0">
                <a:latin typeface="+mj-lt"/>
              </a:rPr>
              <a:t>Программа для кнопки</a:t>
            </a:r>
            <a:r>
              <a:rPr lang="en-US" sz="3200" b="1" u="sng" dirty="0" smtClean="0">
                <a:latin typeface="+mj-lt"/>
              </a:rPr>
              <a:t> </a:t>
            </a:r>
            <a:r>
              <a:rPr lang="en-US" sz="3200" u="sng" dirty="0" smtClean="0">
                <a:solidFill>
                  <a:srgbClr val="FF0000"/>
                </a:solidFill>
              </a:rPr>
              <a:t>Do… While</a:t>
            </a:r>
            <a:endParaRPr lang="ru-RU" sz="3200" u="sng" dirty="0" smtClean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1142984"/>
            <a:ext cx="8786874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 smtClean="0"/>
              <a:t>Dim k As Integer, n As Integer 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Dim</a:t>
            </a:r>
            <a:r>
              <a:rPr lang="ru-RU" sz="3600" dirty="0" smtClean="0"/>
              <a:t>   </a:t>
            </a:r>
            <a:r>
              <a:rPr lang="en-US" sz="3600" dirty="0" smtClean="0"/>
              <a:t>f</a:t>
            </a:r>
            <a:r>
              <a:rPr lang="ru-RU" sz="3600" dirty="0" smtClean="0"/>
              <a:t> </a:t>
            </a:r>
            <a:r>
              <a:rPr lang="en-US" sz="3600" dirty="0" smtClean="0"/>
              <a:t> As Single, y As Single</a:t>
            </a:r>
            <a:endParaRPr lang="ru-RU" sz="3600" dirty="0" smtClean="0"/>
          </a:p>
          <a:p>
            <a:pPr>
              <a:spcAft>
                <a:spcPts val="600"/>
              </a:spcAft>
            </a:pPr>
            <a:r>
              <a:rPr lang="en-US" sz="3600" dirty="0" smtClean="0"/>
              <a:t>k = 14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n = Worksheets("</a:t>
            </a:r>
            <a:r>
              <a:rPr lang="ru-RU" sz="3600" dirty="0" smtClean="0"/>
              <a:t>Иванов3</a:t>
            </a:r>
            <a:r>
              <a:rPr lang="en-US" sz="3600" dirty="0" smtClean="0"/>
              <a:t>").Range("c8")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y </a:t>
            </a:r>
            <a:r>
              <a:rPr lang="en-US" sz="3600" dirty="0" smtClean="0"/>
              <a:t>=              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sz="3600" b="1" dirty="0" smtClean="0"/>
              <a:t> 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3600" b="1" dirty="0" smtClean="0"/>
              <a:t> </a:t>
            </a:r>
            <a:r>
              <a:rPr lang="en-US" sz="3600" b="1" dirty="0" smtClean="0"/>
              <a:t>            </a:t>
            </a:r>
            <a:r>
              <a:rPr lang="en-US" sz="3600" dirty="0" smtClean="0"/>
              <a:t>.</a:t>
            </a:r>
            <a:r>
              <a:rPr lang="en-US" sz="3600" dirty="0" smtClean="0"/>
              <a:t>Range("e8")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j1 = </a:t>
            </a:r>
            <a:r>
              <a:rPr lang="en-US" sz="3600" dirty="0" smtClean="0"/>
              <a:t>            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sz="3600" b="1" dirty="0" smtClean="0"/>
              <a:t> 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3600" b="1" dirty="0" smtClean="0"/>
              <a:t> </a:t>
            </a:r>
            <a:r>
              <a:rPr lang="en-US" sz="3600" b="1" dirty="0" smtClean="0"/>
              <a:t>             .</a:t>
            </a:r>
            <a:r>
              <a:rPr lang="en-US" sz="3600" dirty="0" smtClean="0"/>
              <a:t>Range</a:t>
            </a:r>
            <a:r>
              <a:rPr lang="en-US" sz="3600" dirty="0" smtClean="0"/>
              <a:t>("c9")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j2 = </a:t>
            </a:r>
            <a:r>
              <a:rPr lang="en-US" sz="3600" dirty="0" smtClean="0"/>
              <a:t>            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sz="3600" b="1" dirty="0" smtClean="0"/>
              <a:t> 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3600" b="1" dirty="0" smtClean="0"/>
              <a:t> </a:t>
            </a:r>
            <a:r>
              <a:rPr lang="en-US" sz="3600" b="1" dirty="0" smtClean="0"/>
              <a:t>              .</a:t>
            </a:r>
            <a:r>
              <a:rPr lang="en-US" sz="3600" dirty="0" smtClean="0"/>
              <a:t>Range</a:t>
            </a:r>
            <a:r>
              <a:rPr lang="en-US" sz="3600" dirty="0" smtClean="0"/>
              <a:t>("e9")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dj =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sz="3600" b="1" dirty="0" smtClean="0"/>
              <a:t> 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3600" b="1" dirty="0" smtClean="0"/>
              <a:t>             .</a:t>
            </a:r>
            <a:r>
              <a:rPr lang="en-US" sz="3600" dirty="0" smtClean="0"/>
              <a:t>Range</a:t>
            </a:r>
            <a:r>
              <a:rPr lang="en-US" sz="3600" dirty="0" smtClean="0"/>
              <a:t>("c12")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480"/>
            <a:ext cx="914400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/>
              <a:t>j = j1</a:t>
            </a:r>
          </a:p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FF0000"/>
                </a:solidFill>
              </a:rPr>
              <a:t>Do While </a:t>
            </a:r>
            <a:r>
              <a:rPr lang="en-US" sz="3600" b="1" dirty="0" smtClean="0"/>
              <a:t>j &lt;= j2</a:t>
            </a:r>
          </a:p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chemeClr val="accent1"/>
                </a:solidFill>
              </a:rPr>
              <a:t>If</a:t>
            </a:r>
            <a:r>
              <a:rPr lang="en-US" sz="3600" dirty="0" smtClean="0"/>
              <a:t> j &lt; 0.5 </a:t>
            </a:r>
            <a:r>
              <a:rPr lang="en-US" sz="3600" b="1" dirty="0" smtClean="0">
                <a:solidFill>
                  <a:schemeClr val="accent1"/>
                </a:solidFill>
              </a:rPr>
              <a:t>Then</a:t>
            </a:r>
            <a:r>
              <a:rPr lang="en-US" sz="3600" dirty="0" smtClean="0"/>
              <a:t> f = Log(j + n) </a:t>
            </a:r>
            <a:r>
              <a:rPr lang="en-US" sz="3600" b="1" dirty="0" smtClean="0">
                <a:solidFill>
                  <a:schemeClr val="accent1"/>
                </a:solidFill>
              </a:rPr>
              <a:t>Else</a:t>
            </a:r>
            <a:r>
              <a:rPr lang="en-US" sz="3600" dirty="0" smtClean="0"/>
              <a:t> f = y + j^2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Worksheets("</a:t>
            </a:r>
            <a:r>
              <a:rPr lang="ru-RU" sz="3600" dirty="0" smtClean="0"/>
              <a:t>Иванов3</a:t>
            </a:r>
            <a:r>
              <a:rPr lang="en-US" sz="3600" dirty="0" smtClean="0"/>
              <a:t>").Cells(k, 2) = j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Worksheets("</a:t>
            </a:r>
            <a:r>
              <a:rPr lang="ru-RU" sz="3600" dirty="0" smtClean="0"/>
              <a:t>Иванов3</a:t>
            </a:r>
            <a:r>
              <a:rPr lang="en-US" sz="3600" dirty="0" smtClean="0"/>
              <a:t>").Cells(k, 5) = f</a:t>
            </a:r>
          </a:p>
          <a:p>
            <a:pPr>
              <a:spcAft>
                <a:spcPts val="600"/>
              </a:spcAft>
            </a:pPr>
            <a:r>
              <a:rPr lang="en-US" sz="3600" b="1" dirty="0" smtClean="0"/>
              <a:t>j = j + 0.1</a:t>
            </a:r>
          </a:p>
          <a:p>
            <a:pPr>
              <a:spcAft>
                <a:spcPts val="600"/>
              </a:spcAft>
            </a:pPr>
            <a:r>
              <a:rPr lang="en-US" sz="3600" dirty="0" smtClean="0"/>
              <a:t>k = k + 1</a:t>
            </a:r>
          </a:p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FF0000"/>
                </a:solidFill>
              </a:rPr>
              <a:t>Loop</a:t>
            </a:r>
            <a:endParaRPr lang="ru-RU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142852"/>
            <a:ext cx="6349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u="sng" dirty="0" smtClean="0">
                <a:latin typeface="+mj-lt"/>
              </a:rPr>
              <a:t>Программа для кнопки</a:t>
            </a:r>
            <a:r>
              <a:rPr lang="en-US" sz="3200" b="1" u="sng" dirty="0" smtClean="0">
                <a:latin typeface="+mj-lt"/>
              </a:rPr>
              <a:t> </a:t>
            </a:r>
            <a:r>
              <a:rPr lang="en-US" sz="3200" u="sng" dirty="0" smtClean="0">
                <a:solidFill>
                  <a:srgbClr val="FF0000"/>
                </a:solidFill>
              </a:rPr>
              <a:t>Do… Until</a:t>
            </a:r>
            <a:endParaRPr lang="ru-RU" sz="3200" u="sng" dirty="0" smtClean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1142984"/>
            <a:ext cx="8786874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 smtClean="0"/>
              <a:t>Отличается 1 строкой</a:t>
            </a:r>
          </a:p>
          <a:p>
            <a:pPr>
              <a:spcAft>
                <a:spcPts val="600"/>
              </a:spcAft>
            </a:pPr>
            <a:r>
              <a:rPr lang="ru-RU" sz="3600" dirty="0" smtClean="0"/>
              <a:t>Вместо    </a:t>
            </a:r>
            <a:r>
              <a:rPr lang="en-US" sz="3600" b="1" dirty="0" smtClean="0">
                <a:solidFill>
                  <a:srgbClr val="FF0000"/>
                </a:solidFill>
              </a:rPr>
              <a:t>Do While </a:t>
            </a:r>
            <a:r>
              <a:rPr lang="en-US" sz="3600" b="1" dirty="0" smtClean="0"/>
              <a:t>j &lt;= j2</a:t>
            </a:r>
            <a:endParaRPr lang="ru-RU" sz="3600" b="1" dirty="0" smtClean="0"/>
          </a:p>
          <a:p>
            <a:pPr algn="ctr">
              <a:spcAft>
                <a:spcPts val="600"/>
              </a:spcAft>
            </a:pPr>
            <a:r>
              <a:rPr lang="ru-RU" sz="3600" b="1" dirty="0" smtClean="0"/>
              <a:t>Надо написать </a:t>
            </a:r>
            <a:endParaRPr lang="en-US" sz="3600" b="1" dirty="0" smtClean="0"/>
          </a:p>
          <a:p>
            <a:pPr>
              <a:spcAft>
                <a:spcPts val="600"/>
              </a:spcAft>
            </a:pPr>
            <a:endParaRPr lang="en-US" sz="36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2500298" y="3357562"/>
            <a:ext cx="4786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Do Until </a:t>
            </a:r>
            <a:r>
              <a:rPr lang="en-US" sz="3600" b="1" dirty="0" smtClean="0">
                <a:solidFill>
                  <a:prstClr val="black"/>
                </a:solidFill>
              </a:rPr>
              <a:t>j &gt; j2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57364"/>
            <a:ext cx="80724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Worksheets(«</a:t>
            </a:r>
            <a:r>
              <a:rPr lang="ru-RU" sz="3600" b="1" dirty="0" smtClean="0"/>
              <a:t>Иванов3</a:t>
            </a:r>
            <a:r>
              <a:rPr lang="en-US" sz="3600" b="1" dirty="0" smtClean="0"/>
              <a:t>").</a:t>
            </a:r>
            <a:endParaRPr lang="ru-RU" sz="3600" b="1" dirty="0" smtClean="0"/>
          </a:p>
          <a:p>
            <a:pPr>
              <a:lnSpc>
                <a:spcPct val="150000"/>
              </a:lnSpc>
            </a:pPr>
            <a:r>
              <a:rPr lang="en-US" sz="3600" b="1" dirty="0" smtClean="0"/>
              <a:t>Range("D14:F24").ClearContents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0"/>
            <a:ext cx="591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u="sng" dirty="0" smtClean="0">
                <a:latin typeface="+mj-lt"/>
              </a:rPr>
              <a:t>Программа для кнопки</a:t>
            </a:r>
            <a:r>
              <a:rPr lang="en-US" sz="3200" b="1" u="sng" dirty="0" smtClean="0">
                <a:latin typeface="+mj-lt"/>
              </a:rPr>
              <a:t> </a:t>
            </a:r>
            <a:r>
              <a:rPr lang="ru-RU" sz="3200" b="1" u="sng" dirty="0" smtClean="0">
                <a:solidFill>
                  <a:srgbClr val="FF0000"/>
                </a:solidFill>
                <a:latin typeface="+mj-lt"/>
              </a:rPr>
              <a:t>Очистка</a:t>
            </a:r>
            <a:endParaRPr lang="ru-RU" sz="3200" u="sng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3174" y="857232"/>
            <a:ext cx="238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+mj-lt"/>
              </a:rPr>
              <a:t>Одна строка</a:t>
            </a:r>
            <a:endParaRPr lang="ru-RU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142852"/>
            <a:ext cx="595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+mj-lt"/>
              </a:rPr>
              <a:t>Очистить содержимое</a:t>
            </a:r>
            <a:r>
              <a:rPr lang="en-US" sz="3600" b="1" u="sng" dirty="0" smtClean="0">
                <a:latin typeface="+mj-lt"/>
              </a:rPr>
              <a:t> </a:t>
            </a:r>
            <a:r>
              <a:rPr lang="ru-RU" sz="3600" b="1" u="sng" dirty="0" smtClean="0">
                <a:latin typeface="+mj-lt"/>
              </a:rPr>
              <a:t>ячеек</a:t>
            </a:r>
            <a:endParaRPr lang="ru-RU" sz="3600" u="sng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714348" y="928670"/>
            <a:ext cx="8072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Range("A1").ClearContents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2428868"/>
            <a:ext cx="8072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Range("A1")</a:t>
            </a:r>
            <a:r>
              <a:rPr lang="ru-RU" sz="3600" b="1" dirty="0" smtClean="0"/>
              <a:t>=</a:t>
            </a:r>
            <a:r>
              <a:rPr lang="en-US" sz="3600" b="1" dirty="0" smtClean="0"/>
              <a:t>“”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43306" y="1785926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или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929066"/>
            <a:ext cx="8063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+mj-lt"/>
              </a:rPr>
              <a:t>Очистить содержимое и формат </a:t>
            </a:r>
            <a:r>
              <a:rPr lang="en-US" sz="3600" b="1" u="sng" dirty="0" smtClean="0">
                <a:latin typeface="+mj-lt"/>
              </a:rPr>
              <a:t> </a:t>
            </a:r>
            <a:r>
              <a:rPr lang="ru-RU" sz="3600" b="1" u="sng" dirty="0" smtClean="0">
                <a:latin typeface="+mj-lt"/>
              </a:rPr>
              <a:t>ячеек</a:t>
            </a:r>
            <a:endParaRPr lang="ru-RU" sz="3600" u="sng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4857760"/>
            <a:ext cx="8072462" cy="82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Range("A1").Clear</a:t>
            </a:r>
            <a:endParaRPr lang="ru-RU" sz="36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2844" y="214290"/>
            <a:ext cx="885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/>
              <a:t>Записать в ячейку значение  2,34*10</a:t>
            </a:r>
            <a:r>
              <a:rPr lang="ru-RU" sz="3600" b="1" u="sng" baseline="30000" dirty="0"/>
              <a:t>-3</a:t>
            </a:r>
            <a:r>
              <a:rPr lang="ru-RU" sz="3600" b="1" u="sng" dirty="0" smtClean="0"/>
              <a:t> </a:t>
            </a:r>
            <a:endParaRPr lang="ru-RU" sz="3600" b="1" u="sng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28586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1 </a:t>
            </a:r>
            <a:r>
              <a:rPr lang="ru-RU" sz="4000" b="1" dirty="0" smtClean="0"/>
              <a:t>способ</a:t>
            </a:r>
            <a:r>
              <a:rPr lang="en-US" sz="4000" b="1" dirty="0" smtClean="0"/>
              <a:t>: </a:t>
            </a:r>
            <a:r>
              <a:rPr lang="ru-RU" sz="4000" b="1" dirty="0" smtClean="0"/>
              <a:t> </a:t>
            </a:r>
            <a:endParaRPr lang="en-US" sz="4000" b="1" dirty="0" smtClean="0"/>
          </a:p>
          <a:p>
            <a:r>
              <a:rPr lang="ru-RU" sz="4000" dirty="0" smtClean="0"/>
              <a:t>   </a:t>
            </a:r>
            <a:r>
              <a:rPr lang="ru-RU" sz="3600" b="1" dirty="0" smtClean="0"/>
              <a:t>записать формулу</a:t>
            </a:r>
            <a:r>
              <a:rPr lang="en-US" sz="3600" b="1" dirty="0" smtClean="0"/>
              <a:t>   </a:t>
            </a:r>
            <a:r>
              <a:rPr lang="ru-RU" sz="3600" b="1" dirty="0" smtClean="0"/>
              <a:t>=2,34*10^-3 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3214686"/>
            <a:ext cx="90011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2 способ</a:t>
            </a:r>
            <a:r>
              <a:rPr lang="en-US" sz="4000" b="1" dirty="0" smtClean="0"/>
              <a:t>: </a:t>
            </a:r>
            <a:r>
              <a:rPr lang="ru-RU" sz="4000" b="1" dirty="0" smtClean="0"/>
              <a:t>  </a:t>
            </a:r>
            <a:endParaRPr lang="en-US" sz="4000" b="1" dirty="0" smtClean="0"/>
          </a:p>
          <a:p>
            <a:r>
              <a:rPr lang="ru-RU" sz="3600" b="1" dirty="0" smtClean="0"/>
              <a:t>записать число в</a:t>
            </a:r>
            <a:r>
              <a:rPr lang="en-US" sz="3600" b="1" dirty="0" smtClean="0"/>
              <a:t> </a:t>
            </a:r>
            <a:r>
              <a:rPr lang="ru-RU" sz="3600" b="1" dirty="0" smtClean="0"/>
              <a:t>экспоненциальном формате 2</a:t>
            </a:r>
            <a:r>
              <a:rPr lang="en-US" sz="3600" b="1" dirty="0" smtClean="0"/>
              <a:t>,34e-3</a:t>
            </a:r>
            <a:endParaRPr lang="ru-RU" sz="36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3108" y="142852"/>
            <a:ext cx="492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 smtClean="0"/>
              <a:t>Отладка программы</a:t>
            </a:r>
            <a:endParaRPr lang="ru-RU" sz="3600" b="1" u="sng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928670"/>
            <a:ext cx="87154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При возникновении ошибки программа прерывается  и выводится сообщение об ошибке. Если нажать кнопку </a:t>
            </a:r>
            <a:r>
              <a:rPr lang="en-US" sz="3600" b="1" dirty="0" smtClean="0"/>
              <a:t>Debug</a:t>
            </a:r>
            <a:r>
              <a:rPr lang="ru-RU" sz="3600" dirty="0" smtClean="0"/>
              <a:t>, то строка с ошибкой или процедура, где возникла ошибка, будет подсвечена желтым цветом. </a:t>
            </a:r>
          </a:p>
          <a:p>
            <a:endParaRPr lang="ru-RU" sz="3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928670"/>
            <a:ext cx="87154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Необходимо нажать кнопку </a:t>
            </a:r>
            <a:r>
              <a:rPr lang="en-US" sz="3600" b="1" dirty="0" smtClean="0"/>
              <a:t>Reset </a:t>
            </a:r>
            <a:r>
              <a:rPr lang="ru-RU" sz="3600" dirty="0" smtClean="0"/>
              <a:t>в меню редактора </a:t>
            </a:r>
            <a:r>
              <a:rPr lang="en-US" sz="3600" dirty="0" smtClean="0"/>
              <a:t>VBA</a:t>
            </a:r>
            <a:r>
              <a:rPr lang="ru-RU" sz="3600" dirty="0" smtClean="0"/>
              <a:t>, исправить ошибку и снова запустить программу на выполнение (можно кнопкой </a:t>
            </a:r>
            <a:r>
              <a:rPr lang="en-US" sz="3600" b="1" dirty="0" smtClean="0"/>
              <a:t>Run</a:t>
            </a:r>
            <a:r>
              <a:rPr lang="en-US" sz="3600" dirty="0" smtClean="0"/>
              <a:t>)</a:t>
            </a:r>
            <a:r>
              <a:rPr lang="ru-RU" sz="3600" dirty="0" smtClean="0"/>
              <a:t>.</a:t>
            </a:r>
          </a:p>
          <a:p>
            <a:endParaRPr lang="ru-RU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142844" y="1928802"/>
            <a:ext cx="900115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Циклы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latin typeface="Arial" pitchFamily="34" charset="0"/>
                <a:cs typeface="Arial" pitchFamily="34" charset="0"/>
              </a:rPr>
              <a:t>со счетчиком (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For … Next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marL="742950" indent="-742950" algn="just"/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Используются в том случае, когда тело цикла надо выполнить определенное количество раз. </a:t>
            </a:r>
          </a:p>
          <a:p>
            <a:pPr indent="457200"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214282" y="0"/>
            <a:ext cx="8359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>
                <a:latin typeface="Arial" pitchFamily="34" charset="0"/>
                <a:cs typeface="Arial" pitchFamily="34" charset="0"/>
              </a:rPr>
              <a:t>Типы циклов в </a:t>
            </a:r>
            <a:r>
              <a:rPr lang="en-US" sz="3600" b="1" u="sng" dirty="0">
                <a:latin typeface="Arial" pitchFamily="34" charset="0"/>
                <a:cs typeface="Arial" pitchFamily="34" charset="0"/>
              </a:rPr>
              <a:t>VBA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142844" y="0"/>
            <a:ext cx="8786874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Грузоподъемность лифта 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-</a:t>
            </a:r>
            <a:r>
              <a:rPr kumimoji="0" lang="ru-RU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350 кг. В лифт входят по одному человеку. Введя с клавиатуры вес каждого входящего человека, выдать сообщение о том, когда лифт будет переполнен, а также сообщить, сколько человек может ехать в лифте.</a:t>
            </a:r>
            <a:endParaRPr kumimoji="0" lang="ru-RU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Обозначим через:</a:t>
            </a:r>
            <a:endParaRPr kumimoji="0" lang="ru-RU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S</a:t>
            </a:r>
            <a:r>
              <a:rPr kumimoji="0" lang="ru-RU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– общий вес людей в лифте,</a:t>
            </a:r>
            <a:endParaRPr kumimoji="0" lang="ru-RU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X</a:t>
            </a:r>
            <a:r>
              <a:rPr kumimoji="0" lang="ru-RU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– вес входящего человека,</a:t>
            </a:r>
            <a:endParaRPr kumimoji="0" lang="ru-RU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N</a:t>
            </a: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– количество человек, в лифте.</a:t>
            </a:r>
            <a:endParaRPr kumimoji="0" lang="ru-RU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1480"/>
            <a:ext cx="9001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92075" eaLnBrk="0" hangingPunct="0"/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Dim x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As Integer,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s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As Integer,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n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As Integer</a:t>
            </a:r>
            <a:endParaRPr lang="ru-RU" sz="3200" dirty="0" smtClean="0">
              <a:latin typeface="Arial" pitchFamily="34" charset="0"/>
            </a:endParaRPr>
          </a:p>
          <a:p>
            <a:pPr lvl="0" indent="92075" eaLnBrk="0" hangingPunct="0"/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s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=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0:  n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= 0</a:t>
            </a:r>
            <a:endParaRPr lang="ru-RU" sz="3200" dirty="0" smtClean="0">
              <a:latin typeface="Arial" pitchFamily="34" charset="0"/>
            </a:endParaRPr>
          </a:p>
          <a:p>
            <a:pPr lvl="0" indent="92075" eaLnBrk="0" hangingPunct="0"/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Do While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s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&lt;= 350</a:t>
            </a:r>
            <a:endParaRPr lang="ru-RU" sz="3200" dirty="0" smtClean="0">
              <a:latin typeface="Arial" pitchFamily="34" charset="0"/>
            </a:endParaRPr>
          </a:p>
          <a:p>
            <a:pPr lvl="0" indent="92075" eaLnBrk="0" hangingPunct="0"/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 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x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=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Val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(</a:t>
            </a:r>
            <a:r>
              <a:rPr lang="en-US" sz="3200" b="1" dirty="0" err="1" smtClean="0">
                <a:latin typeface="Arial" pitchFamily="34" charset="0"/>
                <a:ea typeface="Times New Roman" pitchFamily="18" charset="0"/>
              </a:rPr>
              <a:t>InputBox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("Введите вес человека"))</a:t>
            </a:r>
            <a:endParaRPr lang="ru-RU" sz="3200" dirty="0" smtClean="0">
              <a:latin typeface="Arial" pitchFamily="34" charset="0"/>
            </a:endParaRPr>
          </a:p>
          <a:p>
            <a:pPr lvl="0" indent="92075" eaLnBrk="0" hangingPunct="0"/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 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s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=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s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+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x</a:t>
            </a:r>
            <a:endParaRPr lang="ru-RU" sz="3200" dirty="0" smtClean="0">
              <a:latin typeface="Arial" pitchFamily="34" charset="0"/>
            </a:endParaRPr>
          </a:p>
          <a:p>
            <a:pPr lvl="0" indent="92075" eaLnBrk="0" hangingPunct="0"/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 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n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=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n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+ 1</a:t>
            </a:r>
            <a:endParaRPr lang="ru-RU" sz="3200" dirty="0" smtClean="0">
              <a:latin typeface="Arial" pitchFamily="34" charset="0"/>
            </a:endParaRPr>
          </a:p>
          <a:p>
            <a:pPr lvl="0" indent="92075" eaLnBrk="0" hangingPunct="0"/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Loop</a:t>
            </a:r>
            <a:endParaRPr lang="ru-RU" sz="3200" dirty="0" smtClean="0">
              <a:latin typeface="Arial" pitchFamily="34" charset="0"/>
            </a:endParaRPr>
          </a:p>
          <a:p>
            <a:pPr lvl="0" indent="92075" eaLnBrk="0" hangingPunct="0"/>
            <a:r>
              <a:rPr lang="en-US" sz="3200" b="1" dirty="0" err="1" smtClean="0">
                <a:latin typeface="Arial" pitchFamily="34" charset="0"/>
                <a:ea typeface="Times New Roman" pitchFamily="18" charset="0"/>
              </a:rPr>
              <a:t>MsgBox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 ("Лифт переполнен" &amp; " Может подняться " &amp; </a:t>
            </a:r>
            <a:r>
              <a:rPr lang="en-US" sz="3200" b="1" dirty="0" smtClean="0">
                <a:latin typeface="Arial" pitchFamily="34" charset="0"/>
                <a:ea typeface="Times New Roman" pitchFamily="18" charset="0"/>
              </a:rPr>
              <a:t>n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- 1 &amp; "</a:t>
            </a:r>
            <a:r>
              <a:rPr lang="ru-RU" sz="3200" b="1" dirty="0" smtClean="0">
                <a:latin typeface="Arial" pitchFamily="34" charset="0"/>
                <a:ea typeface="Times New Roman" pitchFamily="18" charset="0"/>
              </a:rPr>
              <a:t>человек«)</a:t>
            </a:r>
            <a:endParaRPr lang="ru-RU" sz="3200" dirty="0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000108"/>
            <a:ext cx="89297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2. Циклы с условием 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Do …Loop)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indent="457200" algn="just"/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Применяются в том случае, когда тело цикла должно выполняться до тех пор, пока  выполняется некоторое условие.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1" y="714356"/>
            <a:ext cx="91440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Общий вид</a:t>
            </a:r>
          </a:p>
          <a:p>
            <a:pPr algn="just">
              <a:spcBef>
                <a:spcPts val="1200"/>
              </a:spcBef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ru-RU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Счетчик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= НачЗнач 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To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 КонЗнач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[Step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Приращение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]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3200" dirty="0">
                <a:latin typeface="Arial" pitchFamily="34" charset="0"/>
                <a:cs typeface="Arial" pitchFamily="34" charset="0"/>
              </a:rPr>
              <a:t>	Операторы (тело цикла)</a:t>
            </a:r>
          </a:p>
          <a:p>
            <a:pPr algn="just"/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Next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Счетчик</a:t>
            </a:r>
          </a:p>
          <a:p>
            <a:pPr algn="just"/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ru-RU" sz="3200" b="1" dirty="0">
                <a:latin typeface="Arial" pitchFamily="34" charset="0"/>
                <a:cs typeface="Arial" pitchFamily="34" charset="0"/>
              </a:rPr>
              <a:t>НачЗнач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нач.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значение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счетчика</a:t>
            </a:r>
            <a:endParaRPr lang="ru-RU" sz="3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3200" b="1" dirty="0">
                <a:latin typeface="Arial" pitchFamily="34" charset="0"/>
                <a:cs typeface="Arial" pitchFamily="34" charset="0"/>
              </a:rPr>
              <a:t>КонЗнач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конеч.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значение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счетчика</a:t>
            </a:r>
            <a:endParaRPr lang="ru-RU" sz="3200" dirty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>
                <a:latin typeface="Arial" pitchFamily="34" charset="0"/>
                <a:cs typeface="Arial" pitchFamily="34" charset="0"/>
              </a:rPr>
              <a:t>Приращение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– шаг приращения счетчика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3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бывает </a:t>
            </a:r>
            <a:r>
              <a:rPr lang="ru-RU" sz="3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отрицательным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). Если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слово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Step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отсутствует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шаг равен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6050" y="0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For … Next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71736" y="142852"/>
            <a:ext cx="342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3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714356"/>
            <a:ext cx="8143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6" indent="457200" algn="just"/>
            <a:r>
              <a:rPr lang="ru-RU" sz="2800" dirty="0" smtClean="0">
                <a:latin typeface="Arial" pitchFamily="34" charset="0"/>
                <a:cs typeface="Arial" pitchFamily="34" charset="0"/>
              </a:rPr>
              <a:t>Вычислить сумму чисел от 1 до 10. </a:t>
            </a:r>
            <a:endParaRPr lang="ru-RU" sz="28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2143116"/>
            <a:ext cx="81439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Dim x as Integer, sum As Integer</a:t>
            </a:r>
          </a:p>
          <a:p>
            <a:pPr indent="457200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Sum = 0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= 1  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10 </a:t>
            </a:r>
          </a:p>
          <a:p>
            <a:pPr indent="457200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 sum = sum + x</a:t>
            </a:r>
          </a:p>
          <a:p>
            <a:pPr indent="457200" algn="just"/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x</a:t>
            </a:r>
          </a:p>
          <a:p>
            <a:pPr indent="457200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MsgBox  sum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71736" y="142852"/>
            <a:ext cx="342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sz="3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714356"/>
            <a:ext cx="8143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6" indent="457200" algn="just"/>
            <a:r>
              <a:rPr lang="ru-RU" sz="2800" dirty="0" smtClean="0">
                <a:latin typeface="Arial" pitchFamily="34" charset="0"/>
                <a:cs typeface="Arial" pitchFamily="34" charset="0"/>
              </a:rPr>
              <a:t>Вычислить сумму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четных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чисел от 1 до 10. </a:t>
            </a:r>
            <a:endParaRPr lang="ru-RU" sz="28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1643050"/>
            <a:ext cx="81439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Dim x as Integer, sum As Integer</a:t>
            </a:r>
          </a:p>
          <a:p>
            <a:pPr indent="457200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Sum = 0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= 2  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10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2 </a:t>
            </a:r>
          </a:p>
          <a:p>
            <a:pPr indent="457200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  sum = sum + x</a:t>
            </a:r>
          </a:p>
          <a:p>
            <a:pPr indent="457200" algn="just"/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x</a:t>
            </a:r>
          </a:p>
          <a:p>
            <a:pPr indent="457200" algn="just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MsgBox  sum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357158" y="0"/>
            <a:ext cx="835818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/>
            <a:r>
              <a:rPr lang="ru-RU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ru-RU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Вычислить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значения функции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i="1" dirty="0">
                <a:latin typeface="Arial" pitchFamily="34" charset="0"/>
                <a:cs typeface="Arial" pitchFamily="34" charset="0"/>
              </a:rPr>
              <a:t>f(x)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=sin </a:t>
            </a:r>
            <a:r>
              <a:rPr lang="en-US" sz="3600" i="1" dirty="0">
                <a:latin typeface="Arial" pitchFamily="34" charset="0"/>
                <a:cs typeface="Arial" pitchFamily="34" charset="0"/>
              </a:rPr>
              <a:t>x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при </a:t>
            </a:r>
            <a:r>
              <a:rPr lang="en-US" sz="3600" i="1" dirty="0">
                <a:latin typeface="Arial" pitchFamily="34" charset="0"/>
                <a:cs typeface="Arial" pitchFamily="34" charset="0"/>
              </a:rPr>
              <a:t>x</a:t>
            </a:r>
            <a:r>
              <a:rPr lang="ru-RU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 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[-3;3], </a:t>
            </a:r>
            <a:r>
              <a:rPr lang="el-GR" sz="3600" dirty="0">
                <a:latin typeface="Arial" pitchFamily="34" charset="0"/>
                <a:cs typeface="Arial" pitchFamily="34" charset="0"/>
              </a:rPr>
              <a:t>Δ</a:t>
            </a:r>
            <a:r>
              <a:rPr lang="en-US" sz="3600" i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=0.3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.</a:t>
            </a:r>
            <a:r>
              <a:rPr lang="ru-RU" sz="36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Результат вывести в окно.</a:t>
            </a:r>
            <a:endParaRPr lang="ru-RU" sz="36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indent="457200" algn="just"/>
            <a:endParaRPr lang="ru-RU" sz="36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indent="457200" algn="just"/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= -3 </a:t>
            </a: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3 </a:t>
            </a: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0.3</a:t>
            </a:r>
          </a:p>
          <a:p>
            <a:pPr indent="457200" algn="just"/>
            <a:r>
              <a:rPr lang="en-US" sz="3600" b="1" dirty="0">
                <a:latin typeface="Arial" pitchFamily="34" charset="0"/>
                <a:cs typeface="Arial" pitchFamily="34" charset="0"/>
              </a:rPr>
              <a:t>    f = Sin(x)</a:t>
            </a:r>
          </a:p>
          <a:p>
            <a:pPr indent="457200" algn="just"/>
            <a:r>
              <a:rPr lang="en-US" sz="3600" b="1" dirty="0">
                <a:latin typeface="Arial" pitchFamily="34" charset="0"/>
                <a:cs typeface="Arial" pitchFamily="34" charset="0"/>
              </a:rPr>
              <a:t>    MsgBox f</a:t>
            </a:r>
          </a:p>
          <a:p>
            <a:pPr indent="457200" algn="just"/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42844" y="5214950"/>
            <a:ext cx="835818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36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Если </a:t>
            </a:r>
            <a:r>
              <a:rPr lang="el-GR" sz="3600" b="1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1, то первая строка имеет вид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3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= -3 </a:t>
            </a: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3 </a:t>
            </a:r>
          </a:p>
          <a:p>
            <a:pPr indent="45720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1413</Words>
  <Application>Microsoft Office PowerPoint</Application>
  <PresentationFormat>Экран (4:3)</PresentationFormat>
  <Paragraphs>228</Paragraphs>
  <Slides>41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3" baseType="lpstr">
      <vt:lpstr>Тема Office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LenaK</dc:creator>
  <cp:lastModifiedBy>Doda2</cp:lastModifiedBy>
  <cp:revision>118</cp:revision>
  <dcterms:created xsi:type="dcterms:W3CDTF">2009-10-27T10:38:29Z</dcterms:created>
  <dcterms:modified xsi:type="dcterms:W3CDTF">2010-11-30T08:44:54Z</dcterms:modified>
</cp:coreProperties>
</file>