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84" r:id="rId2"/>
    <p:sldId id="285" r:id="rId3"/>
    <p:sldId id="322" r:id="rId4"/>
    <p:sldId id="333" r:id="rId5"/>
    <p:sldId id="321" r:id="rId6"/>
    <p:sldId id="308" r:id="rId7"/>
    <p:sldId id="343" r:id="rId8"/>
    <p:sldId id="344" r:id="rId9"/>
    <p:sldId id="309" r:id="rId10"/>
    <p:sldId id="310" r:id="rId11"/>
    <p:sldId id="317" r:id="rId12"/>
    <p:sldId id="318" r:id="rId13"/>
    <p:sldId id="319" r:id="rId14"/>
    <p:sldId id="323" r:id="rId15"/>
    <p:sldId id="327" r:id="rId16"/>
    <p:sldId id="324" r:id="rId17"/>
    <p:sldId id="326" r:id="rId18"/>
    <p:sldId id="325" r:id="rId19"/>
    <p:sldId id="328" r:id="rId20"/>
    <p:sldId id="329" r:id="rId21"/>
    <p:sldId id="330" r:id="rId22"/>
    <p:sldId id="332" r:id="rId23"/>
    <p:sldId id="331" r:id="rId24"/>
    <p:sldId id="314" r:id="rId25"/>
    <p:sldId id="315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20" r:id="rId34"/>
    <p:sldId id="341" r:id="rId35"/>
    <p:sldId id="342" r:id="rId3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68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9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A06045-12AD-405F-9A04-941E44EA306B}" type="datetimeFigureOut">
              <a:rPr lang="ru-RU" smtClean="0"/>
              <a:pPr>
                <a:defRPr/>
              </a:pPr>
              <a:t>07.12.2010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B8CE2-8300-4729-8ECC-9EA6BD2A3A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A06045-12AD-405F-9A04-941E44EA306B}" type="datetimeFigureOut">
              <a:rPr lang="ru-RU" smtClean="0"/>
              <a:pPr>
                <a:defRPr/>
              </a:pPr>
              <a:t>07.12.2010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B8CE2-8300-4729-8ECC-9EA6BD2A3A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A06045-12AD-405F-9A04-941E44EA306B}" type="datetimeFigureOut">
              <a:rPr lang="ru-RU" smtClean="0"/>
              <a:pPr>
                <a:defRPr/>
              </a:pPr>
              <a:t>07.12.2010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B8CE2-8300-4729-8ECC-9EA6BD2A3A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A06045-12AD-405F-9A04-941E44EA306B}" type="datetimeFigureOut">
              <a:rPr lang="ru-RU" smtClean="0"/>
              <a:pPr>
                <a:defRPr/>
              </a:pPr>
              <a:t>07.12.2010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B8CE2-8300-4729-8ECC-9EA6BD2A3A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A06045-12AD-405F-9A04-941E44EA306B}" type="datetimeFigureOut">
              <a:rPr lang="ru-RU" smtClean="0"/>
              <a:pPr>
                <a:defRPr/>
              </a:pPr>
              <a:t>07.12.2010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B8CE2-8300-4729-8ECC-9EA6BD2A3A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A06045-12AD-405F-9A04-941E44EA306B}" type="datetimeFigureOut">
              <a:rPr lang="ru-RU" smtClean="0"/>
              <a:pPr>
                <a:defRPr/>
              </a:pPr>
              <a:t>07.12.2010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B8CE2-8300-4729-8ECC-9EA6BD2A3A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A06045-12AD-405F-9A04-941E44EA306B}" type="datetimeFigureOut">
              <a:rPr lang="ru-RU" smtClean="0"/>
              <a:pPr>
                <a:defRPr/>
              </a:pPr>
              <a:t>07.12.2010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B8CE2-8300-4729-8ECC-9EA6BD2A3A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A06045-12AD-405F-9A04-941E44EA306B}" type="datetimeFigureOut">
              <a:rPr lang="ru-RU" smtClean="0"/>
              <a:pPr>
                <a:defRPr/>
              </a:pPr>
              <a:t>07.12.2010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B8CE2-8300-4729-8ECC-9EA6BD2A3A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A06045-12AD-405F-9A04-941E44EA306B}" type="datetimeFigureOut">
              <a:rPr lang="ru-RU" smtClean="0"/>
              <a:pPr>
                <a:defRPr/>
              </a:pPr>
              <a:t>07.12.2010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B8CE2-8300-4729-8ECC-9EA6BD2A3A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A06045-12AD-405F-9A04-941E44EA306B}" type="datetimeFigureOut">
              <a:rPr lang="ru-RU" smtClean="0"/>
              <a:pPr>
                <a:defRPr/>
              </a:pPr>
              <a:t>07.12.2010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B8CE2-8300-4729-8ECC-9EA6BD2A3A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A06045-12AD-405F-9A04-941E44EA306B}" type="datetimeFigureOut">
              <a:rPr lang="ru-RU" smtClean="0"/>
              <a:pPr>
                <a:defRPr/>
              </a:pPr>
              <a:t>07.12.2010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B8CE2-8300-4729-8ECC-9EA6BD2A3A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A06045-12AD-405F-9A04-941E44EA306B}" type="datetimeFigureOut">
              <a:rPr lang="ru-RU" smtClean="0"/>
              <a:pPr>
                <a:defRPr/>
              </a:pPr>
              <a:t>07.12.2010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5B8CE2-8300-4729-8ECC-9EA6BD2A3A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428625" y="850900"/>
            <a:ext cx="835818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5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5400" b="1" dirty="0">
                <a:latin typeface="Times New Roman" pitchFamily="18" charset="0"/>
                <a:cs typeface="Times New Roman" pitchFamily="18" charset="0"/>
              </a:rPr>
              <a:t>Массивы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2"/>
          <p:cNvSpPr txBox="1">
            <a:spLocks noChangeArrowheads="1"/>
          </p:cNvSpPr>
          <p:nvPr/>
        </p:nvSpPr>
        <p:spPr bwMode="auto">
          <a:xfrm>
            <a:off x="142844" y="214290"/>
            <a:ext cx="8715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>
                <a:latin typeface="Arial" pitchFamily="34" charset="0"/>
                <a:cs typeface="Arial" pitchFamily="34" charset="0"/>
              </a:rPr>
              <a:t>Ввод 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элементов массива </a:t>
            </a:r>
            <a:r>
              <a:rPr lang="ru-RU" sz="3200" b="1" u="sng" dirty="0">
                <a:latin typeface="Arial" pitchFamily="34" charset="0"/>
                <a:cs typeface="Arial" pitchFamily="34" charset="0"/>
              </a:rPr>
              <a:t>с клавиатуры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1500174"/>
            <a:ext cx="87850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Dim   z(1 to 10)   As   Single</a:t>
            </a:r>
          </a:p>
          <a:p>
            <a:r>
              <a:rPr lang="en-US" sz="4000" b="1" dirty="0" smtClean="0"/>
              <a:t>For 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 =1  to 10</a:t>
            </a:r>
          </a:p>
          <a:p>
            <a:r>
              <a:rPr lang="en-US" sz="4000" b="1" dirty="0" smtClean="0"/>
              <a:t>   z(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) = Val(</a:t>
            </a:r>
            <a:r>
              <a:rPr lang="en-US" sz="4000" b="1" dirty="0" err="1" smtClean="0"/>
              <a:t>InputBox</a:t>
            </a:r>
            <a:r>
              <a:rPr lang="en-US" sz="4000" b="1" dirty="0" smtClean="0"/>
              <a:t>(“</a:t>
            </a:r>
            <a:r>
              <a:rPr lang="ru-RU" sz="4000" b="1" dirty="0" smtClean="0"/>
              <a:t>Введите </a:t>
            </a:r>
            <a:r>
              <a:rPr lang="en-US" sz="4000" b="1" dirty="0" smtClean="0"/>
              <a:t> z”))</a:t>
            </a:r>
            <a:endParaRPr lang="ru-RU" sz="4000" b="1" dirty="0" smtClean="0"/>
          </a:p>
          <a:p>
            <a:r>
              <a:rPr lang="en-US" sz="4000" b="1" dirty="0" smtClean="0"/>
              <a:t>Next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2"/>
          <p:cNvSpPr txBox="1">
            <a:spLocks noChangeArrowheads="1"/>
          </p:cNvSpPr>
          <p:nvPr/>
        </p:nvSpPr>
        <p:spPr bwMode="auto">
          <a:xfrm>
            <a:off x="0" y="0"/>
            <a:ext cx="90011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>
                <a:latin typeface="Arial" pitchFamily="34" charset="0"/>
                <a:cs typeface="Arial" pitchFamily="34" charset="0"/>
              </a:rPr>
              <a:t>Ввод 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элементов массива из ячеек листа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1071546"/>
            <a:ext cx="90011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For 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 = 1  to 10</a:t>
            </a:r>
          </a:p>
          <a:p>
            <a:r>
              <a:rPr lang="en-US" sz="4000" b="1" dirty="0" smtClean="0"/>
              <a:t>  </a:t>
            </a:r>
            <a:r>
              <a:rPr lang="ru-RU" sz="4000" b="1" dirty="0" smtClean="0"/>
              <a:t> </a:t>
            </a:r>
            <a:r>
              <a:rPr lang="en-US" sz="4000" b="1" dirty="0" smtClean="0"/>
              <a:t>z(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) = Cells (1,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) </a:t>
            </a:r>
            <a:r>
              <a:rPr lang="en-US" sz="3600" b="1" dirty="0" smtClean="0">
                <a:solidFill>
                  <a:srgbClr val="006800"/>
                </a:solidFill>
              </a:rPr>
              <a:t>‘</a:t>
            </a:r>
            <a:r>
              <a:rPr lang="ru-RU" sz="3600" dirty="0" smtClean="0">
                <a:solidFill>
                  <a:srgbClr val="006800"/>
                </a:solidFill>
              </a:rPr>
              <a:t>из первой строки</a:t>
            </a:r>
          </a:p>
          <a:p>
            <a:r>
              <a:rPr lang="en-US" sz="4000" b="1" dirty="0" smtClean="0"/>
              <a:t>Next</a:t>
            </a:r>
          </a:p>
          <a:p>
            <a:endParaRPr lang="en-US" sz="4000" b="1" dirty="0"/>
          </a:p>
          <a:p>
            <a:r>
              <a:rPr lang="en-US" sz="4000" b="1" dirty="0" smtClean="0"/>
              <a:t>For 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 = 1  to 10</a:t>
            </a:r>
          </a:p>
          <a:p>
            <a:r>
              <a:rPr lang="en-US" sz="4000" b="1" dirty="0" smtClean="0"/>
              <a:t>  z(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) = Cells (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, 1)</a:t>
            </a:r>
            <a:r>
              <a:rPr lang="en-US" sz="4000" b="1" dirty="0" smtClean="0">
                <a:solidFill>
                  <a:srgbClr val="006800"/>
                </a:solidFill>
              </a:rPr>
              <a:t> </a:t>
            </a:r>
            <a:r>
              <a:rPr lang="en-US" sz="3600" b="1" dirty="0" smtClean="0">
                <a:solidFill>
                  <a:srgbClr val="006800"/>
                </a:solidFill>
              </a:rPr>
              <a:t>‘</a:t>
            </a:r>
            <a:r>
              <a:rPr lang="ru-RU" sz="3600" dirty="0" smtClean="0">
                <a:solidFill>
                  <a:srgbClr val="006800"/>
                </a:solidFill>
              </a:rPr>
              <a:t>из первого столбца</a:t>
            </a:r>
            <a:endParaRPr lang="ru-RU" sz="3600" dirty="0" smtClean="0"/>
          </a:p>
          <a:p>
            <a:r>
              <a:rPr lang="en-US" sz="4000" b="1" dirty="0" smtClean="0"/>
              <a:t>Next</a:t>
            </a:r>
            <a:endParaRPr lang="ru-RU" sz="4000" b="1" dirty="0" smtClean="0"/>
          </a:p>
          <a:p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lum bright="-10000" contrast="10000"/>
          </a:blip>
          <a:srcRect t="21435" r="31543" b="60987"/>
          <a:stretch>
            <a:fillRect/>
          </a:stretch>
        </p:blipFill>
        <p:spPr bwMode="auto">
          <a:xfrm>
            <a:off x="142844" y="500042"/>
            <a:ext cx="869405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 t="23633" r="76367" b="42309"/>
          <a:stretch>
            <a:fillRect/>
          </a:stretch>
        </p:blipFill>
        <p:spPr bwMode="auto">
          <a:xfrm>
            <a:off x="1785918" y="857232"/>
            <a:ext cx="4643470" cy="535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0" y="0"/>
            <a:ext cx="90011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Заполнение элементов массива случайными числами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285860"/>
            <a:ext cx="67866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a = -10:  b = 10</a:t>
            </a:r>
          </a:p>
          <a:p>
            <a:r>
              <a:rPr lang="en-US" sz="4000" b="1" dirty="0" smtClean="0"/>
              <a:t>For </a:t>
            </a:r>
            <a:r>
              <a:rPr lang="ru-RU" sz="4000" b="1" dirty="0" smtClean="0"/>
              <a:t>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 = 1 To 6</a:t>
            </a:r>
          </a:p>
          <a:p>
            <a:r>
              <a:rPr lang="en-US" sz="4000" b="1" dirty="0" smtClean="0"/>
              <a:t>y(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) = </a:t>
            </a:r>
            <a:r>
              <a:rPr lang="en-US" sz="4000" b="1" dirty="0" err="1" smtClean="0"/>
              <a:t>int</a:t>
            </a:r>
            <a:r>
              <a:rPr lang="en-US" sz="4000" b="1" dirty="0" smtClean="0"/>
              <a:t>(a + (b - a) * </a:t>
            </a:r>
            <a:r>
              <a:rPr lang="en-US" sz="4000" b="1" dirty="0" err="1" smtClean="0"/>
              <a:t>Rnd</a:t>
            </a:r>
            <a:r>
              <a:rPr lang="en-US" sz="4000" b="1" dirty="0" smtClean="0"/>
              <a:t>)</a:t>
            </a:r>
          </a:p>
          <a:p>
            <a:r>
              <a:rPr lang="en-US" sz="4000" b="1" dirty="0" smtClean="0"/>
              <a:t>Next </a:t>
            </a:r>
            <a:r>
              <a:rPr lang="en-US" sz="4000" b="1" dirty="0" err="1" smtClean="0"/>
              <a:t>i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4572008"/>
            <a:ext cx="8643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/>
              <a:t>Будет заполнен массив из 6 элементов случайными числами из промежутка </a:t>
            </a:r>
            <a:r>
              <a:rPr lang="en-US" sz="4000" b="1" dirty="0" smtClean="0"/>
              <a:t>[-10, 10].</a:t>
            </a:r>
            <a:endParaRPr lang="ru-RU" sz="4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142984"/>
            <a:ext cx="86439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/>
              <a:t>int</a:t>
            </a:r>
            <a:r>
              <a:rPr lang="en-US" sz="4000" b="1" dirty="0" smtClean="0"/>
              <a:t>(x) </a:t>
            </a:r>
            <a:r>
              <a:rPr lang="ru-RU" sz="4000" b="1" dirty="0" smtClean="0"/>
              <a:t>–</a:t>
            </a:r>
            <a:r>
              <a:rPr lang="en-US" sz="4000" b="1" dirty="0" smtClean="0"/>
              <a:t> </a:t>
            </a:r>
            <a:r>
              <a:rPr lang="ru-RU" sz="4000" b="1" dirty="0" smtClean="0"/>
              <a:t> целая часть числа </a:t>
            </a:r>
            <a:r>
              <a:rPr lang="ru-RU" sz="4000" b="1" dirty="0" err="1" smtClean="0"/>
              <a:t>х</a:t>
            </a:r>
            <a:endParaRPr lang="en-US" sz="4000" b="1" dirty="0" smtClean="0"/>
          </a:p>
          <a:p>
            <a:r>
              <a:rPr lang="en-US" sz="4000" b="1" dirty="0" smtClean="0"/>
              <a:t>  </a:t>
            </a:r>
          </a:p>
          <a:p>
            <a:r>
              <a:rPr lang="en-US" sz="4000" b="1" dirty="0" err="1" smtClean="0"/>
              <a:t>Rnd</a:t>
            </a:r>
            <a:r>
              <a:rPr lang="ru-RU" sz="4000" b="1" dirty="0" smtClean="0"/>
              <a:t> – случайное число из </a:t>
            </a:r>
            <a:r>
              <a:rPr lang="en-US" sz="4000" b="1" dirty="0" smtClean="0"/>
              <a:t>[0, 1]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a + (b - a) * </a:t>
            </a:r>
            <a:r>
              <a:rPr lang="en-US" sz="4000" b="1" dirty="0" err="1" smtClean="0"/>
              <a:t>Rnd</a:t>
            </a:r>
            <a:r>
              <a:rPr lang="en-US" sz="4000" b="1" dirty="0" smtClean="0"/>
              <a:t> </a:t>
            </a:r>
            <a:r>
              <a:rPr lang="ru-RU" sz="4000" b="1" dirty="0" smtClean="0"/>
              <a:t>– случайное число из </a:t>
            </a:r>
            <a:r>
              <a:rPr lang="en-US" sz="4000" b="1" dirty="0" smtClean="0"/>
              <a:t>[a, b]</a:t>
            </a:r>
          </a:p>
          <a:p>
            <a:endParaRPr lang="en-US" sz="4000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42844" y="214290"/>
            <a:ext cx="87154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Вывод элементов массива в ячейки листа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44" y="1571612"/>
            <a:ext cx="90011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Dim   x(1 to 6)   As   Single</a:t>
            </a:r>
          </a:p>
          <a:p>
            <a:r>
              <a:rPr lang="en-US" sz="4000" b="1" dirty="0" smtClean="0"/>
              <a:t>For 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 = 1  to 6</a:t>
            </a:r>
          </a:p>
          <a:p>
            <a:r>
              <a:rPr lang="en-US" sz="4000" b="1" dirty="0" smtClean="0"/>
              <a:t>Cells (</a:t>
            </a:r>
            <a:r>
              <a:rPr lang="ru-RU" sz="4000" b="1" dirty="0" smtClean="0"/>
              <a:t>2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)</a:t>
            </a:r>
            <a:r>
              <a:rPr lang="ru-RU" sz="4000" b="1" dirty="0" smtClean="0"/>
              <a:t> </a:t>
            </a:r>
            <a:r>
              <a:rPr lang="en-US" sz="4000" b="1" dirty="0" smtClean="0"/>
              <a:t>=</a:t>
            </a:r>
            <a:r>
              <a:rPr lang="ru-RU" sz="4000" b="1" dirty="0" smtClean="0"/>
              <a:t> </a:t>
            </a:r>
            <a:r>
              <a:rPr lang="en-US" sz="4000" b="1" dirty="0" smtClean="0"/>
              <a:t>x(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) </a:t>
            </a:r>
            <a:r>
              <a:rPr lang="en-US" sz="3600" b="1" dirty="0" smtClean="0">
                <a:solidFill>
                  <a:srgbClr val="006800"/>
                </a:solidFill>
              </a:rPr>
              <a:t>‘</a:t>
            </a:r>
            <a:r>
              <a:rPr lang="ru-RU" sz="3600" dirty="0" smtClean="0">
                <a:solidFill>
                  <a:srgbClr val="006800"/>
                </a:solidFill>
              </a:rPr>
              <a:t>во вторую строку</a:t>
            </a:r>
          </a:p>
          <a:p>
            <a:r>
              <a:rPr lang="en-US" sz="4000" b="1" dirty="0" smtClean="0"/>
              <a:t>Next</a:t>
            </a:r>
          </a:p>
          <a:p>
            <a:endParaRPr lang="en-US" sz="4000" b="1" dirty="0"/>
          </a:p>
          <a:p>
            <a:r>
              <a:rPr lang="en-US" sz="4000" b="1" dirty="0" smtClean="0"/>
              <a:t>For 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 = 1  to 6</a:t>
            </a:r>
          </a:p>
          <a:p>
            <a:r>
              <a:rPr lang="en-US" sz="4000" b="1" dirty="0" smtClean="0"/>
              <a:t>  x(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) = Cells (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, </a:t>
            </a:r>
            <a:r>
              <a:rPr lang="ru-RU" sz="4000" b="1" dirty="0" smtClean="0"/>
              <a:t>2</a:t>
            </a:r>
            <a:r>
              <a:rPr lang="en-US" sz="4000" b="1" dirty="0" smtClean="0"/>
              <a:t>)</a:t>
            </a:r>
            <a:r>
              <a:rPr lang="en-US" sz="4000" b="1" dirty="0" smtClean="0">
                <a:solidFill>
                  <a:srgbClr val="006800"/>
                </a:solidFill>
              </a:rPr>
              <a:t> </a:t>
            </a:r>
            <a:r>
              <a:rPr lang="en-US" sz="3600" b="1" dirty="0" smtClean="0">
                <a:solidFill>
                  <a:srgbClr val="006800"/>
                </a:solidFill>
              </a:rPr>
              <a:t>‘</a:t>
            </a:r>
            <a:r>
              <a:rPr lang="ru-RU" sz="3600" dirty="0" smtClean="0">
                <a:solidFill>
                  <a:srgbClr val="006800"/>
                </a:solidFill>
              </a:rPr>
              <a:t>во второй столбец</a:t>
            </a:r>
            <a:endParaRPr lang="ru-RU" sz="3600" dirty="0" smtClean="0"/>
          </a:p>
          <a:p>
            <a:r>
              <a:rPr lang="en-US" sz="4000" b="1" dirty="0" smtClean="0"/>
              <a:t>Next</a:t>
            </a:r>
            <a:endParaRPr lang="ru-RU" sz="4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357298"/>
            <a:ext cx="885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4000" dirty="0" smtClean="0">
                <a:latin typeface="Arial" pitchFamily="34" charset="0"/>
                <a:cs typeface="Arial" pitchFamily="34" charset="0"/>
              </a:rPr>
              <a:t>Для хранения и обработки элементов массива используют элементы управления</a:t>
            </a:r>
          </a:p>
          <a:p>
            <a:pPr marL="263525" indent="366713" algn="just">
              <a:buFont typeface="Arial" pitchFamily="34" charset="0"/>
              <a:buChar char="•"/>
            </a:pP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ListBox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простой список)     и</a:t>
            </a:r>
          </a:p>
          <a:p>
            <a:pPr marL="263525" indent="366713" algn="just">
              <a:buFont typeface="Arial" pitchFamily="34" charset="0"/>
              <a:buChar char="•"/>
            </a:pP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ComboBox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комбинированный список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42844" y="214290"/>
            <a:ext cx="87154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Вывод элементов массива в список </a:t>
            </a:r>
            <a:r>
              <a:rPr lang="en-US" sz="32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ListBox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на форме пользователя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2910" y="2000240"/>
            <a:ext cx="72866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For   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 = 1  To  6</a:t>
            </a:r>
          </a:p>
          <a:p>
            <a:r>
              <a:rPr lang="en-US" sz="4000" b="1" dirty="0" smtClean="0"/>
              <a:t>ListBox1.Additem  a(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)</a:t>
            </a:r>
          </a:p>
          <a:p>
            <a:r>
              <a:rPr lang="en-US" sz="4000" b="1" dirty="0" smtClean="0"/>
              <a:t>Next</a:t>
            </a:r>
            <a:endParaRPr lang="ru-RU" sz="4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57298"/>
            <a:ext cx="90011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List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i-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ый элемент в списке</a:t>
            </a:r>
          </a:p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Listindex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номер выбранного элемента в списке</a:t>
            </a:r>
          </a:p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Listcount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количество элементов в списке</a:t>
            </a:r>
          </a:p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RowSource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источник заполнения списка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44" y="214290"/>
            <a:ext cx="8715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Основные свойства списков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428596" y="0"/>
            <a:ext cx="8359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>
                <a:latin typeface="Arial" pitchFamily="34" charset="0"/>
                <a:cs typeface="Arial" pitchFamily="34" charset="0"/>
              </a:rPr>
              <a:t>Понятие массива</a:t>
            </a:r>
          </a:p>
        </p:txBody>
      </p:sp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142844" y="928670"/>
            <a:ext cx="88583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3600" b="1" dirty="0">
                <a:latin typeface="Arial" pitchFamily="34" charset="0"/>
                <a:cs typeface="Arial" pitchFamily="34" charset="0"/>
              </a:rPr>
              <a:t>Массив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совокупность данных одного типа.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643182"/>
            <a:ext cx="8835047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Основные характеристики массива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indent="-457200">
              <a:spcAft>
                <a:spcPts val="600"/>
              </a:spcAft>
              <a:buAutoNum type="arabicPeriod"/>
            </a:pP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Размер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(количество элементов в массиве)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lvl="1" indent="-457200">
              <a:spcAft>
                <a:spcPts val="600"/>
              </a:spcAft>
              <a:buFontTx/>
              <a:buAutoNum type="arabicPeriod"/>
            </a:pP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Размерность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(вид массива).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44" y="214290"/>
            <a:ext cx="8715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Основные методы обработки списков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357298"/>
            <a:ext cx="90011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Additem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добавить элемент в список</a:t>
            </a:r>
          </a:p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Removeitem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удалить элемент из списка</a:t>
            </a:r>
          </a:p>
          <a:p>
            <a:pPr marL="263525" indent="366713" algn="just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Clear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удалить массив из списка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14285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Сумма и произведение элементов массива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1142984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defRPr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Объявить массив и переменные</a:t>
            </a:r>
          </a:p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 = 0:  p = 1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i = 1 </a:t>
            </a:r>
            <a:r>
              <a:rPr lang="en-US" sz="36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8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a(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) = Cells(i, 1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ru-RU" sz="3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Ввод из ячейки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s = s + a(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ru-RU" sz="3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Сумма</a:t>
            </a:r>
            <a:endParaRPr lang="en-US" sz="36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p = p * a(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 </a:t>
            </a:r>
            <a:r>
              <a:rPr lang="ru-RU" sz="3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Произведение</a:t>
            </a:r>
            <a:endParaRPr lang="en-US" sz="36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Вывод результатов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7158" y="142852"/>
            <a:ext cx="850106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Сумма элементов массива из промежутка 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-5,5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]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200024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 = 0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i = 1 </a:t>
            </a:r>
            <a:r>
              <a:rPr lang="en-US" sz="36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8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a(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) = Cells(i, 1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a(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) &gt;-5  And a(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) &lt;5   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s = s + a(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36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142852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Среднее значение отрицательных элементов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массива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1428736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 = 0:  n = 0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i = 1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8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a(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Range(“A” &amp;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ru-RU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ввод элемента 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a(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) &lt; 0  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  s = s + a(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ru-RU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сумма отрицательных</a:t>
            </a:r>
            <a:endParaRPr lang="en-US" sz="36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  n = n + 1 </a:t>
            </a:r>
            <a:r>
              <a:rPr lang="en-US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ru-RU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количество отрицательных</a:t>
            </a:r>
            <a:endParaRPr lang="en-US" sz="36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End if</a:t>
            </a:r>
            <a:endParaRPr lang="en-US" sz="36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</a:t>
            </a:r>
          </a:p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 = s/n   </a:t>
            </a:r>
            <a:r>
              <a:rPr lang="en-US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ru-RU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среднее значение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1"/>
          <p:cNvSpPr txBox="1">
            <a:spLocks noChangeArrowheads="1"/>
          </p:cNvSpPr>
          <p:nvPr/>
        </p:nvSpPr>
        <p:spPr bwMode="auto">
          <a:xfrm>
            <a:off x="285720" y="0"/>
            <a:ext cx="85725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>
                <a:latin typeface="Arial" pitchFamily="34" charset="0"/>
                <a:cs typeface="Arial" pitchFamily="34" charset="0"/>
              </a:rPr>
              <a:t>Поиск максимального элемента массива и его номера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0" y="1571612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Dim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a(1 To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Single,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mx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as Single</a:t>
            </a:r>
          </a:p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Dim m as Integer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i = 1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10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a(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) = Cells(i, 1)</a:t>
            </a:r>
          </a:p>
          <a:p>
            <a:pPr indent="457200" algn="just">
              <a:defRPr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indent="457200" algn="just">
              <a:defRPr/>
            </a:pP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mx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= a(1)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ru-RU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принимаем за </a:t>
            </a:r>
            <a:r>
              <a:rPr lang="ru-RU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максимум </a:t>
            </a:r>
            <a:r>
              <a:rPr lang="ru-RU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первый элемент массива</a:t>
            </a:r>
          </a:p>
          <a:p>
            <a:pPr indent="457200" algn="just">
              <a:defRPr/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m = 1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‘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ru-RU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номер этого </a:t>
            </a:r>
            <a:r>
              <a:rPr lang="ru-RU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элемента</a:t>
            </a:r>
            <a:endParaRPr lang="ru-RU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57158" y="785794"/>
            <a:ext cx="41434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i = 2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10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a(i) &gt;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mx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Then</a:t>
            </a:r>
            <a:endParaRPr lang="en-US" sz="3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mx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= a(i)</a:t>
            </a:r>
          </a:p>
          <a:p>
            <a:pPr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  m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= i</a:t>
            </a:r>
          </a:p>
          <a:p>
            <a:pPr algn="just">
              <a:defRPr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End if</a:t>
            </a:r>
            <a:endParaRPr lang="en-US" sz="3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i</a:t>
            </a:r>
          </a:p>
          <a:p>
            <a:pPr algn="just">
              <a:defRPr/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Cells(2, 2) =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mx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Cells(2, 3) =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86282" y="1071546"/>
            <a:ext cx="43577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ru-RU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каждый следующий сравниваем с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mx</a:t>
            </a:r>
            <a:r>
              <a:rPr lang="ru-RU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  <a:endParaRPr lang="en-US" sz="32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если находим больший, то помещаем в </a:t>
            </a:r>
            <a:r>
              <a:rPr lang="en-US" sz="32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mx</a:t>
            </a:r>
            <a:r>
              <a:rPr lang="ru-RU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а его номер в </a:t>
            </a:r>
            <a:r>
              <a:rPr lang="en-US" sz="3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5720" y="0"/>
            <a:ext cx="85725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600" b="1" u="sng" dirty="0" smtClean="0">
                <a:latin typeface="Arial" pitchFamily="34" charset="0"/>
                <a:cs typeface="Arial" pitchFamily="34" charset="0"/>
              </a:rPr>
              <a:t>Лабораторная работа №4</a:t>
            </a:r>
            <a:endParaRPr lang="ru-RU" sz="26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42" t="24731" r="43848" b="42310"/>
          <a:stretch>
            <a:fillRect/>
          </a:stretch>
        </p:blipFill>
        <p:spPr bwMode="auto">
          <a:xfrm>
            <a:off x="285720" y="2500306"/>
            <a:ext cx="8376714" cy="40005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571480"/>
            <a:ext cx="892971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600" dirty="0" smtClean="0">
                <a:latin typeface="Arial" pitchFamily="34" charset="0"/>
                <a:cs typeface="Arial" pitchFamily="34" charset="0"/>
              </a:rPr>
              <a:t>Найти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600" dirty="0" smtClean="0">
                <a:latin typeface="Arial" pitchFamily="34" charset="0"/>
                <a:cs typeface="Arial" pitchFamily="34" charset="0"/>
              </a:rPr>
              <a:t>а) сумму элементов массива </a:t>
            </a:r>
          </a:p>
          <a:p>
            <a:r>
              <a:rPr lang="ru-RU" sz="2600" dirty="0" smtClean="0">
                <a:latin typeface="Arial" pitchFamily="34" charset="0"/>
                <a:cs typeface="Arial" pitchFamily="34" charset="0"/>
              </a:rPr>
              <a:t>б) количество элементов массива, значения которых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&lt;3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285860"/>
            <a:ext cx="900115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/>
              <a:t>Dim</a:t>
            </a:r>
            <a:r>
              <a:rPr lang="ru-RU" sz="3200" b="1" dirty="0" smtClean="0"/>
              <a:t> </a:t>
            </a:r>
            <a:r>
              <a:rPr lang="en-US" sz="3200" b="1" dirty="0" smtClean="0"/>
              <a:t> a(1 To 6)</a:t>
            </a:r>
            <a:r>
              <a:rPr lang="ru-RU" sz="3200" b="1" dirty="0" smtClean="0"/>
              <a:t> </a:t>
            </a:r>
            <a:r>
              <a:rPr lang="en-US" sz="3200" b="1" dirty="0" smtClean="0"/>
              <a:t> As Single, 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As integer</a:t>
            </a:r>
          </a:p>
          <a:p>
            <a:pPr>
              <a:spcAft>
                <a:spcPts val="600"/>
              </a:spcAft>
            </a:pPr>
            <a:r>
              <a:rPr lang="en-US" sz="3200" b="1" dirty="0" smtClean="0"/>
              <a:t>Dim s As Single, </a:t>
            </a:r>
            <a:r>
              <a:rPr lang="en-US" sz="3200" b="1" dirty="0" err="1" smtClean="0"/>
              <a:t>kol</a:t>
            </a:r>
            <a:r>
              <a:rPr lang="en-US" sz="3200" b="1" dirty="0" smtClean="0"/>
              <a:t> As integer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= 1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en-US" sz="3200" b="1" dirty="0" smtClean="0"/>
              <a:t> 6</a:t>
            </a:r>
          </a:p>
          <a:p>
            <a:pPr>
              <a:spcAft>
                <a:spcPts val="600"/>
              </a:spcAft>
            </a:pPr>
            <a:r>
              <a:rPr lang="ru-RU" sz="3200" b="1" dirty="0" smtClean="0"/>
              <a:t>  </a:t>
            </a:r>
            <a:r>
              <a:rPr lang="en-US" sz="3200" b="1" dirty="0" smtClean="0"/>
              <a:t>a(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) = Worksheets("</a:t>
            </a:r>
            <a:r>
              <a:rPr lang="ru-RU" sz="3200" b="1" dirty="0" smtClean="0"/>
              <a:t>Иванов</a:t>
            </a:r>
            <a:r>
              <a:rPr lang="en-US" sz="3200" b="1" dirty="0" smtClean="0"/>
              <a:t>4").Cells(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+ 1, 2)</a:t>
            </a:r>
          </a:p>
          <a:p>
            <a:pPr>
              <a:spcAft>
                <a:spcPts val="600"/>
              </a:spcAft>
            </a:pPr>
            <a:r>
              <a:rPr lang="ru-RU" sz="3200" b="1" dirty="0" smtClean="0"/>
              <a:t>  </a:t>
            </a:r>
            <a:r>
              <a:rPr lang="en-US" sz="3200" b="1" dirty="0" smtClean="0"/>
              <a:t>s = s + a(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ru-RU" sz="3200" b="1" dirty="0" smtClean="0"/>
              <a:t>  </a:t>
            </a:r>
            <a:r>
              <a:rPr lang="en-US" sz="3200" b="1" dirty="0" smtClean="0">
                <a:solidFill>
                  <a:schemeClr val="accent1"/>
                </a:solidFill>
              </a:rPr>
              <a:t>If</a:t>
            </a:r>
            <a:r>
              <a:rPr lang="en-US" sz="3200" b="1" dirty="0" smtClean="0"/>
              <a:t> a(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) &lt; 3 </a:t>
            </a:r>
            <a:r>
              <a:rPr lang="en-US" sz="3200" b="1" dirty="0" smtClean="0">
                <a:solidFill>
                  <a:schemeClr val="accent1"/>
                </a:solidFill>
              </a:rPr>
              <a:t>Then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kol</a:t>
            </a:r>
            <a:r>
              <a:rPr lang="en-US" sz="3200" b="1" dirty="0" smtClean="0"/>
              <a:t> = </a:t>
            </a:r>
            <a:r>
              <a:rPr lang="en-US" sz="3200" b="1" dirty="0" err="1" smtClean="0"/>
              <a:t>kol</a:t>
            </a:r>
            <a:r>
              <a:rPr lang="en-US" sz="3200" b="1" dirty="0" smtClean="0"/>
              <a:t> + 1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Next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</a:t>
            </a:r>
            <a:endParaRPr lang="en-US" sz="3200" b="1" dirty="0" smtClean="0"/>
          </a:p>
          <a:p>
            <a:pPr>
              <a:spcAft>
                <a:spcPts val="600"/>
              </a:spcAft>
            </a:pPr>
            <a:r>
              <a:rPr lang="en-US" sz="3200" b="1" dirty="0" smtClean="0"/>
              <a:t>Worksheets("</a:t>
            </a:r>
            <a:r>
              <a:rPr lang="ru-RU" sz="3200" b="1" dirty="0" smtClean="0"/>
              <a:t>Иванов</a:t>
            </a:r>
            <a:r>
              <a:rPr lang="en-US" sz="3200" b="1" dirty="0" smtClean="0"/>
              <a:t>4").Cells(10, 3) = s</a:t>
            </a:r>
          </a:p>
          <a:p>
            <a:pPr>
              <a:spcAft>
                <a:spcPts val="600"/>
              </a:spcAft>
            </a:pPr>
            <a:r>
              <a:rPr lang="en-US" sz="3200" b="1" dirty="0" smtClean="0"/>
              <a:t>Worksheets("</a:t>
            </a:r>
            <a:r>
              <a:rPr lang="ru-RU" sz="3200" b="1" dirty="0" smtClean="0"/>
              <a:t>Иванов</a:t>
            </a:r>
            <a:r>
              <a:rPr lang="en-US" sz="3200" b="1" dirty="0" smtClean="0"/>
              <a:t>4").Cells(11, 3) = </a:t>
            </a:r>
            <a:r>
              <a:rPr lang="en-US" sz="3200" b="1" dirty="0" err="1" smtClean="0"/>
              <a:t>kol</a:t>
            </a:r>
            <a:endParaRPr lang="ru-RU" sz="3200" b="1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14282" y="285728"/>
            <a:ext cx="85725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600" b="1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2600" b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Вычислить</a:t>
            </a:r>
            <a:endParaRPr lang="ru-RU" sz="2600" b="1" u="sng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14282" y="285728"/>
            <a:ext cx="85725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600" b="1" dirty="0" smtClean="0">
                <a:latin typeface="Arial" pitchFamily="34" charset="0"/>
                <a:cs typeface="Arial" pitchFamily="34" charset="0"/>
              </a:rPr>
              <a:t>Форма пользователя открывается кнопкой </a:t>
            </a:r>
            <a:r>
              <a:rPr lang="ru-RU" sz="2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Открыть форму</a:t>
            </a:r>
            <a:endParaRPr lang="ru-RU" sz="2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0225" t="29358" r="24731" b="4587"/>
          <a:stretch>
            <a:fillRect/>
          </a:stretch>
        </p:blipFill>
        <p:spPr bwMode="auto">
          <a:xfrm>
            <a:off x="1928794" y="1643050"/>
            <a:ext cx="585791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2500306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ListBox</a:t>
            </a:r>
            <a:endParaRPr lang="ru-RU" sz="32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500166" y="2857496"/>
            <a:ext cx="1285884" cy="64294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785794"/>
            <a:ext cx="7563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Dim a(1 To 6) As Single, </a:t>
            </a:r>
            <a:r>
              <a:rPr lang="en-US" sz="3600" dirty="0" err="1" smtClean="0"/>
              <a:t>i</a:t>
            </a:r>
            <a:r>
              <a:rPr lang="en-US" sz="3600" dirty="0" smtClean="0"/>
              <a:t> As Integer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85852" y="0"/>
            <a:ext cx="5414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 smtClean="0"/>
              <a:t>Описать в разделе </a:t>
            </a:r>
            <a:r>
              <a:rPr lang="en-US" sz="3200" b="1" u="sng" dirty="0" smtClean="0"/>
              <a:t>General</a:t>
            </a:r>
            <a:endParaRPr lang="ru-RU" sz="3200" b="1" u="sng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1857364"/>
            <a:ext cx="8572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200" b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Ввод массива</a:t>
            </a:r>
            <a:endParaRPr lang="ru-RU" sz="3200" b="1" u="sng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00037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800000"/>
                </a:solidFill>
              </a:rPr>
              <a:t>For</a:t>
            </a:r>
            <a:r>
              <a:rPr lang="en-US" sz="3600" b="1" dirty="0" smtClean="0"/>
              <a:t> </a:t>
            </a:r>
            <a:r>
              <a:rPr lang="ru-RU" sz="3600" b="1" dirty="0" smtClean="0"/>
              <a:t> 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 = 1</a:t>
            </a:r>
            <a:r>
              <a:rPr lang="ru-RU" sz="3600" b="1" dirty="0" smtClean="0"/>
              <a:t> 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800000"/>
                </a:solidFill>
              </a:rPr>
              <a:t>To</a:t>
            </a:r>
            <a:r>
              <a:rPr lang="ru-RU" sz="3600" b="1" dirty="0" smtClean="0"/>
              <a:t> </a:t>
            </a:r>
            <a:r>
              <a:rPr lang="en-US" sz="3600" b="1" dirty="0" smtClean="0"/>
              <a:t> 6</a:t>
            </a:r>
          </a:p>
          <a:p>
            <a:r>
              <a:rPr lang="en-US" sz="3600" b="1" dirty="0" smtClean="0"/>
              <a:t>a(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 = </a:t>
            </a:r>
            <a:r>
              <a:rPr lang="en-US" sz="3600" dirty="0" smtClean="0"/>
              <a:t>Val(</a:t>
            </a:r>
            <a:r>
              <a:rPr lang="en-US" sz="3600" dirty="0" err="1" smtClean="0"/>
              <a:t>inputBox</a:t>
            </a:r>
            <a:r>
              <a:rPr lang="en-US" sz="3600" dirty="0" smtClean="0"/>
              <a:t>(“</a:t>
            </a:r>
            <a:r>
              <a:rPr lang="ru-RU" sz="3600" dirty="0" smtClean="0"/>
              <a:t>Введите</a:t>
            </a:r>
            <a:r>
              <a:rPr lang="en-US" sz="3600" dirty="0" smtClean="0"/>
              <a:t> x(" &amp; </a:t>
            </a:r>
            <a:r>
              <a:rPr lang="en-US" sz="3600" dirty="0" err="1" smtClean="0"/>
              <a:t>i</a:t>
            </a:r>
            <a:r>
              <a:rPr lang="en-US" sz="3600" dirty="0" smtClean="0"/>
              <a:t> &amp; ")"))</a:t>
            </a:r>
          </a:p>
          <a:p>
            <a:r>
              <a:rPr lang="en-US" sz="3600" b="1" dirty="0" smtClean="0"/>
              <a:t>ListBox1.Additem  a(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</a:t>
            </a:r>
          </a:p>
          <a:p>
            <a:r>
              <a:rPr lang="en-US" sz="3600" b="1" dirty="0" smtClean="0">
                <a:solidFill>
                  <a:srgbClr val="800000"/>
                </a:solidFill>
              </a:rPr>
              <a:t>Next</a:t>
            </a:r>
            <a:endParaRPr lang="ru-RU" sz="36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0" y="0"/>
            <a:ext cx="8929718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/>
            <a:r>
              <a:rPr lang="ru-RU" sz="3200" b="1" u="sng" dirty="0">
                <a:latin typeface="Arial" pitchFamily="34" charset="0"/>
                <a:cs typeface="Arial" pitchFamily="34" charset="0"/>
              </a:rPr>
              <a:t>Виды 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массивов</a:t>
            </a:r>
            <a:endParaRPr lang="en-US" sz="3200" b="1" u="sng" dirty="0" smtClean="0">
              <a:latin typeface="Arial" pitchFamily="34" charset="0"/>
              <a:cs typeface="Arial" pitchFamily="34" charset="0"/>
            </a:endParaRPr>
          </a:p>
          <a:p>
            <a:pPr indent="457200" algn="ctr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0" lvl="1" indent="182563">
              <a:buAutoNum type="arabicPeriod"/>
            </a:pPr>
            <a:r>
              <a:rPr lang="ru-RU" sz="3600" b="1" i="1" dirty="0" smtClean="0">
                <a:latin typeface="Arial" pitchFamily="34" charset="0"/>
                <a:cs typeface="Arial" pitchFamily="34" charset="0"/>
              </a:rPr>
              <a:t>Одномерный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массив (вектор)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для представления некоторых списков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0" lvl="1" indent="182563">
              <a:buAutoNum type="arabicPeriod"/>
            </a:pP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 marL="0" lvl="1" indent="182563"/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sz="3600" b="1" i="1" dirty="0" smtClean="0">
                <a:latin typeface="Arial" pitchFamily="34" charset="0"/>
                <a:cs typeface="Arial" pitchFamily="34" charset="0"/>
              </a:rPr>
              <a:t>Двумерный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массив (матрица)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используется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для представления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таблиц.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214290"/>
            <a:ext cx="8572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200" b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Сумма</a:t>
            </a:r>
            <a:endParaRPr lang="ru-RU" sz="3200" b="1" u="sng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43042" y="135729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 smtClean="0"/>
              <a:t>Dim s As Single</a:t>
            </a:r>
          </a:p>
          <a:p>
            <a:r>
              <a:rPr lang="en-US" sz="3600" b="1" dirty="0" smtClean="0">
                <a:solidFill>
                  <a:srgbClr val="800000"/>
                </a:solidFill>
              </a:rPr>
              <a:t>For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 = 1 </a:t>
            </a:r>
            <a:r>
              <a:rPr lang="en-US" sz="3600" b="1" dirty="0" smtClean="0">
                <a:solidFill>
                  <a:srgbClr val="800000"/>
                </a:solidFill>
              </a:rPr>
              <a:t>To</a:t>
            </a:r>
            <a:r>
              <a:rPr lang="en-US" sz="3600" b="1" dirty="0" smtClean="0"/>
              <a:t> 6</a:t>
            </a:r>
          </a:p>
          <a:p>
            <a:r>
              <a:rPr lang="en-US" sz="3600" b="1" dirty="0" smtClean="0"/>
              <a:t>s = s + a(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</a:t>
            </a:r>
          </a:p>
          <a:p>
            <a:r>
              <a:rPr lang="en-US" sz="3600" b="1" dirty="0" smtClean="0">
                <a:solidFill>
                  <a:srgbClr val="800000"/>
                </a:solidFill>
              </a:rPr>
              <a:t>Next</a:t>
            </a:r>
          </a:p>
          <a:p>
            <a:r>
              <a:rPr lang="en-US" sz="3600" b="1" dirty="0" smtClean="0"/>
              <a:t>TextBox1.Text = s</a:t>
            </a:r>
            <a:endParaRPr lang="ru-RU" sz="3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214290"/>
            <a:ext cx="8572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200" b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Количество</a:t>
            </a:r>
            <a:endParaRPr lang="ru-RU" sz="3200" b="1" u="sng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28662" y="1357298"/>
            <a:ext cx="69294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Dim </a:t>
            </a:r>
            <a:r>
              <a:rPr lang="en-US" sz="3600" b="1" dirty="0" err="1" smtClean="0"/>
              <a:t>kol</a:t>
            </a:r>
            <a:r>
              <a:rPr lang="en-US" sz="3600" b="1" dirty="0" smtClean="0"/>
              <a:t> As Single</a:t>
            </a:r>
          </a:p>
          <a:p>
            <a:r>
              <a:rPr lang="en-US" sz="3600" b="1" dirty="0" smtClean="0">
                <a:solidFill>
                  <a:srgbClr val="800000"/>
                </a:solidFill>
              </a:rPr>
              <a:t>For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 = 1 </a:t>
            </a:r>
            <a:r>
              <a:rPr lang="en-US" sz="3600" b="1" dirty="0" smtClean="0">
                <a:solidFill>
                  <a:srgbClr val="800000"/>
                </a:solidFill>
              </a:rPr>
              <a:t>To</a:t>
            </a:r>
            <a:r>
              <a:rPr lang="en-US" sz="3600" b="1" dirty="0" smtClean="0"/>
              <a:t> 6</a:t>
            </a:r>
          </a:p>
          <a:p>
            <a:r>
              <a:rPr lang="en-US" sz="3600" b="1" dirty="0" smtClean="0">
                <a:solidFill>
                  <a:schemeClr val="accent1"/>
                </a:solidFill>
              </a:rPr>
              <a:t>If</a:t>
            </a:r>
            <a:r>
              <a:rPr lang="en-US" sz="3600" b="1" dirty="0" smtClean="0"/>
              <a:t> a(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) &lt; 3 </a:t>
            </a:r>
            <a:r>
              <a:rPr lang="en-US" sz="3600" b="1" dirty="0" smtClean="0">
                <a:solidFill>
                  <a:schemeClr val="accent1"/>
                </a:solidFill>
              </a:rPr>
              <a:t>Then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kol</a:t>
            </a:r>
            <a:r>
              <a:rPr lang="en-US" sz="3600" b="1" dirty="0" smtClean="0"/>
              <a:t> = </a:t>
            </a:r>
            <a:r>
              <a:rPr lang="en-US" sz="3600" b="1" dirty="0" err="1" smtClean="0"/>
              <a:t>kol</a:t>
            </a:r>
            <a:r>
              <a:rPr lang="en-US" sz="3600" b="1" dirty="0" smtClean="0"/>
              <a:t> + 1</a:t>
            </a:r>
          </a:p>
          <a:p>
            <a:r>
              <a:rPr lang="en-US" sz="3600" b="1" dirty="0" smtClean="0">
                <a:solidFill>
                  <a:srgbClr val="800000"/>
                </a:solidFill>
              </a:rPr>
              <a:t>Next</a:t>
            </a:r>
          </a:p>
          <a:p>
            <a:r>
              <a:rPr lang="en-US" sz="3600" b="1" dirty="0" smtClean="0"/>
              <a:t>TextBox2.Text = </a:t>
            </a:r>
            <a:r>
              <a:rPr lang="en-US" sz="3600" b="1" dirty="0" err="1" smtClean="0"/>
              <a:t>kol</a:t>
            </a:r>
            <a:endParaRPr lang="ru-RU" sz="36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50017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Dim y(1 To 6) As Single, </a:t>
            </a:r>
            <a:r>
              <a:rPr lang="en-US" sz="3600" dirty="0" err="1" smtClean="0"/>
              <a:t>i</a:t>
            </a:r>
            <a:r>
              <a:rPr lang="en-US" sz="3600" dirty="0" smtClean="0"/>
              <a:t> As Integer</a:t>
            </a:r>
          </a:p>
          <a:p>
            <a:r>
              <a:rPr lang="en-US" sz="3600" dirty="0" smtClean="0"/>
              <a:t>a = -100: b = 100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For</a:t>
            </a:r>
            <a:r>
              <a:rPr lang="en-US" sz="3600" dirty="0" smtClean="0"/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 = 1 </a:t>
            </a:r>
            <a:r>
              <a:rPr lang="en-US" sz="3600" dirty="0" smtClean="0">
                <a:solidFill>
                  <a:schemeClr val="accent2"/>
                </a:solidFill>
              </a:rPr>
              <a:t>To</a:t>
            </a:r>
            <a:r>
              <a:rPr lang="en-US" sz="3600" dirty="0" smtClean="0"/>
              <a:t> 6</a:t>
            </a:r>
          </a:p>
          <a:p>
            <a:r>
              <a:rPr lang="en-US" sz="3600" dirty="0" smtClean="0"/>
              <a:t> y(</a:t>
            </a:r>
            <a:r>
              <a:rPr lang="en-US" sz="3600" dirty="0" err="1" smtClean="0"/>
              <a:t>i</a:t>
            </a:r>
            <a:r>
              <a:rPr lang="en-US" sz="3600" dirty="0" smtClean="0"/>
              <a:t>) = </a:t>
            </a:r>
            <a:r>
              <a:rPr lang="en-US" sz="3600" dirty="0" err="1" smtClean="0"/>
              <a:t>int</a:t>
            </a:r>
            <a:r>
              <a:rPr lang="en-US" sz="3600" dirty="0" smtClean="0"/>
              <a:t> (a + (b - a) * </a:t>
            </a:r>
            <a:r>
              <a:rPr lang="en-US" sz="3600" dirty="0" err="1" smtClean="0"/>
              <a:t>Rnd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 Worksheets("</a:t>
            </a:r>
            <a:r>
              <a:rPr lang="ru-RU" sz="3600" dirty="0" smtClean="0"/>
              <a:t>Иванов</a:t>
            </a:r>
            <a:r>
              <a:rPr lang="en-US" sz="3600" dirty="0" smtClean="0"/>
              <a:t>4").Cells(</a:t>
            </a:r>
            <a:r>
              <a:rPr lang="en-US" sz="3600" dirty="0" err="1" smtClean="0"/>
              <a:t>i</a:t>
            </a:r>
            <a:r>
              <a:rPr lang="en-US" sz="3600" dirty="0" smtClean="0"/>
              <a:t> +1,4) =</a:t>
            </a:r>
            <a:r>
              <a:rPr lang="ru-RU" sz="3600" dirty="0" smtClean="0"/>
              <a:t> </a:t>
            </a:r>
            <a:r>
              <a:rPr lang="en-US" sz="3600" dirty="0" smtClean="0"/>
              <a:t>y(</a:t>
            </a:r>
            <a:r>
              <a:rPr lang="en-US" sz="3600" dirty="0" err="1" smtClean="0"/>
              <a:t>i</a:t>
            </a:r>
            <a:r>
              <a:rPr lang="en-US" sz="3600" dirty="0" smtClean="0"/>
              <a:t>)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Next</a:t>
            </a:r>
            <a:endParaRPr lang="ru-RU" sz="3600" dirty="0">
              <a:solidFill>
                <a:schemeClr val="accent2"/>
              </a:solidFill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0" y="214290"/>
            <a:ext cx="8572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200" b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Массив </a:t>
            </a:r>
            <a:r>
              <a:rPr lang="en-US" sz="3200" b="1" u="sng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Y</a:t>
            </a:r>
            <a:endParaRPr lang="ru-RU" sz="3200" b="1" u="sng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0"/>
            <a:ext cx="8572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Расчеты в 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Excel</a:t>
            </a:r>
            <a:endParaRPr lang="ru-RU" sz="3200" b="1" u="sng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357290" y="1000108"/>
            <a:ext cx="57150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Расчет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суммы в ячейке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B1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728" y="4071942"/>
            <a:ext cx="5736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/>
              <a:t>=СЧЁТЕСЛИ(</a:t>
            </a:r>
            <a:r>
              <a:rPr lang="en-US" sz="3600" b="1" dirty="0" smtClean="0"/>
              <a:t>B2:B7;"&lt;3")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00298" y="1857364"/>
            <a:ext cx="3479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/>
              <a:t>=СУММ(</a:t>
            </a:r>
            <a:r>
              <a:rPr lang="en-US" sz="3600" b="1" dirty="0" smtClean="0"/>
              <a:t>B2:B7)</a:t>
            </a:r>
            <a:endParaRPr lang="ru-RU" sz="3600" b="1" dirty="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071538" y="3214686"/>
            <a:ext cx="65008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Расчет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количества в ячейке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B11</a:t>
            </a:r>
            <a:endParaRPr lang="ru-RU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042" y="1571612"/>
            <a:ext cx="5702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=СУММЕСЛИ</a:t>
            </a:r>
            <a:r>
              <a:rPr lang="en-US" sz="3200" b="1" dirty="0" smtClean="0"/>
              <a:t> </a:t>
            </a:r>
            <a:r>
              <a:rPr lang="ru-RU" sz="3200" b="1" dirty="0" smtClean="0"/>
              <a:t>(</a:t>
            </a:r>
            <a:r>
              <a:rPr lang="en-US" sz="3200" b="1" dirty="0" smtClean="0"/>
              <a:t>B2:C6; " &gt; 5")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57290" y="4714884"/>
            <a:ext cx="5918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=СРЗНАЧЕСЛИ (</a:t>
            </a:r>
            <a:r>
              <a:rPr lang="en-US" sz="3200" b="1" dirty="0" smtClean="0"/>
              <a:t>A1:B5;</a:t>
            </a:r>
            <a:r>
              <a:rPr lang="ru-RU" sz="3200" b="1" dirty="0" smtClean="0"/>
              <a:t> </a:t>
            </a:r>
            <a:r>
              <a:rPr lang="en-US" sz="3200" b="1" dirty="0" smtClean="0"/>
              <a:t>"&gt;0")</a:t>
            </a:r>
            <a:endParaRPr lang="ru-RU" sz="3200" b="1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2844" y="214290"/>
            <a:ext cx="864399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Сумма элементов диапазона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B2:C6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значения которых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&gt;5</a:t>
            </a:r>
            <a:endParaRPr lang="ru-RU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3429000"/>
            <a:ext cx="87154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Среднее значение отрицательных элементов диапазона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A1:B5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0034" y="500042"/>
            <a:ext cx="80010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Количество элементов диапазона </a:t>
            </a:r>
            <a:r>
              <a:rPr lang="en-US" sz="3200" dirty="0" smtClean="0"/>
              <a:t>B2:B7</a:t>
            </a:r>
            <a:r>
              <a:rPr lang="en-US" sz="3200" b="1" dirty="0" smtClean="0"/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со значениями из промежутка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[0, 5]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857364"/>
            <a:ext cx="84101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=СЧЁТЕСЛИМН</a:t>
            </a:r>
            <a:r>
              <a:rPr lang="en-US" sz="3200" b="1" dirty="0" smtClean="0"/>
              <a:t> </a:t>
            </a:r>
            <a:r>
              <a:rPr lang="ru-RU" sz="3200" b="1" dirty="0" smtClean="0"/>
              <a:t>(</a:t>
            </a:r>
            <a:r>
              <a:rPr lang="en-US" sz="3200" b="1" dirty="0" smtClean="0"/>
              <a:t> B2:B7;"&gt;0"; B2:B7;"&lt;5")</a:t>
            </a:r>
            <a:endParaRPr lang="ru-RU" sz="3200" b="1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85720" y="3643314"/>
            <a:ext cx="864399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Сумма элементов диапазона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/>
              <a:t>B2:B7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со значениями из промежутка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-2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]  </a:t>
            </a:r>
            <a:endParaRPr lang="ru-RU" sz="3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5286388"/>
            <a:ext cx="8676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=СУММЕСЛИМН</a:t>
            </a:r>
            <a:r>
              <a:rPr lang="en-US" sz="3200" b="1" dirty="0" smtClean="0"/>
              <a:t> </a:t>
            </a:r>
            <a:r>
              <a:rPr lang="ru-RU" sz="3200" b="1" dirty="0" smtClean="0"/>
              <a:t>(</a:t>
            </a:r>
            <a:r>
              <a:rPr lang="en-US" sz="3200" b="1" dirty="0" smtClean="0"/>
              <a:t> B2:B7;"&gt;</a:t>
            </a:r>
            <a:r>
              <a:rPr lang="ru-RU" sz="3200" b="1" dirty="0" smtClean="0"/>
              <a:t>-2</a:t>
            </a:r>
            <a:r>
              <a:rPr lang="en-US" sz="3200" b="1" dirty="0" smtClean="0"/>
              <a:t>"; B2:B7;"&lt;</a:t>
            </a:r>
            <a:r>
              <a:rPr lang="ru-RU" sz="3200" b="1" dirty="0" smtClean="0"/>
              <a:t>6</a:t>
            </a:r>
            <a:r>
              <a:rPr lang="en-US" sz="3200" b="1" dirty="0" smtClean="0"/>
              <a:t>")</a:t>
            </a:r>
            <a:endParaRPr lang="ru-RU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42844" y="928670"/>
            <a:ext cx="885831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Все элементы массива имеют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номера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(индексы). В одномерном массиве элементы имеют 1 индекс (порядковый номер), в двумерном 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2 (номер строки и номер столбца).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85728"/>
            <a:ext cx="88583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Все переменные в массиве имеют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общее имя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одинаковый тип данных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 algn="just"/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Различаются элементы массива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индексом (номером).</a:t>
            </a:r>
          </a:p>
          <a:p>
            <a:pPr indent="457200" algn="just"/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Каждый элемент массива имеет свое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значение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(обычно значения разные, но могут и совпадать).   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1500174"/>
            <a:ext cx="878687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72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Массивы обязательно описываются в операторе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0" lvl="2" indent="4572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ru-RU" sz="3600" dirty="0" smtClean="0"/>
              <a:t>Нумерация элементов в массиве начинается с 0.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14414" y="3571876"/>
            <a:ext cx="7215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72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b(1 to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)  as  Single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4357694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72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Объявлен массив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из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элементов вещественного типа.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5786454"/>
            <a:ext cx="8100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b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(1),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b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(2),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b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(3),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b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(4) – элементы массива</a:t>
            </a:r>
            <a:endParaRPr lang="en-US" sz="3200" dirty="0" smtClean="0">
              <a:latin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00232" y="357166"/>
            <a:ext cx="4572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72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im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a(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)  as  Single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26" y="1000108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72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Объявлен массив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из 5 элементов вещественного типа.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0437" y="2357430"/>
            <a:ext cx="9033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a(0),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a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(1),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a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(2),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a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(3),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a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(4) – элементы массива</a:t>
            </a:r>
            <a:endParaRPr lang="en-US" sz="3200" dirty="0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282" y="500042"/>
            <a:ext cx="892971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indent="4572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После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объявления элементы массива могут использоваться в выражениях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как простые переменные,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но с указанием индекса в круглых скобках.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3286124"/>
            <a:ext cx="7319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Например,</a:t>
            </a:r>
            <a:r>
              <a:rPr lang="en-US" sz="3600" dirty="0" smtClean="0"/>
              <a:t>     </a:t>
            </a:r>
            <a:r>
              <a:rPr lang="ru-RU" sz="3600" dirty="0" smtClean="0"/>
              <a:t> </a:t>
            </a:r>
            <a:r>
              <a:rPr lang="en-US" sz="3600" b="1" dirty="0" smtClean="0"/>
              <a:t>s = a(3) + sin(a(2))</a:t>
            </a:r>
            <a:r>
              <a:rPr lang="ru-RU" sz="3600" b="1" dirty="0" smtClean="0"/>
              <a:t> 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3306" y="4357694"/>
            <a:ext cx="4852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F = b(1) - exp(b(2)+1)</a:t>
            </a:r>
            <a:r>
              <a:rPr lang="ru-RU" sz="3600" b="1" dirty="0" smtClean="0"/>
              <a:t> </a:t>
            </a:r>
            <a:endParaRPr lang="ru-RU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285720" y="142852"/>
            <a:ext cx="8572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Действия </a:t>
            </a:r>
            <a:r>
              <a:rPr lang="ru-RU" sz="3200" b="1" u="sng" dirty="0">
                <a:latin typeface="Arial" pitchFamily="34" charset="0"/>
                <a:cs typeface="Arial" pitchFamily="34" charset="0"/>
              </a:rPr>
              <a:t>над элементами 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масс</a:t>
            </a:r>
            <a:r>
              <a:rPr lang="ru-RU" sz="3200" b="1" u="sng" dirty="0">
                <a:latin typeface="Arial" pitchFamily="34" charset="0"/>
                <a:cs typeface="Arial" pitchFamily="34" charset="0"/>
              </a:rPr>
              <a:t>и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ва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3" name="TextBox 2"/>
          <p:cNvSpPr txBox="1">
            <a:spLocks noChangeArrowheads="1"/>
          </p:cNvSpPr>
          <p:nvPr/>
        </p:nvSpPr>
        <p:spPr bwMode="auto">
          <a:xfrm>
            <a:off x="142844" y="1000108"/>
            <a:ext cx="878687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47675"/>
            <a:r>
              <a:rPr lang="ru-RU" sz="3600" dirty="0" smtClean="0">
                <a:latin typeface="Arial" pitchFamily="34" charset="0"/>
                <a:cs typeface="Arial" pitchFamily="34" charset="0"/>
              </a:rPr>
              <a:t>Массивы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в программе обрабатываются как единое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целое.</a:t>
            </a:r>
          </a:p>
          <a:p>
            <a:pPr indent="457200"/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600" dirty="0">
                <a:latin typeface="Arial" pitchFamily="34" charset="0"/>
                <a:cs typeface="Arial" pitchFamily="34" charset="0"/>
              </a:rPr>
              <a:t>Доступ к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элементам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массива осуществляется через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их индексы в циклах.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indent="457200"/>
            <a:r>
              <a:rPr lang="ru-RU" sz="3600" dirty="0" smtClean="0">
                <a:latin typeface="Arial" pitchFamily="34" charset="0"/>
                <a:cs typeface="Arial" pitchFamily="34" charset="0"/>
              </a:rPr>
              <a:t>О</a:t>
            </a:r>
            <a:r>
              <a:rPr lang="ru-RU" sz="3600" dirty="0" smtClean="0">
                <a:latin typeface="Arial" pitchFamily="34" charset="0"/>
                <a:ea typeface="Times New Roman" pitchFamily="18" charset="0"/>
              </a:rPr>
              <a:t>бычно используют оператор цикла </a:t>
            </a:r>
            <a:r>
              <a:rPr lang="en-US" sz="3600" b="1" i="1" dirty="0" smtClean="0">
                <a:latin typeface="Arial" pitchFamily="34" charset="0"/>
                <a:ea typeface="Times New Roman" pitchFamily="18" charset="0"/>
              </a:rPr>
              <a:t>For</a:t>
            </a:r>
            <a:r>
              <a:rPr lang="ru-RU" sz="3600" b="1" i="1" dirty="0" smtClean="0">
                <a:latin typeface="Arial" pitchFamily="34" charset="0"/>
                <a:ea typeface="Times New Roman" pitchFamily="18" charset="0"/>
              </a:rPr>
              <a:t>…</a:t>
            </a:r>
            <a:r>
              <a:rPr lang="en-US" sz="3600" b="1" i="1" dirty="0" smtClean="0">
                <a:latin typeface="Arial" pitchFamily="34" charset="0"/>
                <a:ea typeface="Times New Roman" pitchFamily="18" charset="0"/>
              </a:rPr>
              <a:t>Next</a:t>
            </a:r>
            <a:r>
              <a:rPr lang="ru-RU" sz="3600" dirty="0" smtClean="0">
                <a:latin typeface="Arial" pitchFamily="34" charset="0"/>
                <a:ea typeface="Times New Roman" pitchFamily="18" charset="0"/>
              </a:rPr>
              <a:t>, в котором последовательно изменяются номера элементов массива.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1251</Words>
  <Application>Microsoft Office PowerPoint</Application>
  <PresentationFormat>Экран (4:3)</PresentationFormat>
  <Paragraphs>181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LenaK</dc:creator>
  <cp:lastModifiedBy>Doda2</cp:lastModifiedBy>
  <cp:revision>106</cp:revision>
  <dcterms:created xsi:type="dcterms:W3CDTF">2009-10-27T10:38:29Z</dcterms:created>
  <dcterms:modified xsi:type="dcterms:W3CDTF">2010-12-07T11:24:11Z</dcterms:modified>
</cp:coreProperties>
</file>