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6" r:id="rId4"/>
    <p:sldId id="274" r:id="rId5"/>
    <p:sldId id="275" r:id="rId6"/>
    <p:sldId id="265" r:id="rId7"/>
    <p:sldId id="270" r:id="rId8"/>
    <p:sldId id="264" r:id="rId9"/>
    <p:sldId id="271" r:id="rId10"/>
    <p:sldId id="266" r:id="rId11"/>
    <p:sldId id="272" r:id="rId12"/>
    <p:sldId id="269" r:id="rId13"/>
    <p:sldId id="276" r:id="rId14"/>
    <p:sldId id="277" r:id="rId15"/>
    <p:sldId id="278" r:id="rId16"/>
    <p:sldId id="267" r:id="rId17"/>
    <p:sldId id="268" r:id="rId18"/>
    <p:sldId id="280" r:id="rId19"/>
    <p:sldId id="279" r:id="rId20"/>
    <p:sldId id="282" r:id="rId21"/>
    <p:sldId id="257" r:id="rId22"/>
    <p:sldId id="258" r:id="rId23"/>
    <p:sldId id="260" r:id="rId24"/>
    <p:sldId id="261" r:id="rId25"/>
    <p:sldId id="262" r:id="rId26"/>
    <p:sldId id="26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41BC-109F-40A6-8A51-8CD193477B90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30FC5-D38D-46C9-B3BD-798AE731A5E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57298"/>
            <a:ext cx="9144000" cy="1470025"/>
          </a:xfrm>
        </p:spPr>
        <p:txBody>
          <a:bodyPr/>
          <a:lstStyle/>
          <a:p>
            <a:pPr algn="l"/>
            <a:r>
              <a:rPr lang="ru-RU" b="1" dirty="0" err="1" smtClean="0"/>
              <a:t>Четв</a:t>
            </a:r>
            <a:r>
              <a:rPr lang="ru-RU" b="1" dirty="0" smtClean="0"/>
              <a:t>. </a:t>
            </a:r>
            <a:r>
              <a:rPr lang="ru-RU" b="1" dirty="0" smtClean="0">
                <a:solidFill>
                  <a:srgbClr val="FF0000"/>
                </a:solidFill>
              </a:rPr>
              <a:t>16.12</a:t>
            </a:r>
            <a:r>
              <a:rPr lang="ru-RU" b="1" dirty="0" smtClean="0"/>
              <a:t>  в  </a:t>
            </a:r>
            <a:r>
              <a:rPr lang="ru-RU" b="1" dirty="0" smtClean="0">
                <a:solidFill>
                  <a:schemeClr val="tx2"/>
                </a:solidFill>
              </a:rPr>
              <a:t>9.55-11.30</a:t>
            </a:r>
            <a:r>
              <a:rPr lang="ru-RU" b="1" dirty="0" smtClean="0"/>
              <a:t>  ауд.</a:t>
            </a:r>
            <a:r>
              <a:rPr lang="ru-RU" b="1" dirty="0" smtClean="0">
                <a:solidFill>
                  <a:srgbClr val="C00000"/>
                </a:solidFill>
              </a:rPr>
              <a:t>202-4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71472" y="2142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800" b="1" dirty="0" smtClean="0">
                <a:latin typeface="+mj-lt"/>
                <a:ea typeface="+mj-ea"/>
                <a:cs typeface="+mj-cs"/>
              </a:rPr>
              <a:t>Принимаю лаб.работы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50030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Четв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23.12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в  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11.45-13.20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ауд.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301-1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400050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Птн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24.12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в  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9.55-11.30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ауд.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206-1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4400" b="1" dirty="0" smtClean="0">
                <a:solidFill>
                  <a:schemeClr val="tx2"/>
                </a:solidFill>
              </a:rPr>
              <a:t>                         11</a:t>
            </a:r>
            <a:r>
              <a:rPr lang="ru-RU" sz="4400" b="1" dirty="0" smtClean="0">
                <a:solidFill>
                  <a:schemeClr val="tx2"/>
                </a:solidFill>
              </a:rPr>
              <a:t>.</a:t>
            </a:r>
            <a:r>
              <a:rPr lang="en-US" sz="4400" b="1" dirty="0" smtClean="0">
                <a:solidFill>
                  <a:schemeClr val="tx2"/>
                </a:solidFill>
              </a:rPr>
              <a:t>4</a:t>
            </a:r>
            <a:r>
              <a:rPr lang="ru-RU" sz="4400" b="1" dirty="0" smtClean="0">
                <a:solidFill>
                  <a:schemeClr val="tx2"/>
                </a:solidFill>
              </a:rPr>
              <a:t>5-1</a:t>
            </a:r>
            <a:r>
              <a:rPr lang="en-US" sz="4400" b="1" dirty="0" smtClean="0">
                <a:solidFill>
                  <a:schemeClr val="tx2"/>
                </a:solidFill>
              </a:rPr>
              <a:t>3</a:t>
            </a:r>
            <a:r>
              <a:rPr lang="ru-RU" sz="4400" b="1" dirty="0" smtClean="0">
                <a:solidFill>
                  <a:schemeClr val="tx2"/>
                </a:solidFill>
              </a:rPr>
              <a:t>.</a:t>
            </a:r>
            <a:r>
              <a:rPr lang="en-US" sz="4400" b="1" dirty="0" smtClean="0">
                <a:solidFill>
                  <a:schemeClr val="tx2"/>
                </a:solidFill>
              </a:rPr>
              <a:t>2</a:t>
            </a:r>
            <a:r>
              <a:rPr lang="ru-RU" sz="4400" b="1" dirty="0" smtClean="0">
                <a:solidFill>
                  <a:schemeClr val="tx2"/>
                </a:solidFill>
              </a:rPr>
              <a:t>0</a:t>
            </a:r>
            <a:r>
              <a:rPr lang="ru-RU" sz="4400" b="1" dirty="0" smtClean="0"/>
              <a:t>  ауд.</a:t>
            </a:r>
            <a:r>
              <a:rPr lang="ru-RU" sz="4400" b="1" dirty="0" smtClean="0">
                <a:solidFill>
                  <a:srgbClr val="C00000"/>
                </a:solidFill>
              </a:rPr>
              <a:t>20</a:t>
            </a:r>
            <a:r>
              <a:rPr lang="en-US" sz="4400" b="1" dirty="0" smtClean="0">
                <a:solidFill>
                  <a:srgbClr val="C00000"/>
                </a:solidFill>
              </a:rPr>
              <a:t>4</a:t>
            </a:r>
            <a:r>
              <a:rPr lang="ru-RU" sz="4400" b="1" dirty="0" smtClean="0">
                <a:solidFill>
                  <a:srgbClr val="C00000"/>
                </a:solidFill>
              </a:rPr>
              <a:t>-1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500306"/>
            <a:ext cx="95012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объем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As Single,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As Single)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As Single</a:t>
            </a:r>
          </a:p>
          <a:p>
            <a:r>
              <a:rPr lang="ru-RU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объем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= 3.14 * r ^ 2 * h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End Function</a:t>
            </a:r>
            <a:endParaRPr lang="ru-RU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1071546"/>
            <a:ext cx="2671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имя функции</a:t>
            </a:r>
            <a:endParaRPr lang="ru-RU" sz="3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rot="16200000" flipH="1">
            <a:off x="1821637" y="2107397"/>
            <a:ext cx="928694" cy="1428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428992" y="928670"/>
            <a:ext cx="2296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параметры</a:t>
            </a:r>
            <a:endParaRPr lang="ru-RU" sz="32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4822033" y="2035959"/>
            <a:ext cx="928694" cy="1428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>
            <a:off x="3214678" y="1428736"/>
            <a:ext cx="1285884" cy="11430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286512" y="1000108"/>
            <a:ext cx="2576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тип функции</a:t>
            </a:r>
            <a:endParaRPr lang="ru-RU" sz="32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rot="16200000" flipH="1">
            <a:off x="7750991" y="2107397"/>
            <a:ext cx="928694" cy="1428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214282" y="4643446"/>
            <a:ext cx="6715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и  </a:t>
            </a:r>
            <a:r>
              <a:rPr lang="en-US" sz="32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формальные параметры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785918" y="0"/>
            <a:ext cx="5729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 описания функции</a:t>
            </a:r>
            <a:endParaRPr lang="ru-RU" sz="3200" b="1" u="sng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428728" y="5715016"/>
            <a:ext cx="414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v = v + </a:t>
            </a:r>
            <a:r>
              <a:rPr lang="ru-RU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объем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3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5918" y="142852"/>
            <a:ext cx="5650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 вызова функции</a:t>
            </a:r>
            <a:endParaRPr lang="ru-RU" sz="3200" b="1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00232" y="1071546"/>
            <a:ext cx="414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v = v + </a:t>
            </a:r>
            <a:r>
              <a:rPr lang="ru-RU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объем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3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1857364"/>
            <a:ext cx="6715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и  </a:t>
            </a:r>
            <a:r>
              <a:rPr lang="ru-RU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фактические параметры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3214686"/>
            <a:ext cx="41431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Range(“B2”)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 = Range(“B3”)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v = v + </a:t>
            </a:r>
            <a:r>
              <a:rPr lang="ru-RU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объем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5214950"/>
            <a:ext cx="6715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и  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фактические параметры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000108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1.</a:t>
            </a:r>
            <a:endParaRPr lang="ru-RU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3143248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2.</a:t>
            </a:r>
            <a:endParaRPr lang="ru-RU" sz="4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488" y="0"/>
            <a:ext cx="2571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u="sng" dirty="0" smtClean="0">
                <a:latin typeface="Arial" pitchFamily="34" charset="0"/>
                <a:ea typeface="Times New Roman" pitchFamily="18" charset="0"/>
              </a:rPr>
              <a:t>Пример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844" y="642918"/>
            <a:ext cx="87154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600" dirty="0" smtClean="0">
                <a:latin typeface="Arial" pitchFamily="34" charset="0"/>
              </a:rPr>
              <a:t>Вычислить площадь фигуры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4714876" y="1785926"/>
            <a:ext cx="2643206" cy="3000396"/>
            <a:chOff x="6929454" y="571480"/>
            <a:chExt cx="1661796" cy="2357454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929454" y="714356"/>
              <a:ext cx="1428760" cy="2214578"/>
              <a:chOff x="428596" y="1643050"/>
              <a:chExt cx="1428760" cy="2214578"/>
            </a:xfrm>
          </p:grpSpPr>
          <p:sp>
            <p:nvSpPr>
              <p:cNvPr id="4" name="Равнобедренный треугольник 3"/>
              <p:cNvSpPr/>
              <p:nvPr/>
            </p:nvSpPr>
            <p:spPr>
              <a:xfrm>
                <a:off x="785786" y="1643050"/>
                <a:ext cx="642942" cy="500066"/>
              </a:xfrm>
              <a:prstGeom prst="triangle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Равнобедренный треугольник 4"/>
              <p:cNvSpPr/>
              <p:nvPr/>
            </p:nvSpPr>
            <p:spPr>
              <a:xfrm>
                <a:off x="642910" y="2143116"/>
                <a:ext cx="928694" cy="7143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Равнобедренный треугольник 6"/>
              <p:cNvSpPr/>
              <p:nvPr/>
            </p:nvSpPr>
            <p:spPr>
              <a:xfrm>
                <a:off x="428596" y="2857496"/>
                <a:ext cx="1428760" cy="10001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86710" y="571480"/>
              <a:ext cx="5902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a1</a:t>
              </a:r>
              <a:endParaRPr lang="ru-RU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1024" y="2071678"/>
              <a:ext cx="5902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a3</a:t>
              </a:r>
              <a:endParaRPr lang="ru-RU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58148" y="1214422"/>
              <a:ext cx="5902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a2</a:t>
              </a:r>
              <a:endParaRPr lang="ru-RU" sz="3200" dirty="0"/>
            </a:p>
          </p:txBody>
        </p:sp>
      </p:grp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500034" y="2357430"/>
          <a:ext cx="3281777" cy="1800070"/>
        </p:xfrm>
        <a:graphic>
          <a:graphicData uri="http://schemas.openxmlformats.org/presentationml/2006/ole">
            <p:oleObj spid="_x0000_s10241" name="Формула" r:id="rId3" imgW="7873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571480"/>
            <a:ext cx="8358246" cy="40318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Dim a1 as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a2 as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a3 as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Dim s as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a1 = Range (2, 2)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a2 = Range (3, 2)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a3 = Range (4, 2)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 =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a3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Range (5, 2) = s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End Sub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5000636"/>
            <a:ext cx="7715304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As Single)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As Single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sqr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(3)/4*</a:t>
            </a:r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^2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End Function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488" y="0"/>
            <a:ext cx="371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u="sng" dirty="0" smtClean="0">
                <a:latin typeface="Arial" pitchFamily="34" charset="0"/>
                <a:ea typeface="Times New Roman" pitchFamily="18" charset="0"/>
              </a:rPr>
              <a:t>1 способ</a:t>
            </a:r>
            <a:endParaRPr lang="ru-RU" sz="2800" b="1" u="sng" dirty="0" smtClean="0">
              <a:latin typeface="Arial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785794"/>
            <a:ext cx="8358246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Dim a(1 to 3) as single, s as single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For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= 1 to 3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= Range (i+1, 2)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 = s+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a(</a:t>
            </a:r>
            <a:r>
              <a:rPr lang="en-US" sz="32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Next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Range (5, 2) = 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4500570"/>
            <a:ext cx="7715304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As Single)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As Single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sqr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(3)/4*</a:t>
            </a:r>
            <a:r>
              <a:rPr lang="en-US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^2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End Function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0"/>
            <a:ext cx="857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u="sng" dirty="0" smtClean="0">
                <a:latin typeface="Arial" pitchFamily="34" charset="0"/>
                <a:ea typeface="Times New Roman" pitchFamily="18" charset="0"/>
              </a:rPr>
              <a:t>2</a:t>
            </a:r>
            <a:r>
              <a:rPr lang="ru-RU" sz="2800" b="1" u="sng" dirty="0" smtClean="0">
                <a:latin typeface="Arial" pitchFamily="34" charset="0"/>
                <a:ea typeface="Times New Roman" pitchFamily="18" charset="0"/>
              </a:rPr>
              <a:t> способ (с использованием массива) </a:t>
            </a:r>
            <a:endParaRPr lang="ru-RU" sz="2800" b="1" u="sng" dirty="0" smtClean="0">
              <a:latin typeface="Arial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85852" y="214290"/>
            <a:ext cx="7277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Пользовательская функция листа</a:t>
            </a:r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2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2643182"/>
            <a:ext cx="85725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Используется в формулах ячеек рабочего листа так же, как встроенные функции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Excel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282" y="1142984"/>
            <a:ext cx="85725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Создается на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листе модуля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в редакторе </a:t>
            </a:r>
            <a:r>
              <a:rPr lang="en-US" sz="3600" dirty="0" smtClean="0">
                <a:latin typeface="Arial" pitchFamily="34" charset="0"/>
                <a:ea typeface="Times New Roman" pitchFamily="18" charset="0"/>
              </a:rPr>
              <a:t>VBA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2207" t="21435" r="7812" b="24731"/>
          <a:stretch>
            <a:fillRect/>
          </a:stretch>
        </p:blipFill>
        <p:spPr bwMode="auto">
          <a:xfrm>
            <a:off x="142844" y="1714488"/>
            <a:ext cx="862358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643042" y="0"/>
            <a:ext cx="6572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u="sng" dirty="0" smtClean="0">
                <a:latin typeface="Arial" pitchFamily="34" charset="0"/>
                <a:ea typeface="Times New Roman" pitchFamily="18" charset="0"/>
              </a:rPr>
              <a:t>Вставка модуля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714356"/>
            <a:ext cx="6572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>
                <a:latin typeface="Arial" pitchFamily="34" charset="0"/>
                <a:ea typeface="Times New Roman" pitchFamily="18" charset="0"/>
              </a:rPr>
              <a:t>В редакторе 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</a:rPr>
              <a:t>VBA:  Insert / Module</a:t>
            </a:r>
            <a:endParaRPr lang="ru-RU" sz="2800" b="1" dirty="0" smtClean="0">
              <a:latin typeface="Arial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207" t="21435" r="13964" b="25830"/>
          <a:stretch>
            <a:fillRect/>
          </a:stretch>
        </p:blipFill>
        <p:spPr bwMode="auto">
          <a:xfrm>
            <a:off x="0" y="714356"/>
            <a:ext cx="9126205" cy="52149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8936"/>
            <a:ext cx="7500990" cy="599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779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7772400" cy="1470025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На последней лекции 21.12 </a:t>
            </a:r>
            <a:r>
              <a:rPr lang="ru-RU" sz="4800" b="1" dirty="0" smtClean="0">
                <a:solidFill>
                  <a:srgbClr val="FF0000"/>
                </a:solidFill>
              </a:rPr>
              <a:t>контрольная</a:t>
            </a:r>
            <a:r>
              <a:rPr lang="ru-RU" sz="4800" b="1" dirty="0" smtClean="0"/>
              <a:t> </a:t>
            </a:r>
            <a:r>
              <a:rPr lang="ru-RU" sz="4800" b="1" dirty="0" smtClean="0">
                <a:solidFill>
                  <a:srgbClr val="FF0000"/>
                </a:solidFill>
              </a:rPr>
              <a:t>по </a:t>
            </a:r>
            <a:r>
              <a:rPr lang="en-US" sz="4800" b="1" dirty="0" smtClean="0">
                <a:solidFill>
                  <a:srgbClr val="FF0000"/>
                </a:solidFill>
              </a:rPr>
              <a:t>VBA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2643182"/>
            <a:ext cx="8286808" cy="1000132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tx1"/>
                </a:solidFill>
              </a:rPr>
              <a:t>Всем быть обязательно</a:t>
            </a:r>
            <a:r>
              <a:rPr lang="en-US" sz="4800" b="1" dirty="0" smtClean="0">
                <a:solidFill>
                  <a:schemeClr val="tx1"/>
                </a:solidFill>
              </a:rPr>
              <a:t>!!!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 t="17041" r="64063" b="60986"/>
          <a:stretch>
            <a:fillRect/>
          </a:stretch>
        </p:blipFill>
        <p:spPr bwMode="auto">
          <a:xfrm>
            <a:off x="142844" y="785794"/>
            <a:ext cx="876297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81" t="23633" r="35058" b="34619"/>
          <a:stretch>
            <a:fillRect/>
          </a:stretch>
        </p:blipFill>
        <p:spPr bwMode="auto">
          <a:xfrm>
            <a:off x="-50822" y="1571612"/>
            <a:ext cx="9194822" cy="47863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4282" y="357166"/>
            <a:ext cx="85725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b="1" u="sng" dirty="0" smtClean="0">
                <a:latin typeface="Arial" pitchFamily="34" charset="0"/>
                <a:cs typeface="Arial" pitchFamily="34" charset="0"/>
              </a:rPr>
              <a:t>Лабораторная работа №5</a:t>
            </a:r>
            <a:endParaRPr lang="ru-RU" sz="2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285860"/>
            <a:ext cx="9001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объем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(r As Single, h As Single)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As Single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объем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= 3.14 * r ^ 2 * h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End Function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площадь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(r As Single, h As Single)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As Single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площадь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= 2 * 3.14 * r * h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End Function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14290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Функции пользователя на листе 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Module1</a:t>
            </a:r>
            <a:endParaRPr lang="ru-RU" sz="3200" b="1" u="sn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728" y="285728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Вызов функций в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Excel</a:t>
            </a:r>
            <a:endParaRPr lang="ru-RU" sz="3200" b="1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57620" y="1357298"/>
            <a:ext cx="3108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=объем</a:t>
            </a:r>
            <a:r>
              <a:rPr lang="ru-RU" sz="3600" b="1" dirty="0" smtClean="0"/>
              <a:t>(</a:t>
            </a:r>
            <a:r>
              <a:rPr lang="en-US" sz="3600" b="1" dirty="0" smtClean="0"/>
              <a:t>B5;C5)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1357298"/>
            <a:ext cx="2516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В ячейке </a:t>
            </a:r>
            <a:r>
              <a:rPr lang="en-US" sz="3600" dirty="0" smtClean="0"/>
              <a:t>D5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2428868"/>
            <a:ext cx="2458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В ячейке </a:t>
            </a:r>
            <a:r>
              <a:rPr lang="en-US" sz="3600" dirty="0" smtClean="0"/>
              <a:t>E5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86182" y="2428868"/>
            <a:ext cx="362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=площадь</a:t>
            </a:r>
            <a:r>
              <a:rPr lang="ru-RU" sz="3600" b="1" dirty="0" smtClean="0"/>
              <a:t>(</a:t>
            </a:r>
            <a:r>
              <a:rPr lang="en-US" sz="3600" b="1" dirty="0" smtClean="0"/>
              <a:t>B5;C5)</a:t>
            </a:r>
            <a:endParaRPr lang="ru-RU" sz="3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4282" y="285728"/>
            <a:ext cx="85725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b="1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26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Вычислить</a:t>
            </a:r>
            <a:endParaRPr lang="ru-RU" sz="26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928670"/>
            <a:ext cx="8358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Dim r(1 To 5) As Single,</a:t>
            </a:r>
            <a:r>
              <a:rPr lang="ru-RU" sz="3600" b="1" dirty="0" smtClean="0"/>
              <a:t> </a:t>
            </a:r>
            <a:r>
              <a:rPr lang="en-US" sz="3600" b="1" dirty="0" smtClean="0"/>
              <a:t> h(1 To 5) As Single</a:t>
            </a:r>
          </a:p>
          <a:p>
            <a:r>
              <a:rPr lang="en-US" sz="3600" b="1" dirty="0" smtClean="0">
                <a:solidFill>
                  <a:srgbClr val="00B050"/>
                </a:solidFill>
              </a:rPr>
              <a:t>‘ r – </a:t>
            </a:r>
            <a:r>
              <a:rPr lang="ru-RU" sz="3600" b="1" dirty="0" smtClean="0">
                <a:solidFill>
                  <a:srgbClr val="00B050"/>
                </a:solidFill>
              </a:rPr>
              <a:t>массив радиусов для 5 фигур</a:t>
            </a:r>
          </a:p>
          <a:p>
            <a:r>
              <a:rPr lang="en-US" sz="3600" b="1" dirty="0" smtClean="0">
                <a:solidFill>
                  <a:srgbClr val="00B050"/>
                </a:solidFill>
              </a:rPr>
              <a:t>‘ h – </a:t>
            </a:r>
            <a:r>
              <a:rPr lang="ru-RU" sz="3600" b="1" dirty="0" smtClean="0">
                <a:solidFill>
                  <a:srgbClr val="00B050"/>
                </a:solidFill>
              </a:rPr>
              <a:t>массив высот для 5 фигур</a:t>
            </a:r>
            <a:endParaRPr lang="en-US" sz="3600" b="1" dirty="0" smtClean="0">
              <a:solidFill>
                <a:srgbClr val="00B050"/>
              </a:solidFill>
            </a:endParaRPr>
          </a:p>
          <a:p>
            <a:r>
              <a:rPr lang="en-US" sz="3600" b="1" dirty="0" smtClean="0"/>
              <a:t>Dim s As Single, v As Single</a:t>
            </a:r>
          </a:p>
          <a:p>
            <a:r>
              <a:rPr lang="en-US" sz="3600" b="1" dirty="0" smtClean="0"/>
              <a:t>Const pi = 3.14</a:t>
            </a:r>
          </a:p>
          <a:p>
            <a:r>
              <a:rPr lang="en-US" sz="3600" b="1" dirty="0" smtClean="0"/>
              <a:t>k = 5</a:t>
            </a:r>
            <a:r>
              <a:rPr lang="ru-RU" sz="3600" b="1" dirty="0" smtClean="0"/>
              <a:t>  </a:t>
            </a:r>
            <a:r>
              <a:rPr lang="en-US" sz="3600" b="1" dirty="0" smtClean="0">
                <a:solidFill>
                  <a:srgbClr val="00B050"/>
                </a:solidFill>
              </a:rPr>
              <a:t>‘ </a:t>
            </a:r>
            <a:r>
              <a:rPr lang="ru-RU" sz="3600" b="1" dirty="0" smtClean="0">
                <a:solidFill>
                  <a:srgbClr val="00B050"/>
                </a:solidFill>
              </a:rPr>
              <a:t>вывод с 5-й строки</a:t>
            </a:r>
            <a:endParaRPr lang="en-US" sz="3600" b="1" dirty="0" smtClean="0">
              <a:solidFill>
                <a:srgbClr val="00B050"/>
              </a:solidFill>
            </a:endParaRPr>
          </a:p>
          <a:p>
            <a:r>
              <a:rPr lang="en-US" sz="3600" b="1" dirty="0" smtClean="0"/>
              <a:t>s = 0:</a:t>
            </a:r>
            <a:r>
              <a:rPr lang="ru-RU" sz="3600" b="1" dirty="0" smtClean="0"/>
              <a:t> </a:t>
            </a:r>
            <a:r>
              <a:rPr lang="en-US" sz="3600" b="1" dirty="0" smtClean="0"/>
              <a:t> v = 0</a:t>
            </a:r>
            <a:endParaRPr lang="ru-RU" sz="3600" b="1" dirty="0" smtClean="0"/>
          </a:p>
          <a:p>
            <a:r>
              <a:rPr lang="en-US" sz="3600" b="1" dirty="0" smtClean="0">
                <a:solidFill>
                  <a:srgbClr val="00B050"/>
                </a:solidFill>
              </a:rPr>
              <a:t>‘ </a:t>
            </a:r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 – </a:t>
            </a:r>
            <a:r>
              <a:rPr lang="ru-RU" sz="3600" b="1" dirty="0" smtClean="0">
                <a:solidFill>
                  <a:srgbClr val="00B050"/>
                </a:solidFill>
              </a:rPr>
              <a:t>суммарная площадь</a:t>
            </a:r>
          </a:p>
          <a:p>
            <a:r>
              <a:rPr lang="en-US" sz="3600" b="1" dirty="0" smtClean="0">
                <a:solidFill>
                  <a:srgbClr val="00B050"/>
                </a:solidFill>
              </a:rPr>
              <a:t>‘ v – </a:t>
            </a:r>
            <a:r>
              <a:rPr lang="ru-RU" sz="3600" b="1" dirty="0" smtClean="0">
                <a:solidFill>
                  <a:srgbClr val="00B050"/>
                </a:solidFill>
              </a:rPr>
              <a:t>суммарный объем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500042"/>
            <a:ext cx="850112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For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= 1 To 5</a:t>
            </a:r>
            <a:r>
              <a:rPr lang="ru-RU" sz="3600" b="1" dirty="0" smtClean="0"/>
              <a:t> </a:t>
            </a:r>
            <a:endParaRPr lang="en-US" sz="3600" b="1" dirty="0" smtClean="0"/>
          </a:p>
          <a:p>
            <a:pPr indent="355600"/>
            <a:r>
              <a:rPr lang="en-US" sz="3600" b="1" dirty="0" smtClean="0">
                <a:solidFill>
                  <a:srgbClr val="00B050"/>
                </a:solidFill>
              </a:rPr>
              <a:t>‘ </a:t>
            </a:r>
            <a:r>
              <a:rPr lang="ru-RU" sz="3600" b="1" dirty="0" smtClean="0">
                <a:solidFill>
                  <a:srgbClr val="00B050"/>
                </a:solidFill>
              </a:rPr>
              <a:t>ввод очередного радиуса</a:t>
            </a:r>
          </a:p>
          <a:p>
            <a:pPr indent="355600"/>
            <a:r>
              <a:rPr lang="en-US" sz="3600" b="1" dirty="0" smtClean="0"/>
              <a:t>r(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 = Worksheets(«</a:t>
            </a:r>
            <a:r>
              <a:rPr lang="ru-RU" sz="3600" b="1" dirty="0" smtClean="0"/>
              <a:t>Иванов</a:t>
            </a:r>
            <a:r>
              <a:rPr lang="en-US" sz="3600" b="1" dirty="0" smtClean="0"/>
              <a:t>5").Cells(k, 2)</a:t>
            </a:r>
            <a:endParaRPr lang="ru-RU" sz="3600" b="1" dirty="0" smtClean="0"/>
          </a:p>
          <a:p>
            <a:pPr indent="355600"/>
            <a:r>
              <a:rPr lang="en-US" sz="3600" b="1" dirty="0" smtClean="0">
                <a:solidFill>
                  <a:srgbClr val="00B050"/>
                </a:solidFill>
              </a:rPr>
              <a:t>‘ </a:t>
            </a:r>
            <a:r>
              <a:rPr lang="ru-RU" sz="3600" b="1" dirty="0" smtClean="0">
                <a:solidFill>
                  <a:srgbClr val="00B050"/>
                </a:solidFill>
              </a:rPr>
              <a:t>ввод очередной высоты</a:t>
            </a:r>
          </a:p>
          <a:p>
            <a:pPr indent="355600"/>
            <a:r>
              <a:rPr lang="en-US" sz="3600" b="1" dirty="0" smtClean="0"/>
              <a:t>h(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 = Worksheets(«</a:t>
            </a:r>
            <a:r>
              <a:rPr lang="ru-RU" sz="3600" b="1" dirty="0" smtClean="0"/>
              <a:t>Иванов</a:t>
            </a:r>
            <a:r>
              <a:rPr lang="en-US" sz="3600" b="1" dirty="0" smtClean="0"/>
              <a:t>5").Cells(k, 3)</a:t>
            </a:r>
            <a:endParaRPr lang="ru-RU" sz="3600" b="1" dirty="0" smtClean="0"/>
          </a:p>
          <a:p>
            <a:pPr indent="355600"/>
            <a:r>
              <a:rPr lang="en-US" sz="3600" b="1" dirty="0" smtClean="0">
                <a:solidFill>
                  <a:srgbClr val="00B050"/>
                </a:solidFill>
              </a:rPr>
              <a:t>‘ </a:t>
            </a:r>
            <a:r>
              <a:rPr lang="ru-RU" sz="3600" b="1" dirty="0" smtClean="0">
                <a:solidFill>
                  <a:srgbClr val="00B050"/>
                </a:solidFill>
              </a:rPr>
              <a:t>вычисление суммарного объема</a:t>
            </a:r>
          </a:p>
          <a:p>
            <a:pPr indent="355600"/>
            <a:r>
              <a:rPr lang="en-US" sz="3600" b="1" dirty="0" smtClean="0"/>
              <a:t>v = v + </a:t>
            </a:r>
            <a:r>
              <a:rPr lang="ru-RU" sz="3600" b="1" dirty="0" smtClean="0">
                <a:solidFill>
                  <a:srgbClr val="FF0000"/>
                </a:solidFill>
              </a:rPr>
              <a:t>объем</a:t>
            </a:r>
            <a:r>
              <a:rPr lang="en-US" sz="3600" b="1" dirty="0" smtClean="0"/>
              <a:t>(r(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), h(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))</a:t>
            </a:r>
          </a:p>
          <a:p>
            <a:pPr indent="355600"/>
            <a:r>
              <a:rPr lang="en-US" sz="3600" b="1" dirty="0" smtClean="0">
                <a:solidFill>
                  <a:srgbClr val="00B050"/>
                </a:solidFill>
              </a:rPr>
              <a:t>‘ </a:t>
            </a:r>
            <a:r>
              <a:rPr lang="ru-RU" sz="3600" b="1" dirty="0" smtClean="0">
                <a:solidFill>
                  <a:srgbClr val="00B050"/>
                </a:solidFill>
              </a:rPr>
              <a:t>вычисление суммарной площади</a:t>
            </a:r>
            <a:endParaRPr lang="ru-RU" sz="3600" b="1" dirty="0" smtClean="0"/>
          </a:p>
          <a:p>
            <a:pPr indent="355600"/>
            <a:r>
              <a:rPr lang="en-US" sz="3600" b="1" dirty="0" smtClean="0"/>
              <a:t>s = s + </a:t>
            </a:r>
            <a:r>
              <a:rPr lang="ru-RU" sz="3600" b="1" dirty="0" smtClean="0">
                <a:solidFill>
                  <a:srgbClr val="FF0000"/>
                </a:solidFill>
              </a:rPr>
              <a:t>площадь</a:t>
            </a:r>
            <a:r>
              <a:rPr lang="en-US" sz="3600" b="1" dirty="0" smtClean="0"/>
              <a:t>(r(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), h(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))</a:t>
            </a:r>
          </a:p>
          <a:p>
            <a:pPr indent="355600"/>
            <a:r>
              <a:rPr lang="en-US" sz="3600" b="1" dirty="0" smtClean="0"/>
              <a:t>k = k + 1</a:t>
            </a:r>
            <a:r>
              <a:rPr lang="ru-RU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‘ </a:t>
            </a:r>
            <a:r>
              <a:rPr lang="ru-RU" sz="3600" b="1" dirty="0" smtClean="0">
                <a:solidFill>
                  <a:srgbClr val="00B050"/>
                </a:solidFill>
              </a:rPr>
              <a:t>переход к новой строке</a:t>
            </a:r>
          </a:p>
          <a:p>
            <a:r>
              <a:rPr lang="en-US" sz="3600" b="1" dirty="0" smtClean="0"/>
              <a:t>Next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642918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‘ </a:t>
            </a:r>
            <a:r>
              <a:rPr lang="ru-RU" sz="3600" b="1" dirty="0" smtClean="0">
                <a:solidFill>
                  <a:srgbClr val="00B050"/>
                </a:solidFill>
              </a:rPr>
              <a:t>вывод результатов</a:t>
            </a:r>
            <a:endParaRPr lang="ru-RU" sz="3600" b="1" dirty="0" smtClean="0"/>
          </a:p>
          <a:p>
            <a:r>
              <a:rPr lang="en-US" sz="3600" b="1" dirty="0" smtClean="0"/>
              <a:t>Worksheets(«</a:t>
            </a:r>
            <a:r>
              <a:rPr lang="ru-RU" sz="3600" b="1" dirty="0" smtClean="0"/>
              <a:t>Иванов</a:t>
            </a:r>
            <a:r>
              <a:rPr lang="en-US" sz="3600" b="1" dirty="0" smtClean="0"/>
              <a:t>5").Cells(11, 4) = v</a:t>
            </a:r>
          </a:p>
          <a:p>
            <a:r>
              <a:rPr lang="en-US" sz="3600" b="1" dirty="0" smtClean="0"/>
              <a:t>Worksheets(«</a:t>
            </a:r>
            <a:r>
              <a:rPr lang="ru-RU" sz="3600" b="1" dirty="0" smtClean="0"/>
              <a:t>Иванов</a:t>
            </a:r>
            <a:r>
              <a:rPr lang="en-US" sz="3600" b="1" dirty="0" smtClean="0"/>
              <a:t>5").Cells(11, 5) = s</a:t>
            </a:r>
            <a:endParaRPr lang="ru-RU" sz="3600" b="1" dirty="0" smtClean="0"/>
          </a:p>
          <a:p>
            <a:r>
              <a:rPr lang="en-US" sz="3600" b="1" dirty="0" smtClean="0"/>
              <a:t>End Sub</a:t>
            </a:r>
          </a:p>
          <a:p>
            <a:endParaRPr lang="en-US" sz="3600" b="1" dirty="0"/>
          </a:p>
          <a:p>
            <a:r>
              <a:rPr lang="ru-RU" sz="3600" b="1" dirty="0" smtClean="0"/>
              <a:t>Далее описаны функции с именами </a:t>
            </a:r>
            <a:r>
              <a:rPr lang="ru-RU" sz="3600" b="1" dirty="0" smtClean="0">
                <a:solidFill>
                  <a:srgbClr val="C00000"/>
                </a:solidFill>
              </a:rPr>
              <a:t>объем</a:t>
            </a:r>
            <a:r>
              <a:rPr lang="ru-RU" sz="3600" b="1" dirty="0" smtClean="0"/>
              <a:t> и </a:t>
            </a:r>
            <a:r>
              <a:rPr lang="ru-RU" sz="3600" b="1" dirty="0" smtClean="0">
                <a:solidFill>
                  <a:srgbClr val="C00000"/>
                </a:solidFill>
              </a:rPr>
              <a:t>площадь</a:t>
            </a:r>
            <a:r>
              <a:rPr lang="ru-RU" sz="3600" b="1" dirty="0" smtClean="0"/>
              <a:t>, аналогично как на листе </a:t>
            </a:r>
            <a:r>
              <a:rPr lang="en-US" sz="3600" b="1" dirty="0" smtClean="0"/>
              <a:t>Module1 (</a:t>
            </a:r>
            <a:r>
              <a:rPr lang="ru-RU" sz="3600" b="1" dirty="0"/>
              <a:t>м</a:t>
            </a:r>
            <a:r>
              <a:rPr lang="ru-RU" sz="3600" b="1" dirty="0" smtClean="0"/>
              <a:t>ожно скопировать). 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Функции пользователя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000108"/>
            <a:ext cx="8215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Если в программе необходимо выполнять однотипные вычисления, то их реализацию можно оформить как отдельную пользовательскую подпрограмму.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000108"/>
            <a:ext cx="821533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Различают 2 типа пользовательских подпрограмм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 подпрограмма типа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Function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функция)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 подпрограмма типа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Sub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процедура)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00108"/>
            <a:ext cx="91440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Функция состоит из заголовка и тела.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Function</a:t>
            </a: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&lt;</a:t>
            </a:r>
            <a:r>
              <a:rPr kumimoji="0" lang="ru-RU" sz="280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Times New Roman" pitchFamily="18" charset="0"/>
              </a:rPr>
              <a:t>Имя</a:t>
            </a: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&gt; (&lt;Параметр1&gt;</a:t>
            </a:r>
            <a:r>
              <a:rPr kumimoji="0" lang="ru-RU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&lt;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As </a:t>
            </a: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Тип&gt;, ...)&lt;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As </a:t>
            </a: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Тип&gt;</a:t>
            </a:r>
            <a:endParaRPr kumimoji="0" lang="ru-RU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indent="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&lt;</a:t>
            </a:r>
            <a:r>
              <a:rPr lang="ru-RU" sz="2800" i="1" dirty="0" smtClean="0">
                <a:latin typeface="Arial" pitchFamily="34" charset="0"/>
                <a:ea typeface="Times New Roman" pitchFamily="18" charset="0"/>
              </a:rPr>
              <a:t>операторы</a:t>
            </a:r>
            <a:r>
              <a:rPr kumimoji="0" lang="ru-RU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&gt;</a:t>
            </a:r>
            <a:endParaRPr kumimoji="0" lang="ru-RU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indent="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&lt;</a:t>
            </a:r>
            <a:r>
              <a:rPr kumimoji="0" lang="ru-RU" sz="280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Times New Roman" pitchFamily="18" charset="0"/>
              </a:rPr>
              <a:t>Имя</a:t>
            </a:r>
            <a:r>
              <a:rPr kumimoji="0" lang="ru-RU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&gt;= выражение</a:t>
            </a:r>
            <a:endParaRPr kumimoji="0" lang="ru-RU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End Function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728" y="142852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u="sng" dirty="0" smtClean="0">
                <a:latin typeface="Arial" pitchFamily="34" charset="0"/>
                <a:ea typeface="Times New Roman" pitchFamily="18" charset="0"/>
              </a:rPr>
              <a:t>Структура функции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857364"/>
            <a:ext cx="8215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Функция вычисляет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единственное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значение, которое передается в основную процедуру через ее имя.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142984"/>
            <a:ext cx="87154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Переменные, используемые в описании подпрограммы-функции, называются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формальными параметрами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4282" y="4000504"/>
            <a:ext cx="87154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Переменные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или</a:t>
            </a:r>
            <a:r>
              <a:rPr kumimoji="0" lang="ru-RU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числа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которые используются</a:t>
            </a:r>
            <a:r>
              <a:rPr kumimoji="0" lang="ru-RU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при вызове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функции в основной программе, называются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фактическими параметрами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142852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u="sng" dirty="0" smtClean="0">
                <a:latin typeface="Arial" pitchFamily="34" charset="0"/>
                <a:ea typeface="Times New Roman" pitchFamily="18" charset="0"/>
              </a:rPr>
              <a:t>Формальные и фактические параметры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282" y="1928802"/>
            <a:ext cx="87154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Количество, тип и порядок следования фактических параметров должны</a:t>
            </a:r>
            <a:r>
              <a:rPr kumimoji="0" lang="ru-RU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строго соответствовать </a:t>
            </a:r>
            <a:r>
              <a:rPr kumimoji="0" lang="ru-RU" sz="3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к</a:t>
            </a:r>
            <a:r>
              <a:rPr lang="ru-RU" sz="3600" dirty="0" smtClean="0">
                <a:latin typeface="Arial" pitchFamily="34" charset="0"/>
                <a:ea typeface="Times New Roman" pitchFamily="18" charset="0"/>
              </a:rPr>
              <a:t>оличеству, типу и порядку следования формальных параметров.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14290"/>
            <a:ext cx="8286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u="sng" dirty="0" smtClean="0">
                <a:latin typeface="Arial" pitchFamily="34" charset="0"/>
                <a:ea typeface="Times New Roman" pitchFamily="18" charset="0"/>
              </a:rPr>
              <a:t>Правило соответствия параметров функции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725</Words>
  <Application>Microsoft Office PowerPoint</Application>
  <PresentationFormat>Экран (4:3)</PresentationFormat>
  <Paragraphs>117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Формула</vt:lpstr>
      <vt:lpstr>Четв. 16.12  в  9.55-11.30  ауд.202-4</vt:lpstr>
      <vt:lpstr>На последней лекции 21.12 контрольная по VBA</vt:lpstr>
      <vt:lpstr>Функции пользователя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пользователя</dc:title>
  <dc:creator>Doda2</dc:creator>
  <cp:lastModifiedBy>Doda2</cp:lastModifiedBy>
  <cp:revision>29</cp:revision>
  <dcterms:created xsi:type="dcterms:W3CDTF">2010-12-06T08:57:01Z</dcterms:created>
  <dcterms:modified xsi:type="dcterms:W3CDTF">2010-12-13T18:57:22Z</dcterms:modified>
</cp:coreProperties>
</file>