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3" r:id="rId2"/>
    <p:sldId id="284" r:id="rId3"/>
    <p:sldId id="285" r:id="rId4"/>
    <p:sldId id="286" r:id="rId5"/>
    <p:sldId id="256" r:id="rId6"/>
    <p:sldId id="257" r:id="rId7"/>
    <p:sldId id="282" r:id="rId8"/>
    <p:sldId id="263" r:id="rId9"/>
    <p:sldId id="258" r:id="rId10"/>
    <p:sldId id="264" r:id="rId11"/>
    <p:sldId id="259" r:id="rId12"/>
    <p:sldId id="260" r:id="rId13"/>
    <p:sldId id="262" r:id="rId14"/>
    <p:sldId id="261" r:id="rId15"/>
    <p:sldId id="265" r:id="rId16"/>
    <p:sldId id="266" r:id="rId17"/>
    <p:sldId id="273" r:id="rId18"/>
    <p:sldId id="267" r:id="rId19"/>
    <p:sldId id="274" r:id="rId20"/>
    <p:sldId id="275" r:id="rId21"/>
    <p:sldId id="268" r:id="rId22"/>
    <p:sldId id="276" r:id="rId23"/>
    <p:sldId id="269" r:id="rId24"/>
    <p:sldId id="277" r:id="rId25"/>
    <p:sldId id="270" r:id="rId26"/>
    <p:sldId id="271" r:id="rId27"/>
    <p:sldId id="280" r:id="rId28"/>
    <p:sldId id="272" r:id="rId29"/>
    <p:sldId id="28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9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B67C2-86B4-494B-BB7A-F9B8E3D5551B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DEBD9-FEF9-463C-84F0-1AA30492709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DEBD9-FEF9-463C-84F0-1AA30492709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78C4-49D2-45AA-BE10-B187295B6659}" type="datetimeFigureOut">
              <a:rPr lang="ru-RU" smtClean="0"/>
              <a:pPr/>
              <a:t>13.12.2010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6EFB-B275-43B8-B7C5-D7C34227DB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57298"/>
            <a:ext cx="90011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List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i-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ый элемент в списке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Listindex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номер выбранного элемента в списке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Listcount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количество элементов в списке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RowSource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источник заполнения списка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44" y="214290"/>
            <a:ext cx="8715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Основные свойства списков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t="51425" r="46310" b="6422"/>
          <a:stretch>
            <a:fillRect/>
          </a:stretch>
        </p:blipFill>
        <p:spPr bwMode="auto">
          <a:xfrm>
            <a:off x="500034" y="3857628"/>
            <a:ext cx="8144130" cy="25717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71802" y="0"/>
            <a:ext cx="2772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u="sng" dirty="0" smtClean="0"/>
              <a:t>Лист Студенты</a:t>
            </a:r>
            <a:endParaRPr lang="ru-RU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214678" y="571480"/>
            <a:ext cx="30537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b="1" dirty="0" smtClean="0"/>
              <a:t>№ </a:t>
            </a:r>
            <a:r>
              <a:rPr lang="ru-RU" sz="3200" b="1" dirty="0" err="1" smtClean="0"/>
              <a:t>п.п</a:t>
            </a:r>
            <a:endParaRPr lang="ru-RU" sz="3200" b="1" dirty="0" smtClean="0"/>
          </a:p>
          <a:p>
            <a:pPr marL="342900" indent="-342900">
              <a:buAutoNum type="arabicPeriod"/>
            </a:pPr>
            <a:r>
              <a:rPr lang="ru-RU" sz="3200" b="1" dirty="0" smtClean="0"/>
              <a:t>Фамилия</a:t>
            </a:r>
          </a:p>
          <a:p>
            <a:pPr marL="342900" indent="-342900">
              <a:buAutoNum type="arabicPeriod"/>
            </a:pPr>
            <a:r>
              <a:rPr lang="ru-RU" sz="3200" b="1" dirty="0" smtClean="0"/>
              <a:t>Год рождения</a:t>
            </a:r>
          </a:p>
          <a:p>
            <a:pPr marL="342900" indent="-342900">
              <a:buAutoNum type="arabicPeriod"/>
            </a:pPr>
            <a:r>
              <a:rPr lang="ru-RU" sz="3200" b="1" dirty="0" smtClean="0"/>
              <a:t>Возраст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2857496"/>
            <a:ext cx="8286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Заполнить только заголовок в первой строке</a:t>
            </a:r>
            <a:endParaRPr lang="ru-RU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 t="44505" r="48155" b="6422"/>
          <a:stretch>
            <a:fillRect/>
          </a:stretch>
        </p:blipFill>
        <p:spPr bwMode="auto">
          <a:xfrm>
            <a:off x="500034" y="3357562"/>
            <a:ext cx="8256500" cy="31432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71802" y="0"/>
            <a:ext cx="3024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u="sng" dirty="0" smtClean="0"/>
              <a:t>Лист Дежурства</a:t>
            </a:r>
            <a:endParaRPr lang="ru-RU" sz="3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214678" y="571480"/>
            <a:ext cx="2579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b="1" dirty="0" smtClean="0"/>
              <a:t>Дата</a:t>
            </a:r>
          </a:p>
          <a:p>
            <a:pPr marL="342900" indent="-342900">
              <a:buAutoNum type="arabicPeriod"/>
            </a:pPr>
            <a:r>
              <a:rPr lang="ru-RU" sz="3200" b="1" dirty="0" smtClean="0"/>
              <a:t>Группа</a:t>
            </a:r>
          </a:p>
          <a:p>
            <a:pPr marL="342900" indent="-342900">
              <a:buAutoNum type="arabicPeriod"/>
            </a:pPr>
            <a:r>
              <a:rPr lang="ru-RU" sz="3200" b="1" dirty="0" smtClean="0"/>
              <a:t>Количество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2428868"/>
            <a:ext cx="885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Заполнить только заголовок в первой строке</a:t>
            </a:r>
            <a:endParaRPr lang="ru-RU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8599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заполняет комбинированный список </a:t>
            </a:r>
            <a:r>
              <a:rPr lang="en-US" sz="3600" dirty="0" smtClean="0"/>
              <a:t> (</a:t>
            </a:r>
            <a:r>
              <a:rPr lang="en-US" sz="3600" b="1" dirty="0" smtClean="0"/>
              <a:t>ComboBox1</a:t>
            </a:r>
            <a:r>
              <a:rPr lang="en-US" sz="3600" dirty="0" smtClean="0"/>
              <a:t>) </a:t>
            </a:r>
            <a:r>
              <a:rPr lang="ru-RU" sz="3600" dirty="0" smtClean="0"/>
              <a:t>на форме </a:t>
            </a:r>
            <a:r>
              <a:rPr lang="en-US" sz="3600" b="1" dirty="0" err="1" smtClean="0"/>
              <a:t>UserForm</a:t>
            </a:r>
            <a:r>
              <a:rPr lang="ru-RU" sz="3600" b="1" dirty="0" smtClean="0"/>
              <a:t>1</a:t>
            </a:r>
            <a:r>
              <a:rPr lang="ru-RU" sz="3600" dirty="0" smtClean="0"/>
              <a:t> фамилиями студентов с листа </a:t>
            </a:r>
            <a:r>
              <a:rPr lang="ru-RU" sz="3600" b="1" dirty="0" smtClean="0"/>
              <a:t>Успеваемость</a:t>
            </a:r>
            <a:r>
              <a:rPr lang="ru-RU" sz="3600" dirty="0" smtClean="0"/>
              <a:t>  и открывает эту форму. 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0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Средний балл 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на листе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642918"/>
            <a:ext cx="88582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i</a:t>
            </a:r>
            <a:r>
              <a:rPr lang="en-US" sz="3600" b="1" dirty="0" smtClean="0"/>
              <a:t> = 1</a:t>
            </a:r>
            <a:endParaRPr lang="ru-RU" sz="3600" b="1" dirty="0" smtClean="0"/>
          </a:p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Do While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/>
              <a:t>Worksheets("</a:t>
            </a:r>
            <a:r>
              <a:rPr lang="ru-RU" sz="3600" b="1" dirty="0" smtClean="0"/>
              <a:t>Успеваемость").</a:t>
            </a:r>
          </a:p>
          <a:p>
            <a:r>
              <a:rPr lang="ru-RU" sz="3600" b="1" dirty="0" smtClean="0"/>
              <a:t>                                                    </a:t>
            </a:r>
            <a:r>
              <a:rPr lang="en-US" sz="3600" b="1" dirty="0" smtClean="0"/>
              <a:t>Cells(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, 1) &lt;&gt; "“</a:t>
            </a:r>
          </a:p>
          <a:p>
            <a:r>
              <a:rPr lang="en-US" sz="3600" b="1" dirty="0" err="1" smtClean="0"/>
              <a:t>i</a:t>
            </a:r>
            <a:r>
              <a:rPr lang="en-US" sz="3600" b="1" dirty="0" smtClean="0"/>
              <a:t> =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 + 1</a:t>
            </a:r>
            <a:endParaRPr lang="ru-RU" sz="3600" b="1" dirty="0" smtClean="0"/>
          </a:p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endParaRPr lang="ru-RU" sz="3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b="1" dirty="0" smtClean="0"/>
              <a:t>j =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 – 1</a:t>
            </a:r>
            <a:endParaRPr lang="ru-RU" sz="3600" b="1" dirty="0" smtClean="0"/>
          </a:p>
          <a:p>
            <a:r>
              <a:rPr lang="en-US" sz="3600" b="1" dirty="0" smtClean="0"/>
              <a:t>UserForm1.ComboBox1.RowSource = </a:t>
            </a:r>
            <a:endParaRPr lang="ru-RU" sz="3600" b="1" dirty="0" smtClean="0"/>
          </a:p>
          <a:p>
            <a:r>
              <a:rPr lang="ru-RU" sz="3600" b="1" dirty="0" smtClean="0"/>
              <a:t>                                  </a:t>
            </a:r>
            <a:r>
              <a:rPr lang="en-US" sz="3600" b="1" dirty="0" smtClean="0"/>
              <a:t>"</a:t>
            </a:r>
            <a:r>
              <a:rPr lang="ru-RU" sz="3600" b="1" dirty="0" smtClean="0"/>
              <a:t>Успеваемость!</a:t>
            </a:r>
            <a:r>
              <a:rPr lang="en-US" sz="3600" b="1" dirty="0" smtClean="0"/>
              <a:t>b2:b" &amp; j</a:t>
            </a:r>
          </a:p>
          <a:p>
            <a:r>
              <a:rPr lang="en-US" sz="3600" b="1" dirty="0" smtClean="0"/>
              <a:t>UserForm1.Show</a:t>
            </a:r>
            <a:endParaRPr lang="ru-RU"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2500306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вычисляет средний балл студентов и выводит его в текстовое окно.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285728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Средний балл 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на форме (</a:t>
            </a:r>
            <a:r>
              <a:rPr lang="en-US" sz="3600" b="1" u="sng" dirty="0" err="1" smtClean="0"/>
              <a:t>UserForm</a:t>
            </a:r>
            <a:r>
              <a:rPr lang="ru-RU" sz="3600" b="1" u="sng" dirty="0" smtClean="0"/>
              <a:t>1)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785794"/>
            <a:ext cx="8858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 = ComboBox1.ListIndex + 1</a:t>
            </a:r>
          </a:p>
          <a:p>
            <a:r>
              <a:rPr lang="en-US" sz="3600" b="1" dirty="0" smtClean="0"/>
              <a:t>s = 0</a:t>
            </a:r>
          </a:p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 = 3 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3600" b="1" dirty="0" smtClean="0"/>
              <a:t> 5</a:t>
            </a:r>
          </a:p>
          <a:p>
            <a:r>
              <a:rPr lang="ru-RU" sz="3600" b="1" dirty="0" smtClean="0"/>
              <a:t>  </a:t>
            </a:r>
            <a:r>
              <a:rPr lang="en-US" sz="3600" b="1" dirty="0" smtClean="0"/>
              <a:t>s = s + Worksheets("</a:t>
            </a:r>
            <a:r>
              <a:rPr lang="en-US" sz="3600" b="1" dirty="0" err="1" smtClean="0"/>
              <a:t>Успеваемость</a:t>
            </a:r>
            <a:r>
              <a:rPr lang="en-US" sz="3600" b="1" dirty="0" smtClean="0"/>
              <a:t>").Cells</a:t>
            </a:r>
          </a:p>
          <a:p>
            <a:r>
              <a:rPr lang="en-US" sz="3600" b="1" dirty="0" smtClean="0"/>
              <a:t>                                                                 (n + 1,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</a:t>
            </a:r>
          </a:p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Next</a:t>
            </a:r>
          </a:p>
          <a:p>
            <a:r>
              <a:rPr lang="en-US" sz="3600" b="1" dirty="0" smtClean="0"/>
              <a:t>s = s / 3</a:t>
            </a:r>
          </a:p>
          <a:p>
            <a:r>
              <a:rPr lang="en-US" sz="3600" b="1" dirty="0" smtClean="0"/>
              <a:t>TextBox1.Text = s</a:t>
            </a:r>
            <a:endParaRPr lang="ru-RU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0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Отметки по предметам 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на листе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785926"/>
            <a:ext cx="8858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заполняет комбинированный список на форме </a:t>
            </a:r>
            <a:r>
              <a:rPr lang="en-US" sz="3600" b="1" dirty="0" err="1" smtClean="0"/>
              <a:t>UserForm</a:t>
            </a:r>
            <a:r>
              <a:rPr lang="ru-RU" sz="3600" b="1" dirty="0" smtClean="0"/>
              <a:t>3</a:t>
            </a:r>
            <a:r>
              <a:rPr lang="ru-RU" sz="3600" dirty="0" smtClean="0"/>
              <a:t>  названиями учебных  предметов  с листа </a:t>
            </a:r>
            <a:r>
              <a:rPr lang="ru-RU" sz="3600" b="1" dirty="0" smtClean="0"/>
              <a:t>Успеваемость</a:t>
            </a:r>
            <a:r>
              <a:rPr lang="ru-RU" sz="3600" dirty="0" smtClean="0"/>
              <a:t>  и открывает эту форму.</a:t>
            </a:r>
            <a:endParaRPr lang="ru-RU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785926"/>
            <a:ext cx="8858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3600" b="1" dirty="0" smtClean="0"/>
              <a:t> 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 = 3 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en-US" sz="3600" b="1" dirty="0" smtClean="0"/>
              <a:t>  5</a:t>
            </a:r>
          </a:p>
          <a:p>
            <a:pPr indent="182563"/>
            <a:r>
              <a:rPr lang="en-US" sz="3600" b="1" dirty="0" smtClean="0"/>
              <a:t>UserForm3.ComboBox1.Additem</a:t>
            </a:r>
            <a:r>
              <a:rPr lang="ru-RU" sz="3600" b="1" dirty="0" smtClean="0"/>
              <a:t> </a:t>
            </a:r>
            <a:endParaRPr lang="en-US" sz="3600" b="1" dirty="0" smtClean="0"/>
          </a:p>
          <a:p>
            <a:pPr indent="457200"/>
            <a:r>
              <a:rPr lang="ru-RU" sz="3600" b="1" dirty="0" smtClean="0"/>
              <a:t>  </a:t>
            </a:r>
            <a:r>
              <a:rPr lang="en-US" sz="3600" b="1" dirty="0" smtClean="0"/>
              <a:t>    Worksheets("</a:t>
            </a:r>
            <a:r>
              <a:rPr lang="en-US" sz="3600" b="1" dirty="0" err="1" smtClean="0"/>
              <a:t>Успеваемость</a:t>
            </a:r>
            <a:r>
              <a:rPr lang="en-US" sz="3600" b="1" dirty="0" smtClean="0"/>
              <a:t>").Cells(1,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</a:t>
            </a:r>
          </a:p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Next</a:t>
            </a:r>
          </a:p>
          <a:p>
            <a:r>
              <a:rPr lang="en-US" sz="3600" b="1" dirty="0" smtClean="0"/>
              <a:t>UserForm3.Show</a:t>
            </a:r>
            <a:endParaRPr lang="ru-RU" sz="3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Просмотреть 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на форме </a:t>
            </a:r>
            <a:r>
              <a:rPr lang="en-US" sz="3600" b="1" u="sng" dirty="0" err="1" smtClean="0"/>
              <a:t>UserForm</a:t>
            </a:r>
            <a:r>
              <a:rPr lang="ru-RU" sz="3600" b="1" u="sng" dirty="0" smtClean="0"/>
              <a:t>3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857364"/>
            <a:ext cx="8429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выбирает фамилии студентов, которые получили отметку по выбранному предмету  и выводит их в простой список (</a:t>
            </a:r>
            <a:r>
              <a:rPr lang="en-US" sz="3600" b="1" dirty="0" err="1" smtClean="0"/>
              <a:t>ListBox</a:t>
            </a:r>
            <a:r>
              <a:rPr lang="ru-RU" sz="3600" b="1" dirty="0" smtClean="0"/>
              <a:t>1</a:t>
            </a:r>
            <a:r>
              <a:rPr lang="ru-RU" sz="3600" dirty="0" smtClean="0"/>
              <a:t>).</a:t>
            </a:r>
            <a:endParaRPr lang="ru-RU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885828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n = ComboBox1.ListIndex + 1</a:t>
            </a:r>
          </a:p>
          <a:p>
            <a:r>
              <a:rPr lang="en-US" sz="3200" b="1" dirty="0" err="1" smtClean="0"/>
              <a:t>i</a:t>
            </a:r>
            <a:r>
              <a:rPr lang="en-US" sz="3200" b="1" dirty="0" smtClean="0"/>
              <a:t> = 1</a:t>
            </a:r>
          </a:p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Do While </a:t>
            </a:r>
            <a:r>
              <a:rPr lang="en-US" sz="3200" b="1" dirty="0" smtClean="0"/>
              <a:t>Worksheets("</a:t>
            </a:r>
            <a:r>
              <a:rPr lang="ru-RU" sz="3200" b="1" dirty="0" smtClean="0"/>
              <a:t>Успеваемость").</a:t>
            </a:r>
            <a:r>
              <a:rPr lang="en-US" sz="3200" b="1" dirty="0" smtClean="0"/>
              <a:t>Cells</a:t>
            </a:r>
          </a:p>
          <a:p>
            <a:r>
              <a:rPr lang="en-US" sz="3200" b="1" dirty="0" smtClean="0"/>
              <a:t>                                                                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, n + 2) &lt;&gt; ""</a:t>
            </a:r>
          </a:p>
          <a:p>
            <a:r>
              <a:rPr lang="en-US" sz="3200" b="1" dirty="0" smtClean="0"/>
              <a:t>    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=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+ 1</a:t>
            </a:r>
          </a:p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</a:p>
          <a:p>
            <a:r>
              <a:rPr lang="en-US" sz="3200" b="1" dirty="0" smtClean="0"/>
              <a:t>ListBox1.Clear</a:t>
            </a:r>
          </a:p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3200" b="1" dirty="0" smtClean="0"/>
              <a:t>  k = 1 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</a:t>
            </a:r>
            <a:endParaRPr lang="en-US" sz="3200" b="1" dirty="0" smtClean="0"/>
          </a:p>
          <a:p>
            <a:r>
              <a:rPr lang="en-US" sz="3200" b="1" dirty="0" smtClean="0">
                <a:solidFill>
                  <a:schemeClr val="accent1"/>
                </a:solidFill>
              </a:rPr>
              <a:t>   If </a:t>
            </a:r>
            <a:r>
              <a:rPr lang="en-US" sz="3200" b="1" dirty="0" smtClean="0"/>
              <a:t>Worksheets</a:t>
            </a:r>
            <a:r>
              <a:rPr lang="en-US" sz="3200" b="1" dirty="0" smtClean="0"/>
              <a:t>(“</a:t>
            </a:r>
            <a:r>
              <a:rPr lang="ru-RU" sz="3200" b="1" dirty="0" smtClean="0"/>
              <a:t>Успеваемость</a:t>
            </a:r>
            <a:r>
              <a:rPr lang="ru-RU" sz="3200" b="1" dirty="0" smtClean="0"/>
              <a:t>").</a:t>
            </a:r>
            <a:r>
              <a:rPr lang="en-US" sz="3200" b="1" dirty="0" smtClean="0"/>
              <a:t>Cells(k, n + 2) =</a:t>
            </a:r>
          </a:p>
          <a:p>
            <a:r>
              <a:rPr lang="en-US" sz="3200" b="1" dirty="0" smtClean="0"/>
              <a:t>                                                Val(TextBox1.Text)  </a:t>
            </a:r>
            <a:r>
              <a:rPr lang="en-US" sz="3200" b="1" dirty="0" smtClean="0">
                <a:solidFill>
                  <a:schemeClr val="accent1"/>
                </a:solidFill>
              </a:rPr>
              <a:t>Then</a:t>
            </a:r>
          </a:p>
          <a:p>
            <a:r>
              <a:rPr lang="en-US" sz="3200" b="1" dirty="0" smtClean="0"/>
              <a:t>   ListBox1.AddItem</a:t>
            </a:r>
          </a:p>
          <a:p>
            <a:r>
              <a:rPr lang="en-US" sz="3200" b="1" dirty="0" smtClean="0"/>
              <a:t>                    Worksheets("</a:t>
            </a:r>
            <a:r>
              <a:rPr lang="ru-RU" sz="3200" b="1" dirty="0" smtClean="0"/>
              <a:t>Успеваемость").</a:t>
            </a:r>
            <a:r>
              <a:rPr lang="en-US" sz="3200" b="1" dirty="0" smtClean="0"/>
              <a:t>Cells(k, 2)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End If</a:t>
            </a:r>
          </a:p>
          <a:p>
            <a:pPr>
              <a:tabLst>
                <a:tab pos="5919788" algn="l"/>
              </a:tabLst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Next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44" y="214290"/>
            <a:ext cx="8715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Основные методы обработки списков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357298"/>
            <a:ext cx="90011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Additem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добавить элемент в список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Removeitem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удалить элемент из списка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Clear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очистить список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571480"/>
            <a:ext cx="8286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If   </a:t>
            </a:r>
            <a:r>
              <a:rPr lang="en-US" sz="3600" b="1" dirty="0" smtClean="0"/>
              <a:t>ListBox1.ListCount = 0   </a:t>
            </a:r>
            <a:r>
              <a:rPr lang="en-US" sz="3600" b="1" dirty="0" smtClean="0">
                <a:solidFill>
                  <a:schemeClr val="accent1"/>
                </a:solidFill>
              </a:rPr>
              <a:t>Then</a:t>
            </a:r>
          </a:p>
          <a:p>
            <a:r>
              <a:rPr lang="en-US" sz="3600" b="1" dirty="0" smtClean="0"/>
              <a:t>ListBox1.AddItem "</a:t>
            </a:r>
            <a:r>
              <a:rPr lang="ru-RU" sz="3600" b="1" dirty="0" smtClean="0"/>
              <a:t>Отсутствуют"</a:t>
            </a:r>
          </a:p>
          <a:p>
            <a:r>
              <a:rPr lang="en-US" sz="3600" b="1" dirty="0" smtClean="0">
                <a:solidFill>
                  <a:schemeClr val="accent1"/>
                </a:solidFill>
              </a:rPr>
              <a:t>End If</a:t>
            </a:r>
            <a:endParaRPr lang="ru-RU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857364"/>
            <a:ext cx="8858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Заносит в текстовое окно на форме </a:t>
            </a:r>
            <a:r>
              <a:rPr lang="en-US" sz="3600" b="1" dirty="0" smtClean="0"/>
              <a:t>UserForm2</a:t>
            </a:r>
            <a:r>
              <a:rPr lang="en-US" sz="3600" dirty="0" smtClean="0"/>
              <a:t> </a:t>
            </a:r>
            <a:r>
              <a:rPr lang="ru-RU" sz="3600" dirty="0" smtClean="0"/>
              <a:t>порядковый номер очередного студента и открывает эту форму.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0"/>
            <a:ext cx="828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Сведения о студентах  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на листе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142984"/>
            <a:ext cx="8858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i</a:t>
            </a:r>
            <a:r>
              <a:rPr lang="en-US" sz="3200" b="1" dirty="0" smtClean="0"/>
              <a:t> = 1</a:t>
            </a:r>
          </a:p>
          <a:p>
            <a:r>
              <a:rPr lang="en-US" sz="3200" b="1" dirty="0" smtClean="0">
                <a:solidFill>
                  <a:srgbClr val="C00000"/>
                </a:solidFill>
              </a:rPr>
              <a:t>Do While </a:t>
            </a:r>
            <a:r>
              <a:rPr lang="en-US" sz="3200" b="1" dirty="0" smtClean="0"/>
              <a:t>Worksheets("</a:t>
            </a:r>
            <a:r>
              <a:rPr lang="ru-RU" sz="3200" b="1" dirty="0" smtClean="0"/>
              <a:t>Студенты").</a:t>
            </a:r>
            <a:r>
              <a:rPr lang="en-US" sz="3200" b="1" dirty="0" smtClean="0"/>
              <a:t>Cells(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, 1) &lt;&gt; ""</a:t>
            </a:r>
          </a:p>
          <a:p>
            <a:r>
              <a:rPr lang="en-US" sz="3200" b="1" dirty="0" smtClean="0"/>
              <a:t> 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=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+ 1</a:t>
            </a:r>
          </a:p>
          <a:p>
            <a:r>
              <a:rPr lang="en-US" sz="3200" b="1" dirty="0" smtClean="0">
                <a:solidFill>
                  <a:srgbClr val="C00000"/>
                </a:solidFill>
              </a:rPr>
              <a:t>Loop</a:t>
            </a:r>
          </a:p>
          <a:p>
            <a:r>
              <a:rPr lang="en-US" sz="3200" b="1" dirty="0" smtClean="0"/>
              <a:t>UserForm2.TextBox1.Text =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- 1</a:t>
            </a:r>
          </a:p>
          <a:p>
            <a:r>
              <a:rPr lang="en-US" sz="3200" b="1" dirty="0" smtClean="0"/>
              <a:t>UserForm2.Show</a:t>
            </a:r>
            <a:endParaRPr lang="ru-RU" sz="32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0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Заполнить 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на форме </a:t>
            </a:r>
            <a:r>
              <a:rPr lang="en-US" sz="3600" b="1" u="sng" dirty="0" err="1" smtClean="0">
                <a:latin typeface="Arial" pitchFamily="34" charset="0"/>
                <a:cs typeface="Arial" pitchFamily="34" charset="0"/>
              </a:rPr>
              <a:t>UserForm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00174"/>
            <a:ext cx="88582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Заполняет очередную строку листа </a:t>
            </a:r>
            <a:r>
              <a:rPr lang="ru-RU" sz="3600" b="1" dirty="0" smtClean="0"/>
              <a:t>Студенты</a:t>
            </a:r>
            <a:r>
              <a:rPr lang="ru-RU" sz="3600" dirty="0" smtClean="0"/>
              <a:t> сведениями из ЭУ </a:t>
            </a:r>
            <a:r>
              <a:rPr lang="en-US" sz="3600" dirty="0" smtClean="0"/>
              <a:t>UserForm2:</a:t>
            </a:r>
            <a:endParaRPr lang="ru-RU" sz="3600" dirty="0" smtClean="0"/>
          </a:p>
          <a:p>
            <a:r>
              <a:rPr lang="ru-RU" sz="3600" dirty="0" smtClean="0"/>
              <a:t>      </a:t>
            </a:r>
            <a:r>
              <a:rPr lang="en-US" sz="3600" dirty="0" smtClean="0"/>
              <a:t> </a:t>
            </a:r>
            <a:r>
              <a:rPr lang="ru-RU" sz="3600" dirty="0" smtClean="0"/>
              <a:t>№ п</a:t>
            </a:r>
            <a:r>
              <a:rPr lang="en-US" sz="3600" dirty="0" smtClean="0"/>
              <a:t>/</a:t>
            </a:r>
            <a:r>
              <a:rPr lang="ru-RU" sz="3600" dirty="0" err="1" smtClean="0"/>
              <a:t>п</a:t>
            </a:r>
            <a:r>
              <a:rPr lang="ru-RU" sz="3600" dirty="0" smtClean="0"/>
              <a:t>   из   </a:t>
            </a:r>
            <a:r>
              <a:rPr lang="en-US" sz="3600" b="1" dirty="0" smtClean="0"/>
              <a:t>Textbox1</a:t>
            </a:r>
            <a:r>
              <a:rPr lang="en-US" sz="3600" dirty="0" smtClean="0"/>
              <a:t>,</a:t>
            </a:r>
            <a:endParaRPr lang="ru-RU" sz="3600" dirty="0" smtClean="0"/>
          </a:p>
          <a:p>
            <a:r>
              <a:rPr lang="ru-RU" sz="3600" dirty="0" smtClean="0"/>
              <a:t>     </a:t>
            </a:r>
            <a:r>
              <a:rPr lang="en-US" sz="3600" dirty="0" smtClean="0"/>
              <a:t>  </a:t>
            </a:r>
            <a:r>
              <a:rPr lang="ru-RU" sz="3600" dirty="0" smtClean="0"/>
              <a:t>Фамилия   из   </a:t>
            </a:r>
            <a:r>
              <a:rPr lang="en-US" sz="3600" b="1" dirty="0" smtClean="0"/>
              <a:t>Textbox</a:t>
            </a:r>
            <a:r>
              <a:rPr lang="ru-RU" sz="3600" b="1" dirty="0" smtClean="0"/>
              <a:t>2</a:t>
            </a:r>
            <a:r>
              <a:rPr lang="ru-RU" sz="3600" dirty="0" smtClean="0"/>
              <a:t>, </a:t>
            </a:r>
          </a:p>
          <a:p>
            <a:r>
              <a:rPr lang="ru-RU" sz="3600" dirty="0" smtClean="0"/>
              <a:t>       Год рождения   из  </a:t>
            </a:r>
            <a:r>
              <a:rPr lang="en-US" sz="3600" b="1" dirty="0" smtClean="0"/>
              <a:t>Textbox</a:t>
            </a:r>
            <a:r>
              <a:rPr lang="ru-RU" sz="3600" b="1" dirty="0" smtClean="0"/>
              <a:t>3</a:t>
            </a:r>
            <a:r>
              <a:rPr lang="ru-RU" sz="3600" dirty="0" smtClean="0"/>
              <a:t>. </a:t>
            </a:r>
          </a:p>
          <a:p>
            <a:r>
              <a:rPr lang="ru-RU" sz="3600" dirty="0" smtClean="0"/>
              <a:t>Вычисляет количество лет и заносит в столбец Возраст.</a:t>
            </a:r>
          </a:p>
          <a:p>
            <a:r>
              <a:rPr lang="ru-RU" sz="3600" dirty="0" smtClean="0"/>
              <a:t>Очищает </a:t>
            </a:r>
            <a:r>
              <a:rPr lang="en-US" sz="3600" b="1" dirty="0" smtClean="0"/>
              <a:t>Textbox</a:t>
            </a:r>
            <a:r>
              <a:rPr lang="ru-RU" sz="3600" b="1" dirty="0" smtClean="0"/>
              <a:t>2</a:t>
            </a:r>
            <a:r>
              <a:rPr lang="ru-RU" sz="3600" dirty="0" smtClean="0"/>
              <a:t> и  </a:t>
            </a:r>
            <a:r>
              <a:rPr lang="en-US" sz="3600" b="1" dirty="0" smtClean="0"/>
              <a:t>Textbox</a:t>
            </a:r>
            <a:r>
              <a:rPr lang="ru-RU" sz="3600" b="1" dirty="0" smtClean="0"/>
              <a:t>3</a:t>
            </a:r>
            <a:r>
              <a:rPr lang="ru-RU" sz="3600" dirty="0" smtClean="0"/>
              <a:t>.</a:t>
            </a:r>
          </a:p>
          <a:p>
            <a:r>
              <a:rPr lang="ru-RU" sz="3600" dirty="0" smtClean="0"/>
              <a:t>Закрывает форму. </a:t>
            </a:r>
            <a:endParaRPr lang="ru-RU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2852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i</a:t>
            </a:r>
            <a:r>
              <a:rPr lang="en-US" sz="3200" b="1" dirty="0" smtClean="0"/>
              <a:t> = 1</a:t>
            </a:r>
          </a:p>
          <a:p>
            <a:r>
              <a:rPr lang="en-US" sz="3200" b="1" dirty="0" smtClean="0">
                <a:solidFill>
                  <a:srgbClr val="C00000"/>
                </a:solidFill>
              </a:rPr>
              <a:t>Do While </a:t>
            </a:r>
            <a:r>
              <a:rPr lang="en-US" sz="3200" b="1" dirty="0" smtClean="0"/>
              <a:t>Worksheets("</a:t>
            </a:r>
            <a:r>
              <a:rPr lang="ru-RU" sz="3200" b="1" dirty="0" smtClean="0"/>
              <a:t>Студенты").</a:t>
            </a:r>
            <a:r>
              <a:rPr lang="en-US" sz="3200" b="1" dirty="0" smtClean="0"/>
              <a:t>Cells(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, 1) &lt;&gt; ""</a:t>
            </a:r>
          </a:p>
          <a:p>
            <a:r>
              <a:rPr lang="ru-RU" sz="3200" b="1" dirty="0" smtClean="0"/>
              <a:t>  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=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+ 1</a:t>
            </a:r>
          </a:p>
          <a:p>
            <a:r>
              <a:rPr lang="en-US" sz="3200" b="1" dirty="0" smtClean="0">
                <a:solidFill>
                  <a:srgbClr val="C00000"/>
                </a:solidFill>
              </a:rPr>
              <a:t>Loop</a:t>
            </a:r>
          </a:p>
          <a:p>
            <a:r>
              <a:rPr lang="en-US" sz="3200" b="1" dirty="0" smtClean="0"/>
              <a:t>Worksheets("</a:t>
            </a:r>
            <a:r>
              <a:rPr lang="ru-RU" sz="3200" b="1" dirty="0" smtClean="0"/>
              <a:t>Студенты").</a:t>
            </a:r>
            <a:r>
              <a:rPr lang="en-US" sz="3200" b="1" dirty="0" smtClean="0"/>
              <a:t>Cells(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, 1) = </a:t>
            </a:r>
            <a:endParaRPr lang="ru-RU" sz="3200" b="1" dirty="0" smtClean="0"/>
          </a:p>
          <a:p>
            <a:r>
              <a:rPr lang="ru-RU" sz="3200" b="1" dirty="0" smtClean="0"/>
              <a:t>                                                         </a:t>
            </a:r>
            <a:r>
              <a:rPr lang="en-US" sz="3200" b="1" dirty="0" smtClean="0"/>
              <a:t>Val(TextBox1.Text)</a:t>
            </a:r>
          </a:p>
          <a:p>
            <a:r>
              <a:rPr lang="en-US" sz="3200" b="1" dirty="0" smtClean="0"/>
              <a:t>Worksheets("</a:t>
            </a:r>
            <a:r>
              <a:rPr lang="ru-RU" sz="3200" b="1" dirty="0" smtClean="0"/>
              <a:t>Студенты").</a:t>
            </a:r>
            <a:r>
              <a:rPr lang="en-US" sz="3200" b="1" dirty="0" smtClean="0"/>
              <a:t>Cells(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, 2) = TextBox2.Text</a:t>
            </a:r>
          </a:p>
          <a:p>
            <a:r>
              <a:rPr lang="en-US" sz="3200" b="1" dirty="0" smtClean="0"/>
              <a:t>Worksheets("</a:t>
            </a:r>
            <a:r>
              <a:rPr lang="ru-RU" sz="3200" b="1" dirty="0" smtClean="0"/>
              <a:t>Студенты").</a:t>
            </a:r>
            <a:r>
              <a:rPr lang="en-US" sz="3200" b="1" dirty="0" smtClean="0"/>
              <a:t>Cells(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, 3) = TextBox3.Text</a:t>
            </a:r>
          </a:p>
          <a:p>
            <a:r>
              <a:rPr lang="en-US" sz="3200" b="1" dirty="0" smtClean="0"/>
              <a:t>Worksheets("</a:t>
            </a:r>
            <a:r>
              <a:rPr lang="ru-RU" sz="3200" b="1" dirty="0" smtClean="0"/>
              <a:t>Студенты").</a:t>
            </a:r>
            <a:r>
              <a:rPr lang="en-US" sz="3200" b="1" dirty="0" smtClean="0"/>
              <a:t>Cells(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, 4) = 2010 – </a:t>
            </a:r>
            <a:endParaRPr lang="ru-RU" sz="3200" b="1" dirty="0" smtClean="0"/>
          </a:p>
          <a:p>
            <a:r>
              <a:rPr lang="ru-RU" sz="3200" b="1" dirty="0" smtClean="0"/>
              <a:t>                                                                     </a:t>
            </a:r>
            <a:r>
              <a:rPr lang="en-US" sz="3200" b="1" dirty="0" smtClean="0"/>
              <a:t>TextBox3.Text</a:t>
            </a:r>
          </a:p>
          <a:p>
            <a:r>
              <a:rPr lang="en-US" sz="3200" b="1" dirty="0" smtClean="0"/>
              <a:t>TextBox2.Text = "" </a:t>
            </a:r>
            <a:endParaRPr lang="ru-RU" sz="3200" b="1" dirty="0" smtClean="0"/>
          </a:p>
          <a:p>
            <a:r>
              <a:rPr lang="en-US" sz="3200" b="1" dirty="0" smtClean="0"/>
              <a:t>TextBox3.Text = ""</a:t>
            </a:r>
          </a:p>
          <a:p>
            <a:r>
              <a:rPr lang="en-US" sz="3200" b="1" dirty="0" smtClean="0"/>
              <a:t>UserForm2.Hide</a:t>
            </a:r>
            <a:endParaRPr lang="ru-RU" sz="32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0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График дежурств 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на листе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1857364"/>
            <a:ext cx="8858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Заносит в текстовое окно </a:t>
            </a:r>
            <a:r>
              <a:rPr lang="en-US" sz="3600" b="1" dirty="0" smtClean="0"/>
              <a:t>TextBox1</a:t>
            </a:r>
            <a:r>
              <a:rPr lang="ru-RU" sz="3600" dirty="0" smtClean="0"/>
              <a:t> на форме </a:t>
            </a:r>
            <a:r>
              <a:rPr lang="en-US" sz="3600" b="1" dirty="0" err="1" smtClean="0"/>
              <a:t>UserForm</a:t>
            </a:r>
            <a:r>
              <a:rPr lang="ru-RU" sz="3600" b="1" dirty="0" smtClean="0"/>
              <a:t>4</a:t>
            </a:r>
            <a:r>
              <a:rPr lang="en-US" sz="3600" dirty="0" smtClean="0"/>
              <a:t> </a:t>
            </a:r>
            <a:r>
              <a:rPr lang="ru-RU" sz="3600" dirty="0" smtClean="0"/>
              <a:t>текущую дату, заполняет </a:t>
            </a:r>
            <a:r>
              <a:rPr lang="en-US" sz="3600" b="1" dirty="0" smtClean="0"/>
              <a:t>ComboBox1</a:t>
            </a:r>
            <a:r>
              <a:rPr lang="ru-RU" sz="3600" b="1" dirty="0" smtClean="0"/>
              <a:t> </a:t>
            </a:r>
            <a:r>
              <a:rPr lang="ru-RU" sz="3600" dirty="0" smtClean="0"/>
              <a:t>номерами групп с листа </a:t>
            </a:r>
            <a:r>
              <a:rPr lang="ru-RU" sz="3600" b="1" dirty="0" smtClean="0"/>
              <a:t>Факультет</a:t>
            </a:r>
            <a:r>
              <a:rPr lang="ru-RU" sz="3600" dirty="0" smtClean="0"/>
              <a:t> и открывает эту форму.</a:t>
            </a:r>
            <a:endParaRPr lang="ru-RU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2000240"/>
            <a:ext cx="814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UserForm4.TextBox1 = Date</a:t>
            </a:r>
          </a:p>
          <a:p>
            <a:r>
              <a:rPr lang="en-US" sz="3600" b="1" dirty="0" smtClean="0"/>
              <a:t>UserForm4.ComboBox1.RowSource =</a:t>
            </a:r>
            <a:endParaRPr lang="ru-RU" sz="3600" b="1" dirty="0" smtClean="0"/>
          </a:p>
          <a:p>
            <a:r>
              <a:rPr lang="ru-RU" sz="3600" b="1" dirty="0" smtClean="0"/>
              <a:t>                                        Факультет!</a:t>
            </a:r>
            <a:r>
              <a:rPr lang="en-US" sz="3600" b="1" dirty="0" smtClean="0"/>
              <a:t>a2:a9"</a:t>
            </a:r>
          </a:p>
          <a:p>
            <a:r>
              <a:rPr lang="en-US" sz="3600" b="1" dirty="0" smtClean="0"/>
              <a:t>UserForm4.Show</a:t>
            </a:r>
            <a:endParaRPr lang="ru-RU" sz="3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500174"/>
            <a:ext cx="88582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Заполняет очередную строку листа </a:t>
            </a:r>
            <a:r>
              <a:rPr lang="ru-RU" sz="3600" b="1" dirty="0" smtClean="0"/>
              <a:t>Дежурства</a:t>
            </a:r>
            <a:r>
              <a:rPr lang="ru-RU" sz="3600" dirty="0" smtClean="0"/>
              <a:t> сведениями из ЭУ </a:t>
            </a:r>
            <a:r>
              <a:rPr lang="en-US" sz="3600" b="1" dirty="0" err="1" smtClean="0"/>
              <a:t>UserForm</a:t>
            </a:r>
            <a:r>
              <a:rPr lang="ru-RU" sz="3600" b="1" dirty="0" smtClean="0"/>
              <a:t>4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r>
              <a:rPr lang="ru-RU" sz="3600" dirty="0" smtClean="0"/>
              <a:t>      </a:t>
            </a:r>
            <a:r>
              <a:rPr lang="en-US" sz="3600" dirty="0" smtClean="0"/>
              <a:t> </a:t>
            </a:r>
            <a:r>
              <a:rPr lang="ru-RU" sz="3600" dirty="0" smtClean="0"/>
              <a:t>Дата   из   </a:t>
            </a:r>
            <a:r>
              <a:rPr lang="en-US" sz="3600" b="1" dirty="0" smtClean="0"/>
              <a:t>Textbox1</a:t>
            </a:r>
            <a:r>
              <a:rPr lang="ru-RU" sz="3600" b="1" dirty="0" smtClean="0"/>
              <a:t> </a:t>
            </a:r>
            <a:r>
              <a:rPr lang="ru-RU" sz="3600" dirty="0" smtClean="0"/>
              <a:t>текущую дату</a:t>
            </a:r>
            <a:r>
              <a:rPr lang="en-US" sz="3600" dirty="0" smtClean="0"/>
              <a:t>,</a:t>
            </a:r>
            <a:endParaRPr lang="ru-RU" sz="3600" dirty="0" smtClean="0"/>
          </a:p>
          <a:p>
            <a:r>
              <a:rPr lang="ru-RU" sz="3600" dirty="0" smtClean="0"/>
              <a:t>     </a:t>
            </a:r>
            <a:r>
              <a:rPr lang="en-US" sz="3600" dirty="0" smtClean="0"/>
              <a:t>  </a:t>
            </a:r>
            <a:r>
              <a:rPr lang="ru-RU" sz="3600" dirty="0" smtClean="0"/>
              <a:t>Группа   из   </a:t>
            </a:r>
            <a:r>
              <a:rPr lang="en-US" sz="3600" b="1" dirty="0" smtClean="0"/>
              <a:t>ComboBox1</a:t>
            </a:r>
            <a:r>
              <a:rPr lang="ru-RU" sz="3600" dirty="0" smtClean="0"/>
              <a:t>, </a:t>
            </a:r>
          </a:p>
          <a:p>
            <a:r>
              <a:rPr lang="ru-RU" sz="3600" dirty="0" smtClean="0"/>
              <a:t> Для выбранной группы вычисляет 20% от количества студентов (на листе </a:t>
            </a:r>
            <a:r>
              <a:rPr lang="ru-RU" sz="3600" b="1" dirty="0" smtClean="0"/>
              <a:t>Факультет</a:t>
            </a:r>
            <a:r>
              <a:rPr lang="ru-RU" sz="3600" dirty="0" smtClean="0"/>
              <a:t>) и заносит в столбец Количество.</a:t>
            </a:r>
          </a:p>
          <a:p>
            <a:r>
              <a:rPr lang="ru-RU" sz="3600" dirty="0" smtClean="0"/>
              <a:t>Очищает </a:t>
            </a:r>
            <a:r>
              <a:rPr lang="en-US" sz="3600" b="1" dirty="0" smtClean="0"/>
              <a:t>ComboBox1</a:t>
            </a:r>
            <a:r>
              <a:rPr lang="ru-RU" sz="3600" dirty="0" smtClean="0"/>
              <a:t>.</a:t>
            </a:r>
          </a:p>
          <a:p>
            <a:r>
              <a:rPr lang="ru-RU" sz="3600" dirty="0" smtClean="0"/>
              <a:t>Закрывает форму. 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0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Заполнить 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на форме </a:t>
            </a:r>
            <a:r>
              <a:rPr lang="en-US" sz="3600" b="1" u="sng" dirty="0" err="1" smtClean="0">
                <a:latin typeface="Arial" pitchFamily="34" charset="0"/>
                <a:cs typeface="Arial" pitchFamily="34" charset="0"/>
              </a:rPr>
              <a:t>UserForm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3600" u="sng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42918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n = ComboBox1.ListIndex + 1</a:t>
            </a:r>
          </a:p>
          <a:p>
            <a:r>
              <a:rPr lang="en-US" sz="3200" b="1" dirty="0" err="1" smtClean="0"/>
              <a:t>i</a:t>
            </a:r>
            <a:r>
              <a:rPr lang="en-US" sz="3200" b="1" dirty="0" smtClean="0"/>
              <a:t> = 1</a:t>
            </a:r>
          </a:p>
          <a:p>
            <a:r>
              <a:rPr lang="en-US" sz="3200" b="1" dirty="0" smtClean="0">
                <a:solidFill>
                  <a:srgbClr val="C00000"/>
                </a:solidFill>
              </a:rPr>
              <a:t>Do While </a:t>
            </a:r>
            <a:r>
              <a:rPr lang="en-US" sz="3200" b="1" dirty="0" smtClean="0"/>
              <a:t>Worksheets("</a:t>
            </a:r>
            <a:r>
              <a:rPr lang="ru-RU" sz="3200" b="1" dirty="0" smtClean="0"/>
              <a:t>Дежурства").</a:t>
            </a:r>
            <a:r>
              <a:rPr lang="en-US" sz="3200" b="1" dirty="0" smtClean="0"/>
              <a:t>Cells(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, 1) &lt;&gt; ""</a:t>
            </a:r>
          </a:p>
          <a:p>
            <a:r>
              <a:rPr lang="ru-RU" sz="3200" b="1" dirty="0" smtClean="0"/>
              <a:t> 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=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+ 1</a:t>
            </a:r>
          </a:p>
          <a:p>
            <a:r>
              <a:rPr lang="en-US" sz="3200" b="1" dirty="0" smtClean="0">
                <a:solidFill>
                  <a:srgbClr val="C00000"/>
                </a:solidFill>
              </a:rPr>
              <a:t>Loop</a:t>
            </a:r>
          </a:p>
          <a:p>
            <a:r>
              <a:rPr lang="en-US" sz="3200" b="1" dirty="0" smtClean="0"/>
              <a:t>Worksheets("</a:t>
            </a:r>
            <a:r>
              <a:rPr lang="ru-RU" sz="3200" b="1" dirty="0" smtClean="0"/>
              <a:t>Дежурства").</a:t>
            </a:r>
            <a:r>
              <a:rPr lang="en-US" sz="3200" b="1" dirty="0" smtClean="0"/>
              <a:t>Cells(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, 1) = TextBox1.Text</a:t>
            </a:r>
          </a:p>
          <a:p>
            <a:r>
              <a:rPr lang="en-US" sz="3200" b="1" dirty="0" smtClean="0"/>
              <a:t>Worksheets("</a:t>
            </a:r>
            <a:r>
              <a:rPr lang="ru-RU" sz="3200" b="1" dirty="0" smtClean="0"/>
              <a:t>Дежурства").</a:t>
            </a:r>
            <a:r>
              <a:rPr lang="en-US" sz="3200" b="1" dirty="0" smtClean="0"/>
              <a:t>Cells(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, 2) = </a:t>
            </a:r>
            <a:endParaRPr lang="ru-RU" sz="3200" b="1" dirty="0" smtClean="0"/>
          </a:p>
          <a:p>
            <a:r>
              <a:rPr lang="ru-RU" sz="3200" b="1" dirty="0" smtClean="0"/>
              <a:t>                                                             С</a:t>
            </a:r>
            <a:r>
              <a:rPr lang="en-US" sz="3200" b="1" dirty="0" smtClean="0"/>
              <a:t>omboBox1.Text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4291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For</a:t>
            </a:r>
            <a:r>
              <a:rPr lang="en-US" sz="3200" b="1" dirty="0" smtClean="0"/>
              <a:t> k = 2 </a:t>
            </a:r>
            <a:r>
              <a:rPr lang="en-US" sz="3200" b="1" dirty="0" smtClean="0">
                <a:solidFill>
                  <a:srgbClr val="C00000"/>
                </a:solidFill>
              </a:rPr>
              <a:t>To</a:t>
            </a:r>
            <a:r>
              <a:rPr lang="en-US" sz="3200" b="1" dirty="0" smtClean="0"/>
              <a:t> 9</a:t>
            </a:r>
          </a:p>
          <a:p>
            <a:r>
              <a:rPr lang="ru-RU" sz="3200" b="1" dirty="0" smtClean="0">
                <a:solidFill>
                  <a:schemeClr val="accent1"/>
                </a:solidFill>
              </a:rPr>
              <a:t>  </a:t>
            </a:r>
            <a:r>
              <a:rPr lang="en-US" sz="3200" b="1" dirty="0" smtClean="0">
                <a:solidFill>
                  <a:schemeClr val="accent1"/>
                </a:solidFill>
              </a:rPr>
              <a:t>If </a:t>
            </a:r>
            <a:r>
              <a:rPr lang="en-US" sz="3200" b="1" dirty="0" smtClean="0"/>
              <a:t>Worksheets("</a:t>
            </a:r>
            <a:r>
              <a:rPr lang="ru-RU" sz="3200" b="1" dirty="0" smtClean="0"/>
              <a:t>Факультет").</a:t>
            </a:r>
            <a:r>
              <a:rPr lang="en-US" sz="3200" b="1" dirty="0" smtClean="0"/>
              <a:t>Cells(k, 1) =</a:t>
            </a:r>
            <a:endParaRPr lang="ru-RU" sz="3200" b="1" dirty="0" smtClean="0"/>
          </a:p>
          <a:p>
            <a:r>
              <a:rPr lang="ru-RU" sz="3200" b="1" dirty="0" smtClean="0"/>
              <a:t>                                                 </a:t>
            </a:r>
            <a:r>
              <a:rPr lang="en-US" sz="3200" b="1" dirty="0" smtClean="0"/>
              <a:t>ComboBox1.Text </a:t>
            </a:r>
            <a:r>
              <a:rPr lang="en-US" sz="3200" b="1" dirty="0" smtClean="0">
                <a:solidFill>
                  <a:schemeClr val="accent1"/>
                </a:solidFill>
              </a:rPr>
              <a:t>Then</a:t>
            </a:r>
          </a:p>
          <a:p>
            <a:r>
              <a:rPr lang="ru-RU" sz="3200" b="1" dirty="0" smtClean="0"/>
              <a:t>  </a:t>
            </a:r>
            <a:r>
              <a:rPr lang="en-US" sz="3200" b="1" dirty="0" err="1" smtClean="0"/>
              <a:t>kol</a:t>
            </a:r>
            <a:r>
              <a:rPr lang="en-US" sz="3200" b="1" dirty="0" smtClean="0"/>
              <a:t> = 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(Worksheets("</a:t>
            </a:r>
            <a:r>
              <a:rPr lang="ru-RU" sz="3200" b="1" dirty="0" smtClean="0"/>
              <a:t>Факультет").</a:t>
            </a:r>
            <a:r>
              <a:rPr lang="en-US" sz="3200" b="1" dirty="0" smtClean="0"/>
              <a:t>Cells(k, 3</a:t>
            </a:r>
            <a:r>
              <a:rPr lang="ru-RU" sz="3200" b="1" dirty="0" smtClean="0"/>
              <a:t>)</a:t>
            </a:r>
            <a:r>
              <a:rPr lang="en-US" sz="3200" b="1" dirty="0" smtClean="0"/>
              <a:t> *</a:t>
            </a:r>
            <a:r>
              <a:rPr lang="ru-RU" sz="3200" b="1" dirty="0" smtClean="0"/>
              <a:t> 0,</a:t>
            </a:r>
            <a:r>
              <a:rPr lang="en-US" sz="3200" b="1" dirty="0" smtClean="0"/>
              <a:t>2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End If</a:t>
            </a:r>
          </a:p>
          <a:p>
            <a:r>
              <a:rPr lang="en-US" sz="3200" b="1" dirty="0" smtClean="0">
                <a:solidFill>
                  <a:srgbClr val="C00000"/>
                </a:solidFill>
              </a:rPr>
              <a:t>Next</a:t>
            </a:r>
          </a:p>
          <a:p>
            <a:r>
              <a:rPr lang="en-US" sz="3200" b="1" dirty="0" smtClean="0"/>
              <a:t>Worksheets("</a:t>
            </a:r>
            <a:r>
              <a:rPr lang="ru-RU" sz="3200" b="1" dirty="0" smtClean="0"/>
              <a:t>Дежурства").</a:t>
            </a:r>
            <a:r>
              <a:rPr lang="en-US" sz="3200" b="1" dirty="0" smtClean="0"/>
              <a:t>Cells(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, 3) = </a:t>
            </a:r>
            <a:r>
              <a:rPr lang="en-US" sz="3200" b="1" dirty="0" err="1" smtClean="0"/>
              <a:t>kol</a:t>
            </a:r>
            <a:endParaRPr lang="en-US" sz="3200" b="1" dirty="0" smtClean="0"/>
          </a:p>
          <a:p>
            <a:r>
              <a:rPr lang="en-US" sz="3200" b="1" dirty="0" smtClean="0"/>
              <a:t>ComboBox1.Text = ""</a:t>
            </a:r>
          </a:p>
          <a:p>
            <a:r>
              <a:rPr lang="en-US" sz="3200" b="1" dirty="0" smtClean="0"/>
              <a:t>UserForm4.Hide</a:t>
            </a:r>
            <a:endParaRPr lang="ru-RU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0"/>
            <a:ext cx="8858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2075" algn="just"/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Удалить форму пользователя из проекта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328" t="30405" r="60720" b="22534"/>
          <a:stretch>
            <a:fillRect/>
          </a:stretch>
        </p:blipFill>
        <p:spPr bwMode="auto">
          <a:xfrm>
            <a:off x="142844" y="1000108"/>
            <a:ext cx="3857652" cy="519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4143372" y="1571612"/>
            <a:ext cx="46434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2075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В окне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Project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 контекстном меню формы выбрать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Remove UserForm2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207" t="33520" r="35937" b="39014"/>
          <a:stretch>
            <a:fillRect/>
          </a:stretch>
        </p:blipFill>
        <p:spPr bwMode="auto">
          <a:xfrm>
            <a:off x="428596" y="1571612"/>
            <a:ext cx="859827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857488" y="357166"/>
            <a:ext cx="3786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2075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Выбрать  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Нет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3821901" y="2178835"/>
            <a:ext cx="3214710" cy="8572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1714488"/>
            <a:ext cx="6715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Разработка инженерного проекта на </a:t>
            </a:r>
            <a:r>
              <a:rPr lang="en-US" sz="4400" b="1" dirty="0" smtClean="0"/>
              <a:t>VBA</a:t>
            </a:r>
            <a:endParaRPr lang="ru-RU" sz="4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127" t="31250" r="40674" b="7500"/>
          <a:stretch>
            <a:fillRect/>
          </a:stretch>
        </p:blipFill>
        <p:spPr bwMode="auto">
          <a:xfrm>
            <a:off x="0" y="357166"/>
            <a:ext cx="917030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85926"/>
            <a:ext cx="7000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Средний балл</a:t>
            </a:r>
          </a:p>
          <a:p>
            <a:pPr marL="342900" indent="-342900">
              <a:buAutoNum type="arabicPeriod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Сведения о студентах</a:t>
            </a:r>
          </a:p>
          <a:p>
            <a:pPr marL="342900" indent="-342900">
              <a:buAutoNum type="arabicPeriod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Отметки по предметам</a:t>
            </a:r>
          </a:p>
          <a:p>
            <a:pPr marL="342900" indent="-342900">
              <a:buAutoNum type="arabicPeriod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График дежурств</a:t>
            </a:r>
          </a:p>
          <a:p>
            <a:pPr marL="342900" indent="-342900"/>
            <a:endParaRPr lang="ru-RU" sz="3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2844" y="571480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600" dirty="0" smtClean="0"/>
              <a:t>На первом листе </a:t>
            </a:r>
            <a:r>
              <a:rPr lang="ru-RU" sz="3600" b="1" dirty="0" smtClean="0"/>
              <a:t>Деканат </a:t>
            </a:r>
            <a:r>
              <a:rPr lang="ru-RU" sz="3600" dirty="0" smtClean="0"/>
              <a:t>создать 4 кнопки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34021" r="51759" b="4123"/>
          <a:stretch>
            <a:fillRect/>
          </a:stretch>
        </p:blipFill>
        <p:spPr bwMode="auto">
          <a:xfrm>
            <a:off x="785786" y="3137832"/>
            <a:ext cx="4929222" cy="372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571736" y="0"/>
            <a:ext cx="2908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u="sng" dirty="0" smtClean="0"/>
              <a:t>Лист Факультет</a:t>
            </a:r>
            <a:endParaRPr lang="ru-RU" sz="3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642918"/>
            <a:ext cx="5000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b="1" dirty="0" smtClean="0"/>
              <a:t>Группа</a:t>
            </a:r>
          </a:p>
          <a:p>
            <a:pPr marL="342900" indent="-342900">
              <a:buAutoNum type="arabicPeriod"/>
            </a:pPr>
            <a:r>
              <a:rPr lang="ru-RU" sz="3600" b="1" dirty="0" smtClean="0"/>
              <a:t>Староста</a:t>
            </a:r>
          </a:p>
          <a:p>
            <a:pPr marL="342900" indent="-342900">
              <a:buAutoNum type="arabicPeriod"/>
            </a:pPr>
            <a:r>
              <a:rPr lang="ru-RU" sz="3600" b="1" dirty="0" err="1" smtClean="0"/>
              <a:t>Колич</a:t>
            </a:r>
            <a:r>
              <a:rPr lang="en-US" sz="3600" b="1" dirty="0" smtClean="0"/>
              <a:t>.</a:t>
            </a:r>
            <a:r>
              <a:rPr lang="ru-RU" sz="3600" b="1" dirty="0" smtClean="0"/>
              <a:t> студентов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2428868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Заполнить сведениями для 8 групп</a:t>
            </a:r>
            <a:endParaRPr lang="ru-RU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0"/>
            <a:ext cx="3554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u="sng" dirty="0" smtClean="0"/>
              <a:t>Лист Успеваемость</a:t>
            </a:r>
            <a:endParaRPr lang="ru-RU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500694" y="285728"/>
            <a:ext cx="2461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b="1" dirty="0" smtClean="0"/>
              <a:t>№ </a:t>
            </a:r>
            <a:r>
              <a:rPr lang="ru-RU" sz="2800" b="1" dirty="0" err="1" smtClean="0"/>
              <a:t>п.п</a:t>
            </a:r>
            <a:endParaRPr lang="ru-RU" sz="2800" b="1" dirty="0" smtClean="0"/>
          </a:p>
          <a:p>
            <a:pPr marL="342900" indent="-342900">
              <a:buAutoNum type="arabicPeriod"/>
            </a:pPr>
            <a:r>
              <a:rPr lang="ru-RU" sz="2800" b="1" dirty="0" smtClean="0"/>
              <a:t>Фамилия</a:t>
            </a:r>
          </a:p>
          <a:p>
            <a:pPr marL="342900" indent="-342900">
              <a:buAutoNum type="arabicPeriod"/>
            </a:pPr>
            <a:r>
              <a:rPr lang="ru-RU" sz="2800" b="1" dirty="0" smtClean="0"/>
              <a:t>Химия</a:t>
            </a:r>
          </a:p>
          <a:p>
            <a:pPr marL="342900" indent="-342900">
              <a:buAutoNum type="arabicPeriod"/>
            </a:pPr>
            <a:r>
              <a:rPr lang="ru-RU" sz="2800" b="1" dirty="0" smtClean="0"/>
              <a:t>Математика</a:t>
            </a:r>
          </a:p>
          <a:p>
            <a:pPr marL="342900" indent="-342900">
              <a:buAutoNum type="arabicPeriod"/>
            </a:pPr>
            <a:r>
              <a:rPr lang="ru-RU" sz="2800" b="1" dirty="0" smtClean="0"/>
              <a:t>КИТ</a:t>
            </a:r>
            <a:endParaRPr lang="ru-RU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35029" r="39078" b="5096"/>
          <a:stretch>
            <a:fillRect/>
          </a:stretch>
        </p:blipFill>
        <p:spPr bwMode="auto">
          <a:xfrm>
            <a:off x="714348" y="2928934"/>
            <a:ext cx="6929486" cy="37870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071546"/>
            <a:ext cx="4500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Заполнить сведениями для 8 студентов</a:t>
            </a:r>
            <a:endParaRPr lang="ru-RU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808</Words>
  <Application>Microsoft Office PowerPoint</Application>
  <PresentationFormat>Экран (4:3)</PresentationFormat>
  <Paragraphs>148</Paragraphs>
  <Slides>29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Doda2</cp:lastModifiedBy>
  <cp:revision>46</cp:revision>
  <dcterms:created xsi:type="dcterms:W3CDTF">2010-12-03T12:01:59Z</dcterms:created>
  <dcterms:modified xsi:type="dcterms:W3CDTF">2010-12-13T19:05:11Z</dcterms:modified>
</cp:coreProperties>
</file>