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061ee2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061ee2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061ee26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061ee26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061ee26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061ee26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061ee2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061ee2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061ee2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061ee2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061ee26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061ee26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061ee26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061ee26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061ee26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061ee26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59acdb0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59acdb0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59acdb0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59acdb0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0061ee2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0061ee2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59acdb0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59acdb0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59acdb05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59acdb05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59acdb0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59acdb0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59acdb0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59acdb0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59acdb05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59acdb05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59acdb0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59acdb0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061ee26b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061ee26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061ee26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061ee26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061ee26b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061ee26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061ee26b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061ee26b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061ee26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061ee26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0061ee26b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0061ee26b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0061ee26b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0061ee26b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0061ee26b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0061ee26b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0061ee26b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0061ee26b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0061ee26b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0061ee26b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0061ee26b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0061ee26b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0061ee26b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0061ee26b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061ee26b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061ee26b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0061ee26b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0061ee26b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061ee26b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061ee26b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061ee2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061ee2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0061ee26b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0061ee26b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0061ee26b_2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0061ee26b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0061ee26b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0061ee26b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0061ee26b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0061ee26b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0061ee26b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0061ee26b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259acdb05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259acdb05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061ee2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061ee2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061ee2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061ee2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061ee26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061ee2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061ee2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061ee2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061ee2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061ee2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0850"/>
            <a:ext cx="25671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Лекция 3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51825" y="2425875"/>
            <a:ext cx="3667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Асинхронная работа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435600"/>
            <a:ext cx="24860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57900"/>
            <a:ext cx="74600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11700" y="146225"/>
            <a:ext cx="5280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ТЕХНОПОЛИС</a:t>
            </a:r>
            <a:endParaRPr b="1" sz="3500"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271175" y="3354200"/>
            <a:ext cx="4349700" cy="5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Грицук Александр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307100"/>
            <a:ext cx="85206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Основной поток содержит бесконечный цикл (</a:t>
            </a:r>
            <a:r>
              <a:rPr b="1" lang="en" sz="2400"/>
              <a:t>Looper</a:t>
            </a:r>
            <a:r>
              <a:rPr lang="en" sz="2400"/>
              <a:t>) выборки сообщений (</a:t>
            </a:r>
            <a:r>
              <a:rPr b="1" lang="en" sz="2400"/>
              <a:t>MessageQueue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Для работы с сообщениями используется </a:t>
            </a:r>
            <a:r>
              <a:rPr b="1" lang="en" sz="2400"/>
              <a:t>Handler</a:t>
            </a:r>
            <a:r>
              <a:rPr lang="en" sz="2400"/>
              <a:t>:</a:t>
            </a:r>
            <a:endParaRPr sz="2400"/>
          </a:p>
        </p:txBody>
      </p:sp>
      <p:sp>
        <p:nvSpPr>
          <p:cNvPr id="134" name="Google Shape;134;p22"/>
          <p:cNvSpPr txBox="1"/>
          <p:nvPr/>
        </p:nvSpPr>
        <p:spPr>
          <a:xfrm>
            <a:off x="387900" y="1606200"/>
            <a:ext cx="822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public final class </a:t>
            </a:r>
            <a:r>
              <a:rPr b="1" lang="en" sz="1800">
                <a:solidFill>
                  <a:srgbClr val="BB0066"/>
                </a:solidFill>
              </a:rPr>
              <a:t>MyHandler </a:t>
            </a:r>
            <a:r>
              <a:rPr lang="en" sz="1800">
                <a:solidFill>
                  <a:srgbClr val="333333"/>
                </a:solidFill>
              </a:rPr>
              <a:t>extends Handler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</a:t>
            </a:r>
            <a:r>
              <a:rPr b="1" lang="en" sz="1800">
                <a:solidFill>
                  <a:srgbClr val="008800"/>
                </a:solidFill>
              </a:rPr>
              <a:t>public </a:t>
            </a:r>
            <a:r>
              <a:rPr b="1" lang="en" sz="1800">
                <a:solidFill>
                  <a:srgbClr val="0066BB"/>
                </a:solidFill>
              </a:rPr>
              <a:t>MyHandler</a:t>
            </a:r>
            <a:r>
              <a:rPr lang="en" sz="1800">
                <a:solidFill>
                  <a:srgbClr val="333333"/>
                </a:solidFill>
              </a:rPr>
              <a:t>(final Looper looper)</a:t>
            </a:r>
            <a:r>
              <a:rPr b="1" lang="en" sz="1800">
                <a:solidFill>
                  <a:srgbClr val="0066BB"/>
                </a:solidFill>
              </a:rPr>
              <a:t> </a:t>
            </a:r>
            <a:r>
              <a:rPr lang="en" sz="1800">
                <a:solidFill>
                  <a:srgbClr val="333333"/>
                </a:solidFill>
              </a:rPr>
              <a:t>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    </a:t>
            </a:r>
            <a:r>
              <a:rPr lang="en" sz="1800">
                <a:solidFill>
                  <a:srgbClr val="333333"/>
                </a:solidFill>
              </a:rPr>
              <a:t>super(looper);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}</a:t>
            </a:r>
            <a:endParaRPr b="1" sz="18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5555"/>
                </a:solidFill>
              </a:rPr>
              <a:t>    @Override</a:t>
            </a:r>
            <a:endParaRPr b="1" sz="18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public </a:t>
            </a:r>
            <a:r>
              <a:rPr b="1" lang="en" sz="1800">
                <a:solidFill>
                  <a:srgbClr val="333399"/>
                </a:solidFill>
              </a:rPr>
              <a:t>void </a:t>
            </a:r>
            <a:r>
              <a:rPr b="1" lang="en" sz="1800">
                <a:solidFill>
                  <a:srgbClr val="0066BB"/>
                </a:solidFill>
              </a:rPr>
              <a:t>handleMessage</a:t>
            </a:r>
            <a:r>
              <a:rPr lang="en" sz="1800">
                <a:solidFill>
                  <a:srgbClr val="333333"/>
                </a:solidFill>
              </a:rPr>
              <a:t>(final Message msg)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    // … 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}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}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307100"/>
            <a:ext cx="85206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Отправляем сообщение (</a:t>
            </a:r>
            <a:r>
              <a:rPr b="1" lang="en" sz="2400"/>
              <a:t>Message</a:t>
            </a:r>
            <a:r>
              <a:rPr lang="en" sz="2400"/>
              <a:t>), которое будет обработано в основном потоке:</a:t>
            </a:r>
            <a:endParaRPr sz="2400"/>
          </a:p>
        </p:txBody>
      </p:sp>
      <p:sp>
        <p:nvSpPr>
          <p:cNvPr id="140" name="Google Shape;140;p23"/>
          <p:cNvSpPr txBox="1"/>
          <p:nvPr/>
        </p:nvSpPr>
        <p:spPr>
          <a:xfrm>
            <a:off x="387900" y="1262325"/>
            <a:ext cx="8229000" cy="1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final static int </a:t>
            </a:r>
            <a:r>
              <a:rPr lang="en" sz="1800">
                <a:solidFill>
                  <a:srgbClr val="0000CC"/>
                </a:solidFill>
              </a:rPr>
              <a:t>MY_MESSAGE</a:t>
            </a:r>
            <a:r>
              <a:rPr lang="en" sz="1800">
                <a:solidFill>
                  <a:srgbClr val="333333"/>
                </a:solidFill>
              </a:rPr>
              <a:t> </a:t>
            </a:r>
            <a:r>
              <a:rPr lang="en" sz="1800">
                <a:solidFill>
                  <a:srgbClr val="333333"/>
                </a:solidFill>
              </a:rPr>
              <a:t>= 0;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final </a:t>
            </a:r>
            <a:r>
              <a:rPr b="1" lang="en" sz="1800">
                <a:solidFill>
                  <a:srgbClr val="0066BB"/>
                </a:solidFill>
              </a:rPr>
              <a:t>MyHandler</a:t>
            </a:r>
            <a:r>
              <a:rPr lang="en" sz="1800">
                <a:solidFill>
                  <a:srgbClr val="333333"/>
                </a:solidFill>
              </a:rPr>
              <a:t> handler = </a:t>
            </a: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b="1" lang="en" sz="1800">
                <a:solidFill>
                  <a:srgbClr val="0066BB"/>
                </a:solidFill>
              </a:rPr>
              <a:t>MyHandler</a:t>
            </a:r>
            <a:r>
              <a:rPr lang="en" sz="1800">
                <a:solidFill>
                  <a:srgbClr val="333333"/>
                </a:solidFill>
              </a:rPr>
              <a:t>(Looper.getMainLooper());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handler.</a:t>
            </a:r>
            <a:r>
              <a:rPr lang="en" sz="1800">
                <a:solidFill>
                  <a:srgbClr val="0000CC"/>
                </a:solidFill>
              </a:rPr>
              <a:t>obtainMessage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solidFill>
                  <a:srgbClr val="0000CC"/>
                </a:solidFill>
              </a:rPr>
              <a:t>MY_MESSAGE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sendToTarget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2799850"/>
            <a:ext cx="85206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‘Отправляем’ </a:t>
            </a:r>
            <a:r>
              <a:rPr b="1" lang="en" sz="2400"/>
              <a:t>Runnable</a:t>
            </a:r>
            <a:r>
              <a:rPr lang="en" sz="2400"/>
              <a:t>,</a:t>
            </a:r>
            <a:r>
              <a:rPr b="1" lang="en" sz="2400"/>
              <a:t> </a:t>
            </a:r>
            <a:r>
              <a:rPr lang="en" sz="2400"/>
              <a:t>который выполнится в основном потоке (</a:t>
            </a:r>
            <a:r>
              <a:rPr b="1" lang="en" sz="2400"/>
              <a:t>Java 8</a:t>
            </a:r>
            <a:r>
              <a:rPr lang="en" sz="2400"/>
              <a:t>):</a:t>
            </a:r>
            <a:endParaRPr sz="2400"/>
          </a:p>
        </p:txBody>
      </p:sp>
      <p:sp>
        <p:nvSpPr>
          <p:cNvPr id="142" name="Google Shape;142;p23"/>
          <p:cNvSpPr txBox="1"/>
          <p:nvPr/>
        </p:nvSpPr>
        <p:spPr>
          <a:xfrm>
            <a:off x="533700" y="3848075"/>
            <a:ext cx="8229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handler.</a:t>
            </a:r>
            <a:r>
              <a:rPr lang="en" sz="1800">
                <a:solidFill>
                  <a:srgbClr val="0000CC"/>
                </a:solidFill>
              </a:rPr>
              <a:t>post</a:t>
            </a:r>
            <a:r>
              <a:rPr lang="en" sz="1800">
                <a:solidFill>
                  <a:srgbClr val="333333"/>
                </a:solidFill>
              </a:rPr>
              <a:t>(() -&gt; { /* do something */ })</a:t>
            </a:r>
            <a:r>
              <a:rPr lang="en" sz="1800">
                <a:solidFill>
                  <a:srgbClr val="333333"/>
                </a:solidFill>
              </a:rPr>
              <a:t>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52800" y="140350"/>
            <a:ext cx="8520600" cy="4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MessageQueue </a:t>
            </a:r>
            <a:r>
              <a:rPr lang="en" sz="2400"/>
              <a:t>содержит сообщения - объекты типа  </a:t>
            </a:r>
            <a:r>
              <a:rPr b="1" lang="en" sz="2400"/>
              <a:t>Message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Каждое сообщение содержит </a:t>
            </a:r>
            <a:r>
              <a:rPr b="1" lang="en" sz="2400"/>
              <a:t>payload </a:t>
            </a:r>
            <a:r>
              <a:rPr lang="en" sz="2400"/>
              <a:t>- данные или объект типа </a:t>
            </a:r>
            <a:r>
              <a:rPr b="1" lang="en" sz="2400"/>
              <a:t>Runnable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Handler </a:t>
            </a:r>
            <a:r>
              <a:rPr lang="en" sz="2400"/>
              <a:t>добавляет сообщения в </a:t>
            </a:r>
            <a:r>
              <a:rPr b="1" lang="en" sz="2400"/>
              <a:t>MessageQueue </a:t>
            </a:r>
            <a:r>
              <a:rPr lang="en" sz="2400"/>
              <a:t>через </a:t>
            </a:r>
            <a:r>
              <a:rPr b="1" lang="en" sz="2400"/>
              <a:t>Looper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Looper</a:t>
            </a:r>
            <a:r>
              <a:rPr lang="en" sz="2400"/>
              <a:t>,</a:t>
            </a:r>
            <a:r>
              <a:rPr b="1" lang="en" sz="2400"/>
              <a:t> </a:t>
            </a:r>
            <a:r>
              <a:rPr lang="en" sz="2400"/>
              <a:t>посредством метода </a:t>
            </a:r>
            <a:r>
              <a:rPr b="1" lang="en" sz="2400"/>
              <a:t>Looper.loop()</a:t>
            </a:r>
            <a:r>
              <a:rPr lang="en" sz="2400"/>
              <a:t>,</a:t>
            </a:r>
            <a:r>
              <a:rPr b="1" lang="en" sz="2400"/>
              <a:t> </a:t>
            </a:r>
            <a:r>
              <a:rPr lang="en" sz="2400"/>
              <a:t>‘заставляет’ поток выполняться бесконечно долго. Кроме того, </a:t>
            </a:r>
            <a:r>
              <a:rPr b="1" lang="en" sz="2400"/>
              <a:t>Looper </a:t>
            </a:r>
            <a:r>
              <a:rPr lang="en" sz="2400"/>
              <a:t>отвечает за доставку сообщений </a:t>
            </a:r>
            <a:r>
              <a:rPr b="1" lang="en" sz="2400"/>
              <a:t>Handler</a:t>
            </a:r>
            <a:r>
              <a:rPr lang="en" sz="2400"/>
              <a:t>-у или выполнение </a:t>
            </a:r>
            <a:r>
              <a:rPr b="1" lang="en" sz="2400"/>
              <a:t>Runnable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Вызов метода </a:t>
            </a:r>
            <a:r>
              <a:rPr b="1" lang="en" sz="2400"/>
              <a:t>Looper.quit() </a:t>
            </a:r>
            <a:r>
              <a:rPr lang="en" sz="2400"/>
              <a:t>приводит к выходу из цикла выборки сообщений и завершению потока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307100"/>
            <a:ext cx="8520600" cy="4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Все методы в основном потоке </a:t>
            </a:r>
            <a:r>
              <a:rPr b="1" lang="en" sz="2400"/>
              <a:t>должны </a:t>
            </a:r>
            <a:r>
              <a:rPr lang="en" sz="2400"/>
              <a:t>работать быстро (не более ~</a:t>
            </a:r>
            <a:r>
              <a:rPr b="1" lang="en" sz="2400"/>
              <a:t>16 мс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Если какой-то из методов (‘на’ </a:t>
            </a:r>
            <a:r>
              <a:rPr b="1" lang="en" sz="2400"/>
              <a:t>UI</a:t>
            </a:r>
            <a:r>
              <a:rPr lang="en" sz="2400"/>
              <a:t>-ом потоке) будет выполняться дольше </a:t>
            </a:r>
            <a:r>
              <a:rPr b="1" lang="en" sz="2400"/>
              <a:t>16 мс</a:t>
            </a:r>
            <a:r>
              <a:rPr lang="en" sz="2400"/>
              <a:t>, скорее всего будут видны ‘артефакты’ в отрисовке графического интерфейса приложения или задержки при обработке </a:t>
            </a:r>
            <a:r>
              <a:rPr lang="en" sz="2400"/>
              <a:t>пользовательского</a:t>
            </a:r>
            <a:r>
              <a:rPr lang="en" sz="2400"/>
              <a:t> ввода - приложение будет “тормозить”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7900" y="307100"/>
            <a:ext cx="8520600" cy="4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Что нельзя делать в основном потоке: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выполнять операции с файлами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выполнять сетевые запросы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выполнять операции с базами данных (основа - файлы)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выполнять любые длительные операции, например: сложные математические расчёты, декодирование графических изображений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выполнять вызовы ‘ожидания’, например: </a:t>
            </a:r>
            <a:r>
              <a:rPr b="1" lang="en" sz="2400"/>
              <a:t>Thread.sleep()</a:t>
            </a:r>
            <a:r>
              <a:rPr lang="en" sz="2400"/>
              <a:t>, </a:t>
            </a:r>
            <a:r>
              <a:rPr b="1" lang="en" sz="2400"/>
              <a:t>Object.wait() </a:t>
            </a:r>
            <a:r>
              <a:rPr lang="en" sz="2400"/>
              <a:t>и т.д.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307100"/>
            <a:ext cx="85206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В силу изложенного выше видно, что основного (</a:t>
            </a:r>
            <a:r>
              <a:rPr b="1" lang="en" sz="2400"/>
              <a:t>UI</a:t>
            </a:r>
            <a:r>
              <a:rPr lang="en" sz="2400"/>
              <a:t>) потока, в общем случае, не достаточно для решения задач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98989"/>
                </a:solidFill>
              </a:rPr>
              <a:t>Фоновые потоки</a:t>
            </a:r>
            <a:endParaRPr sz="26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Android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270150" y="430050"/>
            <a:ext cx="8603700" cy="4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Способы выполнения задач в фоновых потоках на Android: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53735"/>
                </a:solidFill>
              </a:rPr>
              <a:t>• </a:t>
            </a:r>
            <a:r>
              <a:rPr b="1" lang="en" sz="2400">
                <a:solidFill>
                  <a:srgbClr val="953735"/>
                </a:solidFill>
              </a:rPr>
              <a:t>Executor </a:t>
            </a:r>
            <a:r>
              <a:rPr lang="en" sz="2400">
                <a:solidFill>
                  <a:schemeClr val="dk1"/>
                </a:solidFill>
              </a:rPr>
              <a:t>– </a:t>
            </a:r>
            <a:r>
              <a:rPr lang="en" sz="2400">
                <a:solidFill>
                  <a:schemeClr val="dk2"/>
                </a:solidFill>
              </a:rPr>
              <a:t>как в обычной Java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46C0A"/>
                </a:solidFill>
              </a:rPr>
              <a:t>• </a:t>
            </a:r>
            <a:r>
              <a:rPr b="1" lang="en" sz="2400">
                <a:solidFill>
                  <a:srgbClr val="E46C0A"/>
                </a:solidFill>
              </a:rPr>
              <a:t>AsyncTask </a:t>
            </a:r>
            <a:r>
              <a:rPr lang="en" sz="2400">
                <a:solidFill>
                  <a:schemeClr val="dk1"/>
                </a:solidFill>
              </a:rPr>
              <a:t>– </a:t>
            </a:r>
            <a:r>
              <a:rPr lang="en" sz="2400">
                <a:solidFill>
                  <a:schemeClr val="dk2"/>
                </a:solidFill>
              </a:rPr>
              <a:t>работает на Executor, удобные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методы передачи результата в main поток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0C0"/>
                </a:solidFill>
              </a:rPr>
              <a:t>• </a:t>
            </a:r>
            <a:r>
              <a:rPr b="1" lang="en" sz="2400">
                <a:solidFill>
                  <a:srgbClr val="0070C0"/>
                </a:solidFill>
              </a:rPr>
              <a:t>Loader </a:t>
            </a:r>
            <a:r>
              <a:rPr lang="en" sz="2400">
                <a:solidFill>
                  <a:schemeClr val="dk1"/>
                </a:solidFill>
              </a:rPr>
              <a:t>– </a:t>
            </a:r>
            <a:r>
              <a:rPr lang="en" sz="2400">
                <a:solidFill>
                  <a:schemeClr val="dk2"/>
                </a:solidFill>
              </a:rPr>
              <a:t>решает проблему жизненного цикла, основное средство загрузки данных в фоне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</a:rPr>
              <a:t>• </a:t>
            </a:r>
            <a:r>
              <a:rPr b="1" lang="en" sz="2400">
                <a:solidFill>
                  <a:srgbClr val="E46C0A"/>
                </a:solidFill>
              </a:rPr>
              <a:t>AsyncTask</a:t>
            </a:r>
            <a:r>
              <a:rPr lang="en" sz="2400">
                <a:solidFill>
                  <a:schemeClr val="dk2"/>
                </a:solidFill>
              </a:rPr>
              <a:t> и</a:t>
            </a:r>
            <a:r>
              <a:rPr b="1" lang="en" sz="2400">
                <a:solidFill>
                  <a:srgbClr val="E46C0A"/>
                </a:solidFill>
              </a:rPr>
              <a:t> </a:t>
            </a:r>
            <a:r>
              <a:rPr b="1" lang="en" sz="2400">
                <a:solidFill>
                  <a:srgbClr val="0070C0"/>
                </a:solidFill>
              </a:rPr>
              <a:t>Loader </a:t>
            </a:r>
            <a:r>
              <a:rPr lang="en" sz="2400">
                <a:solidFill>
                  <a:schemeClr val="dk2"/>
                </a:solidFill>
              </a:rPr>
              <a:t>используют ‘под капотом’</a:t>
            </a:r>
            <a:r>
              <a:rPr b="1" lang="en" sz="2400">
                <a:solidFill>
                  <a:srgbClr val="E46C0A"/>
                </a:solidFill>
              </a:rPr>
              <a:t> </a:t>
            </a:r>
            <a:r>
              <a:rPr b="1" lang="en" sz="2400">
                <a:solidFill>
                  <a:srgbClr val="00B050"/>
                </a:solidFill>
              </a:rPr>
              <a:t>Handler, Looper, HandlerThread, Message</a:t>
            </a:r>
            <a:r>
              <a:rPr lang="en" sz="2400">
                <a:solidFill>
                  <a:schemeClr val="dk2"/>
                </a:solidFill>
              </a:rPr>
              <a:t>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0" y="0"/>
            <a:ext cx="8937000" cy="4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Переиспользование потоков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Создание нового потока – дорогая операция (На Android выделяется 1Мб памяти для стэка)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Вместо создания нового потока для каждой новой задачи надо использовать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800">
                <a:solidFill>
                  <a:srgbClr val="1F497D"/>
                </a:solidFill>
              </a:rPr>
              <a:t>Executor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    </a:t>
            </a:r>
            <a:r>
              <a:rPr b="1" lang="en" sz="1800" strike="sngStrike">
                <a:solidFill>
                  <a:srgbClr val="0066BB"/>
                </a:solidFill>
              </a:rPr>
              <a:t>Thread</a:t>
            </a:r>
            <a:r>
              <a:rPr lang="en" sz="1800" strike="sngStrike">
                <a:solidFill>
                  <a:srgbClr val="333333"/>
                </a:solidFill>
              </a:rPr>
              <a:t>(task).</a:t>
            </a:r>
            <a:r>
              <a:rPr lang="en" sz="1800" strike="sngStrike">
                <a:solidFill>
                  <a:srgbClr val="0000CC"/>
                </a:solidFill>
              </a:rPr>
              <a:t>start</a:t>
            </a:r>
            <a:r>
              <a:rPr lang="en" sz="1800" strike="sngStrike">
                <a:solidFill>
                  <a:srgbClr val="333333"/>
                </a:solidFill>
              </a:rPr>
              <a:t>();</a:t>
            </a:r>
            <a:endParaRPr sz="1800" strike="sngStrike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8888"/>
                </a:solidFill>
              </a:rPr>
              <a:t>        </a:t>
            </a:r>
            <a:r>
              <a:rPr lang="en" sz="1800">
                <a:solidFill>
                  <a:srgbClr val="888888"/>
                </a:solidFill>
              </a:rPr>
              <a:t>// Получаем и сохраняем где-нибудь объект executor-а</a:t>
            </a:r>
            <a:endParaRPr sz="18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</a:t>
            </a:r>
            <a:r>
              <a:rPr lang="en" sz="1800">
                <a:solidFill>
                  <a:srgbClr val="333333"/>
                </a:solidFill>
              </a:rPr>
              <a:t>Executor executor = ...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8888"/>
                </a:solidFill>
              </a:rPr>
              <a:t>        </a:t>
            </a:r>
            <a:r>
              <a:rPr lang="en" sz="1800">
                <a:solidFill>
                  <a:srgbClr val="888888"/>
                </a:solidFill>
              </a:rPr>
              <a:t>// Используем его для запуска всех задач</a:t>
            </a:r>
            <a:endParaRPr sz="18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</a:t>
            </a:r>
            <a:r>
              <a:rPr lang="en" sz="1800">
                <a:solidFill>
                  <a:srgbClr val="333333"/>
                </a:solidFill>
              </a:rPr>
              <a:t>executor.</a:t>
            </a:r>
            <a:r>
              <a:rPr lang="en" sz="1800">
                <a:solidFill>
                  <a:srgbClr val="0000CC"/>
                </a:solidFill>
              </a:rPr>
              <a:t>execute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lang="en" sz="1800">
                <a:solidFill>
                  <a:srgbClr val="333333"/>
                </a:solidFill>
              </a:rPr>
              <a:t>RunnableTask1());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executor.</a:t>
            </a:r>
            <a:r>
              <a:rPr lang="en" sz="1800">
                <a:solidFill>
                  <a:srgbClr val="0000CC"/>
                </a:solidFill>
              </a:rPr>
              <a:t>execute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lang="en" sz="1800">
                <a:solidFill>
                  <a:srgbClr val="333333"/>
                </a:solidFill>
              </a:rPr>
              <a:t>RunnableTask2()); ...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102225" y="136300"/>
            <a:ext cx="88032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Single Thread Executor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Executor executor = Executors.</a:t>
            </a:r>
            <a:r>
              <a:rPr lang="en" sz="1800">
                <a:solidFill>
                  <a:srgbClr val="0000CC"/>
                </a:solidFill>
              </a:rPr>
              <a:t>newSingleThreadExecutor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Выполняет задачи по очереди в одном потоке,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одна за другой.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Одновременно выполняется только одна задача.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Задачи выполняются в порядке поступления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Процессы в Android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98989"/>
                </a:solidFill>
              </a:rPr>
              <a:t>Multi-threading</a:t>
            </a:r>
            <a:endParaRPr sz="26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600">
                <a:solidFill>
                  <a:srgbClr val="898989"/>
                </a:solidFill>
              </a:rPr>
              <a:t>Concurrency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2831875"/>
            <a:ext cx="6892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https://developer.android.com/guide/components/processes-and-threads.html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1974900" y="737300"/>
            <a:ext cx="13428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5317400" y="737300"/>
            <a:ext cx="1342800" cy="465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075175" y="1248000"/>
            <a:ext cx="1496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execute(task1)</a:t>
            </a:r>
            <a:endParaRPr/>
          </a:p>
        </p:txBody>
      </p:sp>
      <p:cxnSp>
        <p:nvCxnSpPr>
          <p:cNvPr id="191" name="Google Shape;191;p32"/>
          <p:cNvCxnSpPr/>
          <p:nvPr/>
        </p:nvCxnSpPr>
        <p:spPr>
          <a:xfrm flipH="1" rot="10800000">
            <a:off x="2843700" y="1582350"/>
            <a:ext cx="2946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2"/>
          <p:cNvCxnSpPr>
            <a:stCxn id="188" idx="2"/>
          </p:cNvCxnSpPr>
          <p:nvPr/>
        </p:nvCxnSpPr>
        <p:spPr>
          <a:xfrm>
            <a:off x="2646300" y="1202600"/>
            <a:ext cx="4500" cy="3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2"/>
          <p:cNvCxnSpPr/>
          <p:nvPr/>
        </p:nvCxnSpPr>
        <p:spPr>
          <a:xfrm>
            <a:off x="6027000" y="1202600"/>
            <a:ext cx="4500" cy="3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4" name="Google Shape;194;p32"/>
          <p:cNvSpPr/>
          <p:nvPr/>
        </p:nvSpPr>
        <p:spPr>
          <a:xfrm>
            <a:off x="2469350" y="1514550"/>
            <a:ext cx="333300" cy="150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5830750" y="1581625"/>
            <a:ext cx="395100" cy="9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6258425" y="1601900"/>
            <a:ext cx="141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task1.run()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6334625" y="2668700"/>
            <a:ext cx="141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task2.run()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6334625" y="3735500"/>
            <a:ext cx="141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task3.run()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3075175" y="1629000"/>
            <a:ext cx="1496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execute(task2)</a:t>
            </a:r>
            <a:endParaRPr/>
          </a:p>
        </p:txBody>
      </p:sp>
      <p:cxnSp>
        <p:nvCxnSpPr>
          <p:cNvPr id="200" name="Google Shape;200;p32"/>
          <p:cNvCxnSpPr/>
          <p:nvPr/>
        </p:nvCxnSpPr>
        <p:spPr>
          <a:xfrm flipH="1" rot="10800000">
            <a:off x="2843700" y="1963350"/>
            <a:ext cx="2946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2"/>
          <p:cNvSpPr txBox="1"/>
          <p:nvPr/>
        </p:nvSpPr>
        <p:spPr>
          <a:xfrm>
            <a:off x="3075175" y="2010000"/>
            <a:ext cx="1496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execute(task3)</a:t>
            </a:r>
            <a:endParaRPr/>
          </a:p>
        </p:txBody>
      </p:sp>
      <p:cxnSp>
        <p:nvCxnSpPr>
          <p:cNvPr id="202" name="Google Shape;202;p32"/>
          <p:cNvCxnSpPr/>
          <p:nvPr/>
        </p:nvCxnSpPr>
        <p:spPr>
          <a:xfrm flipH="1" rot="10800000">
            <a:off x="2843700" y="2344350"/>
            <a:ext cx="2946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2"/>
          <p:cNvSpPr/>
          <p:nvPr/>
        </p:nvSpPr>
        <p:spPr>
          <a:xfrm>
            <a:off x="5830750" y="2724625"/>
            <a:ext cx="395100" cy="9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5830750" y="3867625"/>
            <a:ext cx="395100" cy="90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102225" y="136300"/>
            <a:ext cx="88032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Thread Pool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Executor executor = Executors.</a:t>
            </a:r>
            <a:r>
              <a:rPr lang="en" sz="1800">
                <a:solidFill>
                  <a:srgbClr val="0000CC"/>
                </a:solidFill>
              </a:rPr>
              <a:t>newFixedThreadPool</a:t>
            </a:r>
            <a:r>
              <a:rPr lang="en" sz="1800">
                <a:solidFill>
                  <a:srgbClr val="333333"/>
                </a:solidFill>
              </a:rPr>
              <a:t>(N);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Использует не более N потоков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Выполняет до N задач одновременно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Порядок выполнения не гарантирован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679500" y="737300"/>
            <a:ext cx="13428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2680725" y="356300"/>
            <a:ext cx="5702400" cy="1002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 (size = 3)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1779775" y="1629000"/>
            <a:ext cx="1496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execute(task1)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1472250" y="1977300"/>
            <a:ext cx="1992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4"/>
          <p:cNvCxnSpPr/>
          <p:nvPr/>
        </p:nvCxnSpPr>
        <p:spPr>
          <a:xfrm>
            <a:off x="1350900" y="1202600"/>
            <a:ext cx="4500" cy="3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9" name="Google Shape;219;p34"/>
          <p:cNvSpPr/>
          <p:nvPr/>
        </p:nvSpPr>
        <p:spPr>
          <a:xfrm>
            <a:off x="1173950" y="1666950"/>
            <a:ext cx="333300" cy="220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1779775" y="2086200"/>
            <a:ext cx="1496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execute(task2)</a:t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1779775" y="2695800"/>
            <a:ext cx="1496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execute(task3)</a:t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2813100" y="813500"/>
            <a:ext cx="17589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 #1</a:t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4641900" y="813500"/>
            <a:ext cx="17589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 #2</a:t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6470700" y="813500"/>
            <a:ext cx="1758900" cy="36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 #3</a:t>
            </a:r>
            <a:endParaRPr/>
          </a:p>
        </p:txBody>
      </p:sp>
      <p:cxnSp>
        <p:nvCxnSpPr>
          <p:cNvPr id="225" name="Google Shape;225;p34"/>
          <p:cNvCxnSpPr>
            <a:stCxn id="222" idx="2"/>
          </p:cNvCxnSpPr>
          <p:nvPr/>
        </p:nvCxnSpPr>
        <p:spPr>
          <a:xfrm>
            <a:off x="3692550" y="1182200"/>
            <a:ext cx="16800" cy="3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4"/>
          <p:cNvCxnSpPr/>
          <p:nvPr/>
        </p:nvCxnSpPr>
        <p:spPr>
          <a:xfrm>
            <a:off x="5445150" y="1182200"/>
            <a:ext cx="16800" cy="3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4"/>
          <p:cNvCxnSpPr/>
          <p:nvPr/>
        </p:nvCxnSpPr>
        <p:spPr>
          <a:xfrm>
            <a:off x="7273950" y="1182200"/>
            <a:ext cx="16800" cy="3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28" name="Google Shape;228;p34"/>
          <p:cNvSpPr/>
          <p:nvPr/>
        </p:nvSpPr>
        <p:spPr>
          <a:xfrm>
            <a:off x="3503400" y="1974600"/>
            <a:ext cx="395100" cy="153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5256000" y="2431800"/>
            <a:ext cx="395100" cy="153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7084800" y="3041400"/>
            <a:ext cx="395100" cy="153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 flipH="1" rot="10800000">
            <a:off x="1522100" y="2430775"/>
            <a:ext cx="3703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/>
          <p:nvPr/>
        </p:nvCxnSpPr>
        <p:spPr>
          <a:xfrm>
            <a:off x="1510750" y="3044225"/>
            <a:ext cx="5543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102225" y="136300"/>
            <a:ext cx="88032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Что нужно знать ещё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Конкурентный доступ к памяти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Атомарные операции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Синхронизация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Deadlock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Потокобезопасность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Классика: </a:t>
            </a:r>
            <a:r>
              <a:rPr b="1" lang="en" sz="2400">
                <a:solidFill>
                  <a:schemeClr val="dk2"/>
                </a:solidFill>
              </a:rPr>
              <a:t>Java Concurrency In Practice</a:t>
            </a:r>
            <a:r>
              <a:rPr lang="en" sz="2400">
                <a:solidFill>
                  <a:schemeClr val="dk2"/>
                </a:solidFill>
              </a:rPr>
              <a:t>, </a:t>
            </a:r>
            <a:r>
              <a:rPr i="1" lang="en" sz="2400">
                <a:solidFill>
                  <a:schemeClr val="dk2"/>
                </a:solidFill>
              </a:rPr>
              <a:t>Brian Goetz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Java Concurrency: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https://docs.oracle.com/javase/tutorial/essential/ concurrency/index.html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342325" y="157950"/>
            <a:ext cx="8636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Сервис (IntentService)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Service</a:t>
            </a:r>
            <a:r>
              <a:rPr lang="en" sz="2400">
                <a:solidFill>
                  <a:schemeClr val="dk2"/>
                </a:solidFill>
              </a:rPr>
              <a:t> это компонент приложения, который выполняется в фоне и, непосредственно, не связан с пользовательским интерфейсом приложения (</a:t>
            </a:r>
            <a:r>
              <a:rPr b="1" lang="en" sz="2400">
                <a:solidFill>
                  <a:schemeClr val="dk2"/>
                </a:solidFill>
              </a:rPr>
              <a:t>UI</a:t>
            </a:r>
            <a:r>
              <a:rPr lang="en" sz="2400">
                <a:solidFill>
                  <a:schemeClr val="dk2"/>
                </a:solidFill>
              </a:rPr>
              <a:t>) и его жизненным циклом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Service</a:t>
            </a:r>
            <a:r>
              <a:rPr lang="en" sz="2400">
                <a:solidFill>
                  <a:schemeClr val="dk2"/>
                </a:solidFill>
              </a:rPr>
              <a:t> предназначен для выполнения потенциально длительных операций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Service</a:t>
            </a:r>
            <a:r>
              <a:rPr lang="en" sz="2400">
                <a:solidFill>
                  <a:schemeClr val="dk2"/>
                </a:solidFill>
              </a:rPr>
              <a:t> имеет более высокий приоритет, чем ‘не активный или не видимый’ пользовательский интерфейс (</a:t>
            </a:r>
            <a:r>
              <a:rPr b="1" lang="en" sz="2400">
                <a:solidFill>
                  <a:schemeClr val="dk2"/>
                </a:solidFill>
              </a:rPr>
              <a:t>Activity</a:t>
            </a:r>
            <a:r>
              <a:rPr lang="en" sz="2400">
                <a:solidFill>
                  <a:schemeClr val="dk2"/>
                </a:solidFill>
              </a:rPr>
              <a:t>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342325" y="157950"/>
            <a:ext cx="8636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</a:rPr>
              <a:t>Вы можете указать системе, что ваш сервис очень важен для пользователя и его нельзя завершать при нехватке памяти: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C"/>
                </a:solidFill>
              </a:rPr>
              <a:t>startForeground</a:t>
            </a:r>
            <a:r>
              <a:rPr lang="en" sz="1800">
                <a:solidFill>
                  <a:srgbClr val="333333"/>
                </a:solidFill>
              </a:rPr>
              <a:t>(ONGOING_NOTIFICATION_ID, notification);</a:t>
            </a:r>
            <a:endParaRPr sz="1800">
              <a:solidFill>
                <a:srgbClr val="333333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b="1" lang="en" sz="2400">
                <a:solidFill>
                  <a:schemeClr val="dk2"/>
                </a:solidFill>
              </a:rPr>
              <a:t>IntentService</a:t>
            </a:r>
            <a:r>
              <a:rPr b="1"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- это сервис, который обрабатывает ‘входящие’ запросы последовательно, ‘на одном’ и том же потоке (</a:t>
            </a:r>
            <a:r>
              <a:rPr b="1" lang="en" sz="2400">
                <a:solidFill>
                  <a:schemeClr val="dk2"/>
                </a:solidFill>
              </a:rPr>
              <a:t>HandlerThread</a:t>
            </a:r>
            <a:r>
              <a:rPr lang="en" sz="2400">
                <a:solidFill>
                  <a:schemeClr val="dk2"/>
                </a:solidFill>
              </a:rPr>
              <a:t>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IntentService </a:t>
            </a:r>
            <a:r>
              <a:rPr lang="en" sz="2400">
                <a:solidFill>
                  <a:schemeClr val="dk2"/>
                </a:solidFill>
              </a:rPr>
              <a:t>завершается, после выполнения всех запросов (</a:t>
            </a:r>
            <a:r>
              <a:rPr b="1" lang="en" sz="2400">
                <a:solidFill>
                  <a:schemeClr val="dk2"/>
                </a:solidFill>
              </a:rPr>
              <a:t>HandlerThread.quit()</a:t>
            </a:r>
            <a:r>
              <a:rPr lang="en" sz="2400">
                <a:solidFill>
                  <a:schemeClr val="dk2"/>
                </a:solidFill>
              </a:rPr>
              <a:t>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      https://developer.android.com/reference/android/app/IntentService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342325" y="157950"/>
            <a:ext cx="8636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Executor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Можно просто кинуть задачу на выполнение в </a:t>
            </a:r>
            <a:r>
              <a:rPr b="1" lang="en" sz="2400">
                <a:solidFill>
                  <a:schemeClr val="dk2"/>
                </a:solidFill>
              </a:rPr>
              <a:t>Executor</a:t>
            </a:r>
            <a:r>
              <a:rPr lang="en" sz="2400">
                <a:solidFill>
                  <a:schemeClr val="dk2"/>
                </a:solidFill>
              </a:rPr>
              <a:t> и забыть... Но что если хотим получить результат обратно в main потоке?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final </a:t>
            </a:r>
            <a:r>
              <a:rPr lang="en" sz="1800">
                <a:solidFill>
                  <a:srgbClr val="333333"/>
                </a:solidFill>
              </a:rPr>
              <a:t>Activity activity = </a:t>
            </a:r>
            <a:r>
              <a:rPr b="1" lang="en" sz="1800">
                <a:solidFill>
                  <a:srgbClr val="008800"/>
                </a:solidFill>
              </a:rPr>
              <a:t>this</a:t>
            </a:r>
            <a:r>
              <a:rPr lang="en" sz="1800">
                <a:solidFill>
                  <a:srgbClr val="333333"/>
                </a:solidFill>
              </a:rPr>
              <a:t>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final </a:t>
            </a:r>
            <a:r>
              <a:rPr lang="en" sz="1800">
                <a:solidFill>
                  <a:srgbClr val="333333"/>
                </a:solidFill>
              </a:rPr>
              <a:t>ImageView imageView = findViewById(R.</a:t>
            </a:r>
            <a:r>
              <a:rPr lang="en" sz="1800">
                <a:solidFill>
                  <a:srgbClr val="0000CC"/>
                </a:solidFill>
              </a:rPr>
              <a:t>id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image_view</a:t>
            </a:r>
            <a:r>
              <a:rPr lang="en" sz="1800">
                <a:solidFill>
                  <a:srgbClr val="333333"/>
                </a:solidFill>
              </a:rPr>
              <a:t>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executor.</a:t>
            </a:r>
            <a:r>
              <a:rPr lang="en" sz="1800">
                <a:solidFill>
                  <a:srgbClr val="0000CC"/>
                </a:solidFill>
              </a:rPr>
              <a:t>execute</a:t>
            </a:r>
            <a:r>
              <a:rPr lang="en" sz="1800">
                <a:solidFill>
                  <a:srgbClr val="333333"/>
                </a:solidFill>
              </a:rPr>
              <a:t>(() -&gt;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Bitmap bitmap = ... </a:t>
            </a:r>
            <a:r>
              <a:rPr lang="en" sz="1800">
                <a:solidFill>
                  <a:srgbClr val="888888"/>
                </a:solidFill>
              </a:rPr>
              <a:t>// Загружаем картинку из сети</a:t>
            </a:r>
            <a:endParaRPr sz="18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</a:t>
            </a:r>
            <a:r>
              <a:rPr lang="en" sz="1800">
                <a:solidFill>
                  <a:srgbClr val="333333"/>
                </a:solidFill>
              </a:rPr>
              <a:t>activity.</a:t>
            </a:r>
            <a:r>
              <a:rPr b="1" lang="en" sz="1800">
                <a:solidFill>
                  <a:srgbClr val="0000CC"/>
                </a:solidFill>
              </a:rPr>
              <a:t>runOnUiThread</a:t>
            </a:r>
            <a:r>
              <a:rPr lang="en" sz="1800">
                <a:solidFill>
                  <a:srgbClr val="333333"/>
                </a:solidFill>
              </a:rPr>
              <a:t>(() -&gt;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    imageView.</a:t>
            </a:r>
            <a:r>
              <a:rPr lang="en" sz="1800">
                <a:solidFill>
                  <a:srgbClr val="0000CC"/>
                </a:solidFill>
              </a:rPr>
              <a:t>setImageBitmap</a:t>
            </a:r>
            <a:r>
              <a:rPr lang="en" sz="1800">
                <a:solidFill>
                  <a:srgbClr val="333333"/>
                </a:solidFill>
              </a:rPr>
              <a:t>(bitmap);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});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});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/>
          <p:nvPr/>
        </p:nvSpPr>
        <p:spPr>
          <a:xfrm>
            <a:off x="1974900" y="737300"/>
            <a:ext cx="13428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5317400" y="737300"/>
            <a:ext cx="1342800" cy="465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</a:t>
            </a: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1398775" y="1857600"/>
            <a:ext cx="105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</a:t>
            </a:r>
            <a:endParaRPr/>
          </a:p>
        </p:txBody>
      </p:sp>
      <p:cxnSp>
        <p:nvCxnSpPr>
          <p:cNvPr id="260" name="Google Shape;260;p39"/>
          <p:cNvCxnSpPr>
            <a:stCxn id="261" idx="3"/>
          </p:cNvCxnSpPr>
          <p:nvPr/>
        </p:nvCxnSpPr>
        <p:spPr>
          <a:xfrm>
            <a:off x="2843850" y="2118150"/>
            <a:ext cx="2966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9"/>
          <p:cNvSpPr txBox="1"/>
          <p:nvPr/>
        </p:nvSpPr>
        <p:spPr>
          <a:xfrm>
            <a:off x="1000625" y="3381600"/>
            <a:ext cx="141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Обновляем UI</a:t>
            </a:r>
            <a:endParaRPr/>
          </a:p>
        </p:txBody>
      </p:sp>
      <p:cxnSp>
        <p:nvCxnSpPr>
          <p:cNvPr id="263" name="Google Shape;263;p39"/>
          <p:cNvCxnSpPr>
            <a:endCxn id="264" idx="3"/>
          </p:cNvCxnSpPr>
          <p:nvPr/>
        </p:nvCxnSpPr>
        <p:spPr>
          <a:xfrm flipH="1">
            <a:off x="2843850" y="3627775"/>
            <a:ext cx="3144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9"/>
          <p:cNvSpPr txBox="1"/>
          <p:nvPr/>
        </p:nvSpPr>
        <p:spPr>
          <a:xfrm>
            <a:off x="6639425" y="2440100"/>
            <a:ext cx="17781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Что-нибудь долго загружаем в фоне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3435900" y="176415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execute(...)</a:t>
            </a:r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3151050" y="3278300"/>
            <a:ext cx="2375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Activity.runOnUiThread</a:t>
            </a:r>
            <a:r>
              <a:rPr lang="en"/>
              <a:t>(...)</a:t>
            </a:r>
            <a:endParaRPr/>
          </a:p>
        </p:txBody>
      </p:sp>
      <p:cxnSp>
        <p:nvCxnSpPr>
          <p:cNvPr id="268" name="Google Shape;268;p39"/>
          <p:cNvCxnSpPr>
            <a:stCxn id="257" idx="2"/>
          </p:cNvCxnSpPr>
          <p:nvPr/>
        </p:nvCxnSpPr>
        <p:spPr>
          <a:xfrm>
            <a:off x="2646300" y="1202600"/>
            <a:ext cx="4500" cy="3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1" name="Google Shape;261;p39"/>
          <p:cNvSpPr/>
          <p:nvPr/>
        </p:nvSpPr>
        <p:spPr>
          <a:xfrm>
            <a:off x="2448750" y="19717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2448750" y="3487375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9"/>
          <p:cNvCxnSpPr/>
          <p:nvPr/>
        </p:nvCxnSpPr>
        <p:spPr>
          <a:xfrm>
            <a:off x="5999100" y="1202600"/>
            <a:ext cx="4500" cy="3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70" name="Google Shape;270;p39"/>
          <p:cNvSpPr/>
          <p:nvPr/>
        </p:nvSpPr>
        <p:spPr>
          <a:xfrm>
            <a:off x="5822150" y="2124150"/>
            <a:ext cx="333300" cy="150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/>
        </p:nvSpPr>
        <p:spPr>
          <a:xfrm>
            <a:off x="152400" y="157600"/>
            <a:ext cx="8466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Проблема жизненного цикла</a:t>
            </a:r>
            <a:endParaRPr sz="2800"/>
          </a:p>
        </p:txBody>
      </p:sp>
      <p:sp>
        <p:nvSpPr>
          <p:cNvPr id="276" name="Google Shape;276;p40"/>
          <p:cNvSpPr/>
          <p:nvPr/>
        </p:nvSpPr>
        <p:spPr>
          <a:xfrm>
            <a:off x="1898700" y="965900"/>
            <a:ext cx="13428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77" name="Google Shape;277;p40"/>
          <p:cNvSpPr/>
          <p:nvPr/>
        </p:nvSpPr>
        <p:spPr>
          <a:xfrm>
            <a:off x="5241200" y="965900"/>
            <a:ext cx="1342800" cy="465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</a:t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1322575" y="2086200"/>
            <a:ext cx="105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</a:t>
            </a:r>
            <a:endParaRPr/>
          </a:p>
        </p:txBody>
      </p:sp>
      <p:cxnSp>
        <p:nvCxnSpPr>
          <p:cNvPr id="279" name="Google Shape;279;p40"/>
          <p:cNvCxnSpPr>
            <a:stCxn id="280" idx="3"/>
          </p:cNvCxnSpPr>
          <p:nvPr/>
        </p:nvCxnSpPr>
        <p:spPr>
          <a:xfrm>
            <a:off x="2767650" y="2346750"/>
            <a:ext cx="2966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0"/>
          <p:cNvSpPr txBox="1"/>
          <p:nvPr/>
        </p:nvSpPr>
        <p:spPr>
          <a:xfrm>
            <a:off x="314825" y="3610200"/>
            <a:ext cx="141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Обновляем UI</a:t>
            </a:r>
            <a:endParaRPr/>
          </a:p>
        </p:txBody>
      </p:sp>
      <p:cxnSp>
        <p:nvCxnSpPr>
          <p:cNvPr id="282" name="Google Shape;282;p40"/>
          <p:cNvCxnSpPr>
            <a:endCxn id="283" idx="3"/>
          </p:cNvCxnSpPr>
          <p:nvPr/>
        </p:nvCxnSpPr>
        <p:spPr>
          <a:xfrm flipH="1">
            <a:off x="2767600" y="3856375"/>
            <a:ext cx="3144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40"/>
          <p:cNvSpPr txBox="1"/>
          <p:nvPr/>
        </p:nvSpPr>
        <p:spPr>
          <a:xfrm>
            <a:off x="6563225" y="2668700"/>
            <a:ext cx="17781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Что-нибудь долго загружаем в фоне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3362825" y="19829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execute(...)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3074850" y="3506900"/>
            <a:ext cx="2375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Activity.runOnUiThread(...)</a:t>
            </a:r>
            <a:endParaRPr/>
          </a:p>
        </p:txBody>
      </p:sp>
      <p:cxnSp>
        <p:nvCxnSpPr>
          <p:cNvPr id="287" name="Google Shape;287;p40"/>
          <p:cNvCxnSpPr>
            <a:stCxn id="276" idx="2"/>
          </p:cNvCxnSpPr>
          <p:nvPr/>
        </p:nvCxnSpPr>
        <p:spPr>
          <a:xfrm>
            <a:off x="2570100" y="1431200"/>
            <a:ext cx="19200" cy="21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oval"/>
          </a:ln>
        </p:spPr>
      </p:cxnSp>
      <p:sp>
        <p:nvSpPr>
          <p:cNvPr id="280" name="Google Shape;280;p40"/>
          <p:cNvSpPr/>
          <p:nvPr/>
        </p:nvSpPr>
        <p:spPr>
          <a:xfrm>
            <a:off x="2372550" y="22003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1781800" y="3715975"/>
            <a:ext cx="985800" cy="292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</a:t>
            </a:r>
            <a:endParaRPr/>
          </a:p>
        </p:txBody>
      </p:sp>
      <p:cxnSp>
        <p:nvCxnSpPr>
          <p:cNvPr id="288" name="Google Shape;288;p40"/>
          <p:cNvCxnSpPr/>
          <p:nvPr/>
        </p:nvCxnSpPr>
        <p:spPr>
          <a:xfrm>
            <a:off x="5922900" y="1431200"/>
            <a:ext cx="4500" cy="3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89" name="Google Shape;289;p40"/>
          <p:cNvSpPr/>
          <p:nvPr/>
        </p:nvSpPr>
        <p:spPr>
          <a:xfrm>
            <a:off x="5745950" y="2352750"/>
            <a:ext cx="333300" cy="150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1097175" y="2924400"/>
            <a:ext cx="1278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2372550" y="30385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222900" y="184325"/>
            <a:ext cx="8698200" cy="4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Проблема жизненного цикла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</a:rPr>
              <a:t>В callback методах, которые «приходят» из фоновых потоков, всегда проверять, жив ли еще UI?</a:t>
            </a:r>
            <a:endParaRPr sz="24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executor.</a:t>
            </a:r>
            <a:r>
              <a:rPr lang="en" sz="1800">
                <a:solidFill>
                  <a:srgbClr val="0000CC"/>
                </a:solidFill>
              </a:rPr>
              <a:t>execute</a:t>
            </a:r>
            <a:r>
              <a:rPr lang="en" sz="1800">
                <a:solidFill>
                  <a:srgbClr val="333333"/>
                </a:solidFill>
              </a:rPr>
              <a:t>(() -&gt;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Bitmap bitmap = ... </a:t>
            </a:r>
            <a:r>
              <a:rPr lang="en" sz="1800">
                <a:solidFill>
                  <a:srgbClr val="888888"/>
                </a:solidFill>
              </a:rPr>
              <a:t>// Загружаем картинку из сети</a:t>
            </a:r>
            <a:endParaRPr sz="18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</a:t>
            </a:r>
            <a:r>
              <a:rPr lang="en" sz="1800">
                <a:solidFill>
                  <a:srgbClr val="333333"/>
                </a:solidFill>
              </a:rPr>
              <a:t>activity.</a:t>
            </a:r>
            <a:r>
              <a:rPr lang="en" sz="1800">
                <a:solidFill>
                  <a:srgbClr val="0000CC"/>
                </a:solidFill>
              </a:rPr>
              <a:t>runOnUiThread</a:t>
            </a:r>
            <a:r>
              <a:rPr lang="en" sz="1800">
                <a:solidFill>
                  <a:srgbClr val="333333"/>
                </a:solidFill>
              </a:rPr>
              <a:t>(() -&gt;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        </a:t>
            </a:r>
            <a:r>
              <a:rPr b="1" lang="en" sz="1800">
                <a:solidFill>
                  <a:srgbClr val="008800"/>
                </a:solidFill>
              </a:rPr>
              <a:t>if </a:t>
            </a:r>
            <a:r>
              <a:rPr b="1" lang="en" sz="1800">
                <a:solidFill>
                  <a:srgbClr val="333333"/>
                </a:solidFill>
              </a:rPr>
              <a:t>(...) { </a:t>
            </a:r>
            <a:r>
              <a:rPr lang="en" sz="1800">
                <a:solidFill>
                  <a:srgbClr val="888888"/>
                </a:solidFill>
              </a:rPr>
              <a:t>// Проверяем, что UI ещё жив                  </a:t>
            </a:r>
            <a:endParaRPr sz="18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        imageView.</a:t>
            </a:r>
            <a:r>
              <a:rPr lang="en" sz="1800">
                <a:solidFill>
                  <a:srgbClr val="0000CC"/>
                </a:solidFill>
              </a:rPr>
              <a:t>setImageBitmap</a:t>
            </a:r>
            <a:r>
              <a:rPr lang="en" sz="1800">
                <a:solidFill>
                  <a:srgbClr val="333333"/>
                </a:solidFill>
              </a:rPr>
              <a:t>(bitmap);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   </a:t>
            </a:r>
            <a:r>
              <a:rPr lang="en" sz="1800">
                <a:solidFill>
                  <a:srgbClr val="333333"/>
                </a:solidFill>
              </a:rPr>
              <a:t>}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});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});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89175"/>
            <a:ext cx="8520600" cy="4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Приложения</a:t>
            </a:r>
            <a:r>
              <a:rPr lang="en" sz="2400"/>
              <a:t> в Android являются набором данных и </a:t>
            </a:r>
            <a:r>
              <a:rPr lang="en" sz="2400"/>
              <a:t>исполняемого</a:t>
            </a:r>
            <a:r>
              <a:rPr lang="en" sz="2400"/>
              <a:t> кода, который упакован в файл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Обычно одному </a:t>
            </a:r>
            <a:r>
              <a:rPr b="1" lang="en" sz="2400"/>
              <a:t>приложению</a:t>
            </a:r>
            <a:r>
              <a:rPr lang="en" sz="2400"/>
              <a:t> соответствует один </a:t>
            </a:r>
            <a:r>
              <a:rPr b="1" lang="en" sz="2400"/>
              <a:t>процесс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Внутри </a:t>
            </a:r>
            <a:r>
              <a:rPr b="1" lang="en" sz="2400"/>
              <a:t>процесса</a:t>
            </a:r>
            <a:r>
              <a:rPr lang="en" sz="2400"/>
              <a:t> исполняется, как минимум, один </a:t>
            </a:r>
            <a:r>
              <a:rPr b="1" lang="en" sz="2400"/>
              <a:t>главный</a:t>
            </a:r>
            <a:r>
              <a:rPr lang="en" sz="2400"/>
              <a:t> (</a:t>
            </a:r>
            <a:r>
              <a:rPr b="1" lang="en" sz="2400"/>
              <a:t>main</a:t>
            </a:r>
            <a:r>
              <a:rPr lang="en" sz="2400"/>
              <a:t>) </a:t>
            </a:r>
            <a:r>
              <a:rPr b="1" lang="en" sz="2400"/>
              <a:t>поток</a:t>
            </a:r>
            <a:r>
              <a:rPr lang="en" sz="2400"/>
              <a:t> (</a:t>
            </a:r>
            <a:r>
              <a:rPr b="1" lang="en" sz="2400"/>
              <a:t>Thread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Каждому </a:t>
            </a:r>
            <a:r>
              <a:rPr b="1" lang="en" sz="2400"/>
              <a:t>процессу</a:t>
            </a:r>
            <a:r>
              <a:rPr lang="en" sz="2400"/>
              <a:t> выделяется </a:t>
            </a:r>
            <a:r>
              <a:rPr b="1" lang="en" sz="2400"/>
              <a:t>общая</a:t>
            </a:r>
            <a:r>
              <a:rPr lang="en" sz="2400"/>
              <a:t> (</a:t>
            </a:r>
            <a:r>
              <a:rPr b="1" lang="en" sz="2400"/>
              <a:t>для всех потоков процесса</a:t>
            </a:r>
            <a:r>
              <a:rPr lang="en" sz="2400"/>
              <a:t>) память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Один процесс не может напрямую обращаться к памяти другого процесса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Поток</a:t>
            </a:r>
            <a:r>
              <a:rPr lang="en" sz="2400"/>
              <a:t> - последовательно исполняемый набор команд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271200" y="236975"/>
            <a:ext cx="86016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Проверяем, что UI ещё «жив»: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!Activity.isFinishing()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View.isAttachedToWindow()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Fragment.getActivity() != null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152475"/>
            <a:ext cx="85206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8989"/>
                </a:solidFill>
              </a:rPr>
              <a:t>AsyncTask – выполнение задачи в</a:t>
            </a:r>
            <a:endParaRPr sz="24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8989"/>
                </a:solidFill>
              </a:rPr>
              <a:t>фоновом потоке и передача</a:t>
            </a:r>
            <a:endParaRPr sz="24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898989"/>
                </a:solidFill>
              </a:rPr>
              <a:t>результата в UI поток</a:t>
            </a:r>
            <a:endParaRPr sz="24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Android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/>
        </p:nvSpPr>
        <p:spPr>
          <a:xfrm>
            <a:off x="117450" y="228200"/>
            <a:ext cx="89091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Сценарий: скачивание файла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При старте приложение начинает скачивание изображения из сети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Пока идет скачивание, показывает индикатор прогресса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После завершения скачивания приложение показывает изображение на экране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Скачивание выполняется в фоновом потоке при помощи </a:t>
            </a:r>
            <a:r>
              <a:rPr b="1" lang="en" sz="2400">
                <a:solidFill>
                  <a:schemeClr val="dk2"/>
                </a:solidFill>
              </a:rPr>
              <a:t>android.os.AsyncTask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/>
        </p:nvSpPr>
        <p:spPr>
          <a:xfrm>
            <a:off x="121950" y="166800"/>
            <a:ext cx="89001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AsyncTask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doInBackground(Param... params)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выполняется в фоновом потоке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execute(Params... Params) </a:t>
            </a:r>
            <a:r>
              <a:rPr lang="en" sz="2400"/>
              <a:t>запускает задачу из UI потока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onPostExecute(Result result)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выполняется в UI потоке после завершения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publishProgress(Progress progress)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вызывается из кода doInBackground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onProgressUpdate(Progress... values)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400"/>
              <a:t>выполняется в UI потоке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/>
          <p:nvPr/>
        </p:nvSpPr>
        <p:spPr>
          <a:xfrm>
            <a:off x="1898700" y="203900"/>
            <a:ext cx="13428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: UI</a:t>
            </a:r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1322575" y="1171800"/>
            <a:ext cx="105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</a:t>
            </a:r>
            <a:endParaRPr/>
          </a:p>
        </p:txBody>
      </p:sp>
      <p:cxnSp>
        <p:nvCxnSpPr>
          <p:cNvPr id="324" name="Google Shape;324;p46"/>
          <p:cNvCxnSpPr>
            <a:stCxn id="325" idx="3"/>
            <a:endCxn id="326" idx="1"/>
          </p:cNvCxnSpPr>
          <p:nvPr/>
        </p:nvCxnSpPr>
        <p:spPr>
          <a:xfrm flipH="1" rot="10800000">
            <a:off x="2767650" y="1427275"/>
            <a:ext cx="2473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6"/>
          <p:cNvCxnSpPr/>
          <p:nvPr/>
        </p:nvCxnSpPr>
        <p:spPr>
          <a:xfrm rot="10800000">
            <a:off x="2755850" y="2422625"/>
            <a:ext cx="3142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6"/>
          <p:cNvSpPr txBox="1"/>
          <p:nvPr/>
        </p:nvSpPr>
        <p:spPr>
          <a:xfrm>
            <a:off x="6563225" y="2135300"/>
            <a:ext cx="17781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329" name="Google Shape;329;p46"/>
          <p:cNvSpPr txBox="1"/>
          <p:nvPr/>
        </p:nvSpPr>
        <p:spPr>
          <a:xfrm>
            <a:off x="3210425" y="9923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AsyncTask()</a:t>
            </a:r>
            <a:endParaRPr/>
          </a:p>
        </p:txBody>
      </p:sp>
      <p:cxnSp>
        <p:nvCxnSpPr>
          <p:cNvPr id="330" name="Google Shape;330;p46"/>
          <p:cNvCxnSpPr>
            <a:stCxn id="322" idx="2"/>
          </p:cNvCxnSpPr>
          <p:nvPr/>
        </p:nvCxnSpPr>
        <p:spPr>
          <a:xfrm flipH="1">
            <a:off x="2554200" y="669200"/>
            <a:ext cx="15900" cy="42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oval"/>
          </a:ln>
        </p:spPr>
      </p:cxnSp>
      <p:sp>
        <p:nvSpPr>
          <p:cNvPr id="325" name="Google Shape;325;p46"/>
          <p:cNvSpPr/>
          <p:nvPr/>
        </p:nvSpPr>
        <p:spPr>
          <a:xfrm>
            <a:off x="2372550" y="1039975"/>
            <a:ext cx="395100" cy="77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46"/>
          <p:cNvCxnSpPr>
            <a:stCxn id="326" idx="2"/>
          </p:cNvCxnSpPr>
          <p:nvPr/>
        </p:nvCxnSpPr>
        <p:spPr>
          <a:xfrm>
            <a:off x="6004250" y="1659800"/>
            <a:ext cx="14700" cy="27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32" name="Google Shape;332;p46"/>
          <p:cNvSpPr/>
          <p:nvPr/>
        </p:nvSpPr>
        <p:spPr>
          <a:xfrm>
            <a:off x="5822150" y="1819350"/>
            <a:ext cx="363300" cy="2364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447650" y="2314800"/>
            <a:ext cx="1927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2372550" y="2431325"/>
            <a:ext cx="395100" cy="3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6"/>
          <p:cNvSpPr/>
          <p:nvPr/>
        </p:nvSpPr>
        <p:spPr>
          <a:xfrm>
            <a:off x="5241200" y="1194500"/>
            <a:ext cx="1526100" cy="465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: BG</a:t>
            </a:r>
            <a:endParaRPr/>
          </a:p>
        </p:txBody>
      </p:sp>
      <p:cxnSp>
        <p:nvCxnSpPr>
          <p:cNvPr id="335" name="Google Shape;335;p46"/>
          <p:cNvCxnSpPr/>
          <p:nvPr/>
        </p:nvCxnSpPr>
        <p:spPr>
          <a:xfrm>
            <a:off x="2767650" y="1804675"/>
            <a:ext cx="3051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6"/>
          <p:cNvSpPr txBox="1"/>
          <p:nvPr/>
        </p:nvSpPr>
        <p:spPr>
          <a:xfrm>
            <a:off x="3210425" y="14495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r>
              <a:rPr lang="en"/>
              <a:t>()</a:t>
            </a:r>
            <a:endParaRPr/>
          </a:p>
        </p:txBody>
      </p:sp>
      <p:sp>
        <p:nvSpPr>
          <p:cNvPr id="337" name="Google Shape;337;p46"/>
          <p:cNvSpPr txBox="1"/>
          <p:nvPr/>
        </p:nvSpPr>
        <p:spPr>
          <a:xfrm>
            <a:off x="3210425" y="21353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publishProgress</a:t>
            </a:r>
            <a:r>
              <a:rPr lang="en"/>
              <a:t>()</a:t>
            </a:r>
            <a:endParaRPr/>
          </a:p>
        </p:txBody>
      </p:sp>
      <p:cxnSp>
        <p:nvCxnSpPr>
          <p:cNvPr id="338" name="Google Shape;338;p46"/>
          <p:cNvCxnSpPr/>
          <p:nvPr/>
        </p:nvCxnSpPr>
        <p:spPr>
          <a:xfrm rot="10800000">
            <a:off x="2755850" y="3260825"/>
            <a:ext cx="3142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6"/>
          <p:cNvSpPr/>
          <p:nvPr/>
        </p:nvSpPr>
        <p:spPr>
          <a:xfrm>
            <a:off x="2372550" y="3269525"/>
            <a:ext cx="395100" cy="3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 txBox="1"/>
          <p:nvPr/>
        </p:nvSpPr>
        <p:spPr>
          <a:xfrm>
            <a:off x="3210425" y="29735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publishProgress()</a:t>
            </a:r>
            <a:endParaRPr/>
          </a:p>
        </p:txBody>
      </p:sp>
      <p:sp>
        <p:nvSpPr>
          <p:cNvPr id="341" name="Google Shape;341;p46"/>
          <p:cNvSpPr txBox="1"/>
          <p:nvPr/>
        </p:nvSpPr>
        <p:spPr>
          <a:xfrm>
            <a:off x="447650" y="3153000"/>
            <a:ext cx="1927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cxnSp>
        <p:nvCxnSpPr>
          <p:cNvPr id="342" name="Google Shape;342;p46"/>
          <p:cNvCxnSpPr/>
          <p:nvPr/>
        </p:nvCxnSpPr>
        <p:spPr>
          <a:xfrm rot="10800000">
            <a:off x="2773550" y="4169225"/>
            <a:ext cx="3048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6"/>
          <p:cNvSpPr/>
          <p:nvPr/>
        </p:nvSpPr>
        <p:spPr>
          <a:xfrm>
            <a:off x="2372550" y="4183925"/>
            <a:ext cx="395100" cy="3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 txBox="1"/>
          <p:nvPr/>
        </p:nvSpPr>
        <p:spPr>
          <a:xfrm>
            <a:off x="3134225" y="38879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676250" y="4067400"/>
            <a:ext cx="1526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/>
        </p:nvSpPr>
        <p:spPr>
          <a:xfrm>
            <a:off x="113100" y="289650"/>
            <a:ext cx="89178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class </a:t>
            </a:r>
            <a:r>
              <a:rPr lang="en" sz="1800">
                <a:solidFill>
                  <a:srgbClr val="21439C"/>
                </a:solidFill>
              </a:rPr>
              <a:t>GetImageTask </a:t>
            </a:r>
            <a:r>
              <a:rPr lang="en" sz="1800">
                <a:solidFill>
                  <a:srgbClr val="FF5600"/>
                </a:solidFill>
              </a:rPr>
              <a:t>extends </a:t>
            </a:r>
            <a:r>
              <a:rPr lang="en" sz="1800">
                <a:solidFill>
                  <a:srgbClr val="3B3B3B"/>
                </a:solidFill>
              </a:rPr>
              <a:t>AsyncTask&lt;</a:t>
            </a:r>
            <a:r>
              <a:rPr lang="en" sz="1800">
                <a:solidFill>
                  <a:srgbClr val="FF5600"/>
                </a:solidFill>
              </a:rPr>
              <a:t>Void</a:t>
            </a:r>
            <a:r>
              <a:rPr lang="en" sz="1800">
                <a:solidFill>
                  <a:srgbClr val="3B3B3B"/>
                </a:solidFill>
              </a:rPr>
              <a:t>, </a:t>
            </a:r>
            <a:r>
              <a:rPr lang="en" sz="1800">
                <a:solidFill>
                  <a:srgbClr val="FF5600"/>
                </a:solidFill>
              </a:rPr>
              <a:t>Void</a:t>
            </a:r>
            <a:r>
              <a:rPr lang="en" sz="1800">
                <a:solidFill>
                  <a:srgbClr val="3B3B3B"/>
                </a:solidFill>
              </a:rPr>
              <a:t>, </a:t>
            </a:r>
            <a:r>
              <a:rPr lang="en" sz="1800">
                <a:solidFill>
                  <a:srgbClr val="FF5600"/>
                </a:solidFill>
              </a:rPr>
              <a:t>Bitmap</a:t>
            </a:r>
            <a:r>
              <a:rPr lang="en" sz="1800">
                <a:solidFill>
                  <a:srgbClr val="3B3B3B"/>
                </a:solidFill>
              </a:rPr>
              <a:t>&gt;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@Override</a:t>
            </a:r>
            <a:endParaRPr sz="1800">
              <a:solidFill>
                <a:srgbClr val="FF5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protected Bitmap </a:t>
            </a:r>
            <a:r>
              <a:rPr lang="en" sz="1800">
                <a:solidFill>
                  <a:srgbClr val="21439C"/>
                </a:solidFill>
              </a:rPr>
              <a:t>doInBackground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Void</a:t>
            </a:r>
            <a:r>
              <a:rPr lang="en" sz="1800">
                <a:solidFill>
                  <a:srgbClr val="3B3B3B"/>
                </a:solidFill>
              </a:rPr>
              <a:t>... </a:t>
            </a:r>
            <a:r>
              <a:rPr b="1" lang="en" sz="1800">
                <a:solidFill>
                  <a:srgbClr val="0053FF"/>
                </a:solidFill>
              </a:rPr>
              <a:t>ignore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</a:t>
            </a:r>
            <a:r>
              <a:rPr lang="en" sz="1800">
                <a:solidFill>
                  <a:srgbClr val="AF82D4"/>
                </a:solidFill>
              </a:rPr>
              <a:t>// Этот метод выполняется в фоновом потоке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</a:t>
            </a:r>
            <a:r>
              <a:rPr b="1" lang="en" sz="1800">
                <a:solidFill>
                  <a:srgbClr val="006699"/>
                </a:solidFill>
              </a:rPr>
              <a:t>try </a:t>
            </a:r>
            <a:r>
              <a:rPr lang="en" sz="1800">
                <a:solidFill>
                  <a:srgbClr val="3B3B3B"/>
                </a:solidFill>
              </a:rPr>
              <a:t>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    </a:t>
            </a:r>
            <a:r>
              <a:rPr b="1" lang="en" sz="1800">
                <a:solidFill>
                  <a:srgbClr val="006699"/>
                </a:solidFill>
              </a:rPr>
              <a:t>return </a:t>
            </a:r>
            <a:r>
              <a:rPr lang="en" sz="1800">
                <a:solidFill>
                  <a:srgbClr val="3B3B3B"/>
                </a:solidFill>
              </a:rPr>
              <a:t>downloadImage(downloadUrl); 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} </a:t>
            </a:r>
            <a:r>
              <a:rPr b="1" lang="en" sz="1800">
                <a:solidFill>
                  <a:srgbClr val="006699"/>
                </a:solidFill>
              </a:rPr>
              <a:t>catch 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Exception </a:t>
            </a:r>
            <a:r>
              <a:rPr lang="en" sz="1800">
                <a:solidFill>
                  <a:srgbClr val="3B3B3B"/>
                </a:solidFill>
              </a:rPr>
              <a:t>e)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        </a:t>
            </a:r>
            <a:r>
              <a:rPr lang="en" sz="1800">
                <a:solidFill>
                  <a:srgbClr val="FF5600"/>
                </a:solidFill>
              </a:rPr>
              <a:t>Log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e(TAG, </a:t>
            </a:r>
            <a:r>
              <a:rPr lang="en" sz="1800">
                <a:solidFill>
                  <a:srgbClr val="666666"/>
                </a:solidFill>
              </a:rPr>
              <a:t>"Error downloading file: " </a:t>
            </a:r>
            <a:r>
              <a:rPr b="1" lang="en" sz="1800">
                <a:solidFill>
                  <a:srgbClr val="006699"/>
                </a:solidFill>
              </a:rPr>
              <a:t>+ </a:t>
            </a:r>
            <a:r>
              <a:rPr lang="en" sz="1800">
                <a:solidFill>
                  <a:srgbClr val="3B3B3B"/>
                </a:solidFill>
              </a:rPr>
              <a:t>e, e);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    </a:t>
            </a:r>
            <a:r>
              <a:rPr b="1" lang="en" sz="1800">
                <a:solidFill>
                  <a:srgbClr val="006699"/>
                </a:solidFill>
              </a:rPr>
              <a:t>return </a:t>
            </a:r>
            <a:r>
              <a:rPr lang="en" sz="1800">
                <a:solidFill>
                  <a:srgbClr val="3B3B3B"/>
                </a:solidFill>
              </a:rPr>
              <a:t>null;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5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@Override</a:t>
            </a:r>
            <a:endParaRPr sz="1800">
              <a:solidFill>
                <a:srgbClr val="FF5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protected void </a:t>
            </a:r>
            <a:r>
              <a:rPr lang="en" sz="1800">
                <a:solidFill>
                  <a:srgbClr val="21439C"/>
                </a:solidFill>
              </a:rPr>
              <a:t>onPostExecute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Bitmap </a:t>
            </a:r>
            <a:r>
              <a:rPr b="1" lang="en" sz="1800">
                <a:solidFill>
                  <a:srgbClr val="0053FF"/>
                </a:solidFill>
              </a:rPr>
              <a:t>bitmap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}</a:t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/>
        </p:nvSpPr>
        <p:spPr>
          <a:xfrm>
            <a:off x="161400" y="228200"/>
            <a:ext cx="8821200" cy="4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public class </a:t>
            </a:r>
            <a:r>
              <a:rPr lang="en" sz="1800">
                <a:solidFill>
                  <a:srgbClr val="21439C"/>
                </a:solidFill>
              </a:rPr>
              <a:t>LoadImageActivity </a:t>
            </a:r>
            <a:r>
              <a:rPr lang="en" sz="1800">
                <a:solidFill>
                  <a:srgbClr val="FF5600"/>
                </a:solidFill>
              </a:rPr>
              <a:t>extends </a:t>
            </a:r>
            <a:r>
              <a:rPr lang="en" sz="1800">
                <a:solidFill>
                  <a:srgbClr val="3B3B3B"/>
                </a:solidFill>
              </a:rPr>
              <a:t>Activity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private ProgressBar </a:t>
            </a:r>
            <a:r>
              <a:rPr lang="en" sz="1800">
                <a:solidFill>
                  <a:srgbClr val="3B3B3B"/>
                </a:solidFill>
              </a:rPr>
              <a:t>progressBarView;</a:t>
            </a:r>
            <a:br>
              <a:rPr lang="en" sz="1800">
                <a:solidFill>
                  <a:srgbClr val="3B3B3B"/>
                </a:solidFill>
              </a:rPr>
            </a:b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private ImageView </a:t>
            </a:r>
            <a:r>
              <a:rPr lang="en" sz="1800">
                <a:solidFill>
                  <a:srgbClr val="3B3B3B"/>
                </a:solidFill>
              </a:rPr>
              <a:t>imageView;</a:t>
            </a:r>
            <a:br>
              <a:rPr lang="en" sz="1800">
                <a:solidFill>
                  <a:srgbClr val="3B3B3B"/>
                </a:solidFill>
              </a:rPr>
            </a:b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@Override</a:t>
            </a:r>
            <a:endParaRPr sz="1800">
              <a:solidFill>
                <a:srgbClr val="FF5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protected void </a:t>
            </a:r>
            <a:r>
              <a:rPr lang="en" sz="1800">
                <a:solidFill>
                  <a:srgbClr val="21439C"/>
                </a:solidFill>
              </a:rPr>
              <a:t>onCreate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Bundle </a:t>
            </a:r>
            <a:r>
              <a:rPr b="1" lang="en" sz="1800">
                <a:solidFill>
                  <a:srgbClr val="0053FF"/>
                </a:solidFill>
              </a:rPr>
              <a:t>savedInstanceState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53FF"/>
                </a:solidFill>
              </a:rPr>
              <a:t>        super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onCreate(savedInstanceState);    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setContentView(</a:t>
            </a:r>
            <a:r>
              <a:rPr lang="en" sz="1800">
                <a:solidFill>
                  <a:srgbClr val="FF5600"/>
                </a:solidFill>
              </a:rPr>
              <a:t>R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layout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activity_load_image);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progressBarView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setVisibility(</a:t>
            </a:r>
            <a:r>
              <a:rPr lang="en" sz="1800">
                <a:solidFill>
                  <a:srgbClr val="FF5600"/>
                </a:solidFill>
              </a:rPr>
              <a:t>View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VISIBLE);</a:t>
            </a:r>
            <a:r>
              <a:rPr b="1" lang="en" sz="1800">
                <a:solidFill>
                  <a:srgbClr val="006699"/>
                </a:solidFill>
              </a:rPr>
              <a:t>new </a:t>
            </a:r>
            <a:r>
              <a:rPr lang="en" sz="1800">
                <a:solidFill>
                  <a:srgbClr val="FF5600"/>
                </a:solidFill>
              </a:rPr>
              <a:t>GetImageTask</a:t>
            </a:r>
            <a:r>
              <a:rPr lang="en" sz="1800">
                <a:solidFill>
                  <a:srgbClr val="3B3B3B"/>
                </a:solidFill>
              </a:rPr>
              <a:t>()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execute();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66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new </a:t>
            </a:r>
            <a:r>
              <a:rPr lang="en" sz="1800">
                <a:solidFill>
                  <a:srgbClr val="FF5600"/>
                </a:solidFill>
              </a:rPr>
              <a:t>GetImageTask</a:t>
            </a:r>
            <a:r>
              <a:rPr lang="en" sz="1800">
                <a:solidFill>
                  <a:srgbClr val="3B3B3B"/>
                </a:solidFill>
              </a:rPr>
              <a:t>()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execute();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</a:t>
            </a:r>
            <a:r>
              <a:rPr lang="en" sz="1800">
                <a:solidFill>
                  <a:srgbClr val="3B3B3B"/>
                </a:solidFill>
              </a:rPr>
              <a:t>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0" y="0"/>
            <a:ext cx="88035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AsyncTask: отображение прогресса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</a:t>
            </a:r>
            <a:r>
              <a:rPr lang="en" sz="1800">
                <a:solidFill>
                  <a:srgbClr val="AF82D4"/>
                </a:solidFill>
              </a:rPr>
              <a:t>/**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* Callback интерфейс для получения уведомления о прогрессе.*/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public interface </a:t>
            </a:r>
            <a:r>
              <a:rPr lang="en" sz="1800">
                <a:solidFill>
                  <a:srgbClr val="21439C"/>
                </a:solidFill>
              </a:rPr>
              <a:t>ProgressCallback </a:t>
            </a:r>
            <a:r>
              <a:rPr lang="en" sz="1800">
                <a:solidFill>
                  <a:srgbClr val="3B3B3B"/>
                </a:solidFill>
              </a:rPr>
              <a:t>{</a:t>
            </a:r>
            <a:br>
              <a:rPr lang="en" sz="1800">
                <a:solidFill>
                  <a:srgbClr val="3B3B3B"/>
                </a:solidFill>
              </a:rPr>
            </a:br>
            <a:r>
              <a:rPr lang="en" sz="1800">
                <a:solidFill>
                  <a:srgbClr val="3B3B3B"/>
                </a:solidFill>
              </a:rPr>
              <a:t>        </a:t>
            </a:r>
            <a:r>
              <a:rPr lang="en" sz="1800">
                <a:solidFill>
                  <a:srgbClr val="AF82D4"/>
                </a:solidFill>
              </a:rPr>
              <a:t>/**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 * Вызывается при изменении значения прогресса.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 * </a:t>
            </a:r>
            <a:r>
              <a:rPr b="1" lang="en" sz="1800">
                <a:solidFill>
                  <a:srgbClr val="006699"/>
                </a:solidFill>
              </a:rPr>
              <a:t>@param </a:t>
            </a:r>
            <a:r>
              <a:rPr lang="en" sz="1800">
                <a:solidFill>
                  <a:srgbClr val="AF82D4"/>
                </a:solidFill>
              </a:rPr>
              <a:t>progress новое значение прогресса от 0 до 100.*/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    </a:t>
            </a:r>
            <a:r>
              <a:rPr lang="en" sz="1800">
                <a:solidFill>
                  <a:srgbClr val="FF5600"/>
                </a:solidFill>
              </a:rPr>
              <a:t>void </a:t>
            </a:r>
            <a:r>
              <a:rPr lang="en" sz="1800">
                <a:solidFill>
                  <a:srgbClr val="21439C"/>
                </a:solidFill>
              </a:rPr>
              <a:t>onProgressChanged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int </a:t>
            </a:r>
            <a:r>
              <a:rPr b="1" lang="en" sz="1800">
                <a:solidFill>
                  <a:srgbClr val="0053FF"/>
                </a:solidFill>
              </a:rPr>
              <a:t>progress</a:t>
            </a:r>
            <a:r>
              <a:rPr lang="en" sz="1800">
                <a:solidFill>
                  <a:srgbClr val="3B3B3B"/>
                </a:solidFill>
              </a:rPr>
              <a:t>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/>
        </p:nvSpPr>
        <p:spPr>
          <a:xfrm>
            <a:off x="135150" y="136050"/>
            <a:ext cx="8873700" cy="4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class </a:t>
            </a:r>
            <a:r>
              <a:rPr lang="en" sz="1800">
                <a:solidFill>
                  <a:srgbClr val="21439C"/>
                </a:solidFill>
              </a:rPr>
              <a:t>GetImageTask </a:t>
            </a:r>
            <a:r>
              <a:rPr lang="en" sz="1800">
                <a:solidFill>
                  <a:srgbClr val="FF5600"/>
                </a:solidFill>
              </a:rPr>
              <a:t>extends </a:t>
            </a:r>
            <a:r>
              <a:rPr lang="en" sz="1800">
                <a:solidFill>
                  <a:srgbClr val="3B3B3B"/>
                </a:solidFill>
              </a:rPr>
              <a:t>AsyncTask&lt;</a:t>
            </a:r>
            <a:r>
              <a:rPr lang="en" sz="1800">
                <a:solidFill>
                  <a:srgbClr val="FF5600"/>
                </a:solidFill>
              </a:rPr>
              <a:t>Void</a:t>
            </a:r>
            <a:r>
              <a:rPr lang="en" sz="1800">
                <a:solidFill>
                  <a:srgbClr val="3B3B3B"/>
                </a:solidFill>
              </a:rPr>
              <a:t>, </a:t>
            </a:r>
            <a:r>
              <a:rPr lang="en" sz="1800">
                <a:solidFill>
                  <a:srgbClr val="FF5600"/>
                </a:solidFill>
              </a:rPr>
              <a:t>Integer</a:t>
            </a:r>
            <a:r>
              <a:rPr lang="en" sz="1800">
                <a:solidFill>
                  <a:srgbClr val="3B3B3B"/>
                </a:solidFill>
              </a:rPr>
              <a:t>, </a:t>
            </a:r>
            <a:r>
              <a:rPr lang="en" sz="1800">
                <a:solidFill>
                  <a:srgbClr val="FF5600"/>
                </a:solidFill>
              </a:rPr>
              <a:t>Bitmap</a:t>
            </a:r>
            <a:r>
              <a:rPr lang="en" sz="1800">
                <a:solidFill>
                  <a:srgbClr val="3B3B3B"/>
                </a:solidFill>
              </a:rPr>
              <a:t>&gt;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600"/>
                </a:solidFill>
              </a:rPr>
              <a:t>    </a:t>
            </a:r>
            <a:r>
              <a:rPr b="1" lang="en" sz="1800">
                <a:solidFill>
                  <a:srgbClr val="FF5600"/>
                </a:solidFill>
              </a:rPr>
              <a:t>implements </a:t>
            </a:r>
            <a:r>
              <a:rPr b="1" lang="en" sz="1800">
                <a:solidFill>
                  <a:srgbClr val="3B3B3B"/>
                </a:solidFill>
              </a:rPr>
              <a:t>ProgressCallback </a:t>
            </a:r>
            <a:r>
              <a:rPr lang="en" sz="1800">
                <a:solidFill>
                  <a:srgbClr val="3B3B3B"/>
                </a:solidFill>
              </a:rPr>
              <a:t>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protected Bitmap </a:t>
            </a:r>
            <a:r>
              <a:rPr lang="en" sz="1800">
                <a:solidFill>
                  <a:srgbClr val="21439C"/>
                </a:solidFill>
              </a:rPr>
              <a:t>doInBackground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Void</a:t>
            </a:r>
            <a:r>
              <a:rPr lang="en" sz="1800">
                <a:solidFill>
                  <a:srgbClr val="3B3B3B"/>
                </a:solidFill>
              </a:rPr>
              <a:t>... </a:t>
            </a:r>
            <a:r>
              <a:rPr b="1" lang="en" sz="1800">
                <a:solidFill>
                  <a:srgbClr val="0053FF"/>
                </a:solidFill>
              </a:rPr>
              <a:t>ignore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return downloadImage(url, </a:t>
            </a:r>
            <a:r>
              <a:rPr lang="en" sz="1800">
                <a:solidFill>
                  <a:srgbClr val="0053FF"/>
                </a:solidFill>
              </a:rPr>
              <a:t>this </a:t>
            </a:r>
            <a:r>
              <a:rPr lang="en" sz="1800">
                <a:solidFill>
                  <a:srgbClr val="AF82D4"/>
                </a:solidFill>
              </a:rPr>
              <a:t>/*progressCallback*/</a:t>
            </a:r>
            <a:r>
              <a:rPr lang="en" sz="1800">
                <a:solidFill>
                  <a:srgbClr val="3B3B3B"/>
                </a:solidFill>
              </a:rPr>
              <a:t>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// Метод ProgressCallback, вызывается в фоновом потоке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public void </a:t>
            </a:r>
            <a:r>
              <a:rPr lang="en" sz="1800">
                <a:solidFill>
                  <a:srgbClr val="21439C"/>
                </a:solidFill>
              </a:rPr>
              <a:t>onProgressChanged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int </a:t>
            </a:r>
            <a:r>
              <a:rPr b="1" lang="en" sz="1800">
                <a:solidFill>
                  <a:srgbClr val="0053FF"/>
                </a:solidFill>
              </a:rPr>
              <a:t>progress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B3B3B"/>
                </a:solidFill>
              </a:rPr>
              <a:t>        </a:t>
            </a:r>
            <a:r>
              <a:rPr b="1" lang="en" sz="1800">
                <a:solidFill>
                  <a:srgbClr val="3B3B3B"/>
                </a:solidFill>
              </a:rPr>
              <a:t>publishProgress</a:t>
            </a:r>
            <a:r>
              <a:rPr lang="en" sz="1800">
                <a:solidFill>
                  <a:srgbClr val="3B3B3B"/>
                </a:solidFill>
              </a:rPr>
              <a:t>(progress);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// Метод AsyncTask, вызывается в UI потоке</a:t>
            </a:r>
            <a:br>
              <a:rPr lang="en" sz="1800">
                <a:solidFill>
                  <a:srgbClr val="AF82D4"/>
                </a:solidFill>
              </a:rPr>
            </a:br>
            <a:r>
              <a:rPr lang="en" sz="1800">
                <a:solidFill>
                  <a:srgbClr val="AF82D4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protected void </a:t>
            </a:r>
            <a:r>
              <a:rPr lang="en" sz="1800">
                <a:solidFill>
                  <a:srgbClr val="21439C"/>
                </a:solidFill>
              </a:rPr>
              <a:t>onProgressUpdate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Integer</a:t>
            </a:r>
            <a:r>
              <a:rPr lang="en" sz="1800">
                <a:solidFill>
                  <a:srgbClr val="3B3B3B"/>
                </a:solidFill>
              </a:rPr>
              <a:t>... </a:t>
            </a:r>
            <a:r>
              <a:rPr b="1" lang="en" sz="1800">
                <a:solidFill>
                  <a:srgbClr val="0053FF"/>
                </a:solidFill>
              </a:rPr>
              <a:t>values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    </a:t>
            </a:r>
            <a:r>
              <a:rPr lang="en" sz="1800">
                <a:solidFill>
                  <a:srgbClr val="FF5600"/>
                </a:solidFill>
              </a:rPr>
              <a:t>int </a:t>
            </a:r>
            <a:r>
              <a:rPr lang="en" sz="1800">
                <a:solidFill>
                  <a:srgbClr val="3B3B3B"/>
                </a:solidFill>
              </a:rPr>
              <a:t>progress </a:t>
            </a:r>
            <a:r>
              <a:rPr b="1" lang="en" sz="1800">
                <a:solidFill>
                  <a:srgbClr val="006699"/>
                </a:solidFill>
              </a:rPr>
              <a:t>= </a:t>
            </a:r>
            <a:r>
              <a:rPr lang="en" sz="1800">
                <a:solidFill>
                  <a:srgbClr val="3B3B3B"/>
                </a:solidFill>
              </a:rPr>
              <a:t>values[values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length </a:t>
            </a:r>
            <a:r>
              <a:rPr b="1" lang="en" sz="1800">
                <a:solidFill>
                  <a:srgbClr val="006699"/>
                </a:solidFill>
              </a:rPr>
              <a:t>-</a:t>
            </a:r>
            <a:r>
              <a:rPr lang="en" sz="1800">
                <a:solidFill>
                  <a:srgbClr val="A8017E"/>
                </a:solidFill>
              </a:rPr>
              <a:t>1</a:t>
            </a:r>
            <a:r>
              <a:rPr lang="en" sz="1800">
                <a:solidFill>
                  <a:srgbClr val="3B3B3B"/>
                </a:solidFill>
              </a:rPr>
              <a:t>];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B3B3B"/>
                </a:solidFill>
              </a:rPr>
              <a:t>        </a:t>
            </a:r>
            <a:r>
              <a:rPr b="1" lang="en" sz="1800">
                <a:solidFill>
                  <a:srgbClr val="3B3B3B"/>
                </a:solidFill>
              </a:rPr>
              <a:t>progressBarView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b="1" lang="en" sz="1800">
                <a:solidFill>
                  <a:srgbClr val="3B3B3B"/>
                </a:solidFill>
              </a:rPr>
              <a:t>setProgress</a:t>
            </a:r>
            <a:r>
              <a:rPr lang="en" sz="1800">
                <a:solidFill>
                  <a:srgbClr val="3B3B3B"/>
                </a:solidFill>
              </a:rPr>
              <a:t>(progress);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}</a:t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/>
        </p:nvSpPr>
        <p:spPr>
          <a:xfrm>
            <a:off x="152400" y="152400"/>
            <a:ext cx="86160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Смена конфигурации</a:t>
            </a:r>
            <a:endParaRPr sz="2800"/>
          </a:p>
        </p:txBody>
      </p:sp>
      <p:sp>
        <p:nvSpPr>
          <p:cNvPr id="371" name="Google Shape;371;p51"/>
          <p:cNvSpPr/>
          <p:nvPr/>
        </p:nvSpPr>
        <p:spPr>
          <a:xfrm>
            <a:off x="1781800" y="965900"/>
            <a:ext cx="15810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 #1</a:t>
            </a:r>
            <a:endParaRPr/>
          </a:p>
        </p:txBody>
      </p:sp>
      <p:sp>
        <p:nvSpPr>
          <p:cNvPr id="372" name="Google Shape;372;p51"/>
          <p:cNvSpPr/>
          <p:nvPr/>
        </p:nvSpPr>
        <p:spPr>
          <a:xfrm>
            <a:off x="5241200" y="965900"/>
            <a:ext cx="1342800" cy="465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AyncTask</a:t>
            </a:r>
            <a:endParaRPr/>
          </a:p>
        </p:txBody>
      </p:sp>
      <p:sp>
        <p:nvSpPr>
          <p:cNvPr id="373" name="Google Shape;373;p51"/>
          <p:cNvSpPr txBox="1"/>
          <p:nvPr/>
        </p:nvSpPr>
        <p:spPr>
          <a:xfrm>
            <a:off x="1322575" y="2086200"/>
            <a:ext cx="105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</a:t>
            </a:r>
            <a:endParaRPr/>
          </a:p>
        </p:txBody>
      </p:sp>
      <p:cxnSp>
        <p:nvCxnSpPr>
          <p:cNvPr id="374" name="Google Shape;374;p51"/>
          <p:cNvCxnSpPr>
            <a:stCxn id="375" idx="3"/>
          </p:cNvCxnSpPr>
          <p:nvPr/>
        </p:nvCxnSpPr>
        <p:spPr>
          <a:xfrm>
            <a:off x="2767650" y="2346750"/>
            <a:ext cx="2966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51"/>
          <p:cNvSpPr txBox="1"/>
          <p:nvPr/>
        </p:nvSpPr>
        <p:spPr>
          <a:xfrm>
            <a:off x="2372225" y="4524600"/>
            <a:ext cx="141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Обновляем UI</a:t>
            </a:r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3362825" y="1982900"/>
            <a:ext cx="177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execute(...)</a:t>
            </a:r>
            <a:endParaRPr/>
          </a:p>
        </p:txBody>
      </p:sp>
      <p:cxnSp>
        <p:nvCxnSpPr>
          <p:cNvPr id="378" name="Google Shape;378;p51"/>
          <p:cNvCxnSpPr>
            <a:stCxn id="371" idx="2"/>
          </p:cNvCxnSpPr>
          <p:nvPr/>
        </p:nvCxnSpPr>
        <p:spPr>
          <a:xfrm>
            <a:off x="2572300" y="1431200"/>
            <a:ext cx="17100" cy="20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oval"/>
          </a:ln>
        </p:spPr>
      </p:cxnSp>
      <p:sp>
        <p:nvSpPr>
          <p:cNvPr id="375" name="Google Shape;375;p51"/>
          <p:cNvSpPr/>
          <p:nvPr/>
        </p:nvSpPr>
        <p:spPr>
          <a:xfrm>
            <a:off x="2372550" y="22003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51"/>
          <p:cNvCxnSpPr>
            <a:endCxn id="380" idx="2"/>
          </p:cNvCxnSpPr>
          <p:nvPr/>
        </p:nvCxnSpPr>
        <p:spPr>
          <a:xfrm flipH="1">
            <a:off x="5912600" y="1431150"/>
            <a:ext cx="10200" cy="3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0" name="Google Shape;380;p51"/>
          <p:cNvSpPr/>
          <p:nvPr/>
        </p:nvSpPr>
        <p:spPr>
          <a:xfrm>
            <a:off x="5745950" y="2352750"/>
            <a:ext cx="333300" cy="2334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 txBox="1"/>
          <p:nvPr/>
        </p:nvSpPr>
        <p:spPr>
          <a:xfrm>
            <a:off x="1097175" y="2695800"/>
            <a:ext cx="1278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2372550" y="28099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51"/>
          <p:cNvCxnSpPr/>
          <p:nvPr/>
        </p:nvCxnSpPr>
        <p:spPr>
          <a:xfrm>
            <a:off x="193100" y="3405200"/>
            <a:ext cx="5055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4" name="Google Shape;384;p51"/>
          <p:cNvSpPr txBox="1"/>
          <p:nvPr/>
        </p:nvSpPr>
        <p:spPr>
          <a:xfrm>
            <a:off x="2922450" y="3049700"/>
            <a:ext cx="2375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Поворот экрана</a:t>
            </a: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3229600" y="3480500"/>
            <a:ext cx="1581000" cy="4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 #2</a:t>
            </a:r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2770375" y="3991200"/>
            <a:ext cx="105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</a:t>
            </a:r>
            <a:endParaRPr/>
          </a:p>
        </p:txBody>
      </p:sp>
      <p:cxnSp>
        <p:nvCxnSpPr>
          <p:cNvPr id="387" name="Google Shape;387;p51"/>
          <p:cNvCxnSpPr>
            <a:endCxn id="388" idx="2"/>
          </p:cNvCxnSpPr>
          <p:nvPr/>
        </p:nvCxnSpPr>
        <p:spPr>
          <a:xfrm>
            <a:off x="4011300" y="3944550"/>
            <a:ext cx="66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oval"/>
          </a:ln>
        </p:spPr>
      </p:cxnSp>
      <p:sp>
        <p:nvSpPr>
          <p:cNvPr id="389" name="Google Shape;389;p51"/>
          <p:cNvSpPr/>
          <p:nvPr/>
        </p:nvSpPr>
        <p:spPr>
          <a:xfrm>
            <a:off x="3820350" y="41053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1"/>
          <p:cNvSpPr/>
          <p:nvPr/>
        </p:nvSpPr>
        <p:spPr>
          <a:xfrm>
            <a:off x="3820350" y="4562550"/>
            <a:ext cx="395100" cy="29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51"/>
          <p:cNvCxnSpPr>
            <a:stCxn id="380" idx="2"/>
            <a:endCxn id="388" idx="3"/>
          </p:cNvCxnSpPr>
          <p:nvPr/>
        </p:nvCxnSpPr>
        <p:spPr>
          <a:xfrm flipH="1">
            <a:off x="4215500" y="4687050"/>
            <a:ext cx="16971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42625"/>
            <a:ext cx="85206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Потоки</a:t>
            </a:r>
            <a:r>
              <a:rPr lang="en" sz="2400"/>
              <a:t> могут выполняться </a:t>
            </a:r>
            <a:r>
              <a:rPr b="1" lang="en" sz="2400"/>
              <a:t>параллельно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Потоки</a:t>
            </a:r>
            <a:r>
              <a:rPr lang="en" sz="2400"/>
              <a:t> могут выполняться на разных или на одном </a:t>
            </a:r>
            <a:r>
              <a:rPr b="1" lang="en" sz="2400"/>
              <a:t>CPU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Количество потоков не ограничено (в пределах доступной памяти)</a:t>
            </a:r>
            <a:endParaRPr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2678325"/>
            <a:ext cx="841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#0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3276550"/>
            <a:ext cx="841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#1 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4507125"/>
            <a:ext cx="841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#2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3897525"/>
            <a:ext cx="841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#2 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485325" y="2678325"/>
            <a:ext cx="1205400" cy="3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485325" y="3287925"/>
            <a:ext cx="1205400" cy="386700"/>
          </a:xfrm>
          <a:prstGeom prst="rect">
            <a:avLst/>
          </a:prstGeom>
          <a:solidFill>
            <a:srgbClr val="FFAB40">
              <a:alpha val="49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#1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485325" y="3897525"/>
            <a:ext cx="1205400" cy="386700"/>
          </a:xfrm>
          <a:prstGeom prst="rect">
            <a:avLst/>
          </a:prstGeom>
          <a:solidFill>
            <a:srgbClr val="EEFF41">
              <a:alpha val="5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#2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485325" y="4507125"/>
            <a:ext cx="1205400" cy="386700"/>
          </a:xfrm>
          <a:prstGeom prst="rect">
            <a:avLst/>
          </a:prstGeom>
          <a:solidFill>
            <a:srgbClr val="00FF00">
              <a:alpha val="5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#3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847525" y="2678325"/>
            <a:ext cx="3408600" cy="3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main(String[] args) {...}</a:t>
            </a:r>
            <a:endParaRPr/>
          </a:p>
        </p:txBody>
      </p:sp>
      <p:cxnSp>
        <p:nvCxnSpPr>
          <p:cNvPr id="86" name="Google Shape;86;p16"/>
          <p:cNvCxnSpPr>
            <a:stCxn id="81" idx="3"/>
            <a:endCxn id="85" idx="1"/>
          </p:cNvCxnSpPr>
          <p:nvPr/>
        </p:nvCxnSpPr>
        <p:spPr>
          <a:xfrm>
            <a:off x="2690725" y="2871675"/>
            <a:ext cx="115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5" idx="3"/>
          </p:cNvCxnSpPr>
          <p:nvPr/>
        </p:nvCxnSpPr>
        <p:spPr>
          <a:xfrm flipH="1" rot="10800000">
            <a:off x="7256125" y="2860275"/>
            <a:ext cx="13533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88" name="Google Shape;88;p16"/>
          <p:cNvSpPr/>
          <p:nvPr/>
        </p:nvSpPr>
        <p:spPr>
          <a:xfrm>
            <a:off x="3847525" y="3287925"/>
            <a:ext cx="3408600" cy="386700"/>
          </a:xfrm>
          <a:prstGeom prst="rect">
            <a:avLst/>
          </a:prstGeom>
          <a:solidFill>
            <a:srgbClr val="FFAB40">
              <a:alpha val="490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run() {...}</a:t>
            </a:r>
            <a:endParaRPr/>
          </a:p>
        </p:txBody>
      </p:sp>
      <p:cxnSp>
        <p:nvCxnSpPr>
          <p:cNvPr id="89" name="Google Shape;89;p16"/>
          <p:cNvCxnSpPr>
            <a:endCxn id="88" idx="1"/>
          </p:cNvCxnSpPr>
          <p:nvPr/>
        </p:nvCxnSpPr>
        <p:spPr>
          <a:xfrm>
            <a:off x="2690725" y="3481275"/>
            <a:ext cx="115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8" idx="3"/>
          </p:cNvCxnSpPr>
          <p:nvPr/>
        </p:nvCxnSpPr>
        <p:spPr>
          <a:xfrm flipH="1" rot="10800000">
            <a:off x="7256125" y="3469875"/>
            <a:ext cx="13533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91" name="Google Shape;91;p16"/>
          <p:cNvSpPr/>
          <p:nvPr/>
        </p:nvSpPr>
        <p:spPr>
          <a:xfrm>
            <a:off x="3847525" y="3897525"/>
            <a:ext cx="3408600" cy="386700"/>
          </a:xfrm>
          <a:prstGeom prst="rect">
            <a:avLst/>
          </a:prstGeom>
          <a:solidFill>
            <a:srgbClr val="EEFF41">
              <a:alpha val="521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run() {...}</a:t>
            </a:r>
            <a:endParaRPr/>
          </a:p>
        </p:txBody>
      </p:sp>
      <p:cxnSp>
        <p:nvCxnSpPr>
          <p:cNvPr id="92" name="Google Shape;92;p16"/>
          <p:cNvCxnSpPr>
            <a:endCxn id="91" idx="1"/>
          </p:cNvCxnSpPr>
          <p:nvPr/>
        </p:nvCxnSpPr>
        <p:spPr>
          <a:xfrm>
            <a:off x="2690725" y="4090875"/>
            <a:ext cx="115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91" idx="3"/>
          </p:cNvCxnSpPr>
          <p:nvPr/>
        </p:nvCxnSpPr>
        <p:spPr>
          <a:xfrm flipH="1" rot="10800000">
            <a:off x="7256125" y="4079475"/>
            <a:ext cx="13533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94" name="Google Shape;94;p16"/>
          <p:cNvSpPr/>
          <p:nvPr/>
        </p:nvSpPr>
        <p:spPr>
          <a:xfrm>
            <a:off x="3847525" y="4507125"/>
            <a:ext cx="3408600" cy="386700"/>
          </a:xfrm>
          <a:prstGeom prst="rect">
            <a:avLst/>
          </a:prstGeom>
          <a:solidFill>
            <a:srgbClr val="00FF00">
              <a:alpha val="5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run() {...}</a:t>
            </a:r>
            <a:endParaRPr/>
          </a:p>
        </p:txBody>
      </p:sp>
      <p:cxnSp>
        <p:nvCxnSpPr>
          <p:cNvPr id="95" name="Google Shape;95;p16"/>
          <p:cNvCxnSpPr>
            <a:endCxn id="94" idx="1"/>
          </p:cNvCxnSpPr>
          <p:nvPr/>
        </p:nvCxnSpPr>
        <p:spPr>
          <a:xfrm>
            <a:off x="2690725" y="4700475"/>
            <a:ext cx="115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94" idx="3"/>
          </p:cNvCxnSpPr>
          <p:nvPr/>
        </p:nvCxnSpPr>
        <p:spPr>
          <a:xfrm flipH="1" rot="10800000">
            <a:off x="7256125" y="4689075"/>
            <a:ext cx="13533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/>
        </p:nvSpPr>
        <p:spPr>
          <a:xfrm>
            <a:off x="0" y="0"/>
            <a:ext cx="88827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Смена конфигурации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" sz="2800"/>
              <a:t>При смене конфигурации создается новый объект</a:t>
            </a:r>
            <a:r>
              <a:rPr lang="en" sz="2800">
                <a:solidFill>
                  <a:schemeClr val="dk2"/>
                </a:solidFill>
              </a:rPr>
              <a:t> Activity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" sz="2800"/>
              <a:t>Запущенный</a:t>
            </a:r>
            <a:r>
              <a:rPr lang="en" sz="2800">
                <a:solidFill>
                  <a:schemeClr val="dk2"/>
                </a:solidFill>
              </a:rPr>
              <a:t> AsyncTask </a:t>
            </a:r>
            <a:r>
              <a:rPr lang="en" sz="2800"/>
              <a:t>продолжаетработать!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" sz="2800">
                <a:solidFill>
                  <a:schemeClr val="dk2"/>
                </a:solidFill>
              </a:rPr>
              <a:t>AsyncTask </a:t>
            </a:r>
            <a:r>
              <a:rPr lang="en" sz="2800"/>
              <a:t>должен получить ссылку на новый объект</a:t>
            </a:r>
            <a:r>
              <a:rPr lang="en" sz="2800">
                <a:solidFill>
                  <a:schemeClr val="dk2"/>
                </a:solidFill>
              </a:rPr>
              <a:t> Activity </a:t>
            </a:r>
            <a:r>
              <a:rPr lang="en" sz="2800"/>
              <a:t>для отображения прогресса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" sz="2800"/>
              <a:t>Новый объект</a:t>
            </a:r>
            <a:r>
              <a:rPr lang="en" sz="2800">
                <a:solidFill>
                  <a:schemeClr val="dk2"/>
                </a:solidFill>
              </a:rPr>
              <a:t> Activity </a:t>
            </a:r>
            <a:r>
              <a:rPr lang="en" sz="2800"/>
              <a:t>не должен запускать новый</a:t>
            </a:r>
            <a:r>
              <a:rPr lang="en" sz="2800">
                <a:solidFill>
                  <a:schemeClr val="dk2"/>
                </a:solidFill>
              </a:rPr>
              <a:t> AsyncTask,</a:t>
            </a:r>
            <a:r>
              <a:rPr lang="en" sz="2800"/>
              <a:t>а должен «связаться» со старым.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/>
        </p:nvSpPr>
        <p:spPr>
          <a:xfrm>
            <a:off x="0" y="0"/>
            <a:ext cx="8829900" cy="4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5600"/>
                </a:solidFill>
              </a:rPr>
              <a:t>public </a:t>
            </a:r>
            <a:r>
              <a:rPr b="1" lang="en" sz="1800">
                <a:solidFill>
                  <a:srgbClr val="FF5600"/>
                </a:solidFill>
              </a:rPr>
              <a:t>static </a:t>
            </a:r>
            <a:r>
              <a:rPr lang="en" sz="1800">
                <a:solidFill>
                  <a:srgbClr val="FF5600"/>
                </a:solidFill>
              </a:rPr>
              <a:t>class </a:t>
            </a:r>
            <a:r>
              <a:rPr lang="en" sz="1800">
                <a:solidFill>
                  <a:srgbClr val="21439C"/>
                </a:solidFill>
              </a:rPr>
              <a:t>GetImageTask </a:t>
            </a:r>
            <a:r>
              <a:rPr lang="en" sz="1800">
                <a:solidFill>
                  <a:srgbClr val="FF5600"/>
                </a:solidFill>
              </a:rPr>
              <a:t>extends </a:t>
            </a:r>
            <a:r>
              <a:rPr lang="en" sz="1800">
                <a:solidFill>
                  <a:srgbClr val="3B3B3B"/>
                </a:solidFill>
              </a:rPr>
              <a:t>AsyncTask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// Текущий объект Activity, храним для обновления отображения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private LoadImageActivity </a:t>
            </a:r>
            <a:r>
              <a:rPr lang="en" sz="1800">
                <a:solidFill>
                  <a:srgbClr val="3B3B3B"/>
                </a:solidFill>
              </a:rPr>
              <a:t>activity;</a:t>
            </a:r>
            <a:br>
              <a:rPr lang="en" sz="1800">
                <a:solidFill>
                  <a:srgbClr val="3B3B3B"/>
                </a:solidFill>
              </a:rPr>
            </a:b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439C"/>
                </a:solidFill>
              </a:rPr>
              <a:t>    </a:t>
            </a:r>
            <a:r>
              <a:rPr lang="en" sz="1800">
                <a:solidFill>
                  <a:srgbClr val="21439C"/>
                </a:solidFill>
              </a:rPr>
              <a:t>GetImageActivity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LoadImageActivity </a:t>
            </a:r>
            <a:r>
              <a:rPr b="1" lang="en" sz="1800">
                <a:solidFill>
                  <a:srgbClr val="0053FF"/>
                </a:solidFill>
              </a:rPr>
              <a:t>activity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53FF"/>
                </a:solidFill>
              </a:rPr>
              <a:t>        </a:t>
            </a:r>
            <a:r>
              <a:rPr b="1" lang="en" sz="1800">
                <a:solidFill>
                  <a:srgbClr val="0053FF"/>
                </a:solidFill>
              </a:rPr>
              <a:t>this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activity </a:t>
            </a:r>
            <a:r>
              <a:rPr b="1" lang="en" sz="1800">
                <a:solidFill>
                  <a:srgbClr val="006699"/>
                </a:solidFill>
              </a:rPr>
              <a:t>= </a:t>
            </a:r>
            <a:r>
              <a:rPr lang="en" sz="1800">
                <a:solidFill>
                  <a:srgbClr val="3B3B3B"/>
                </a:solidFill>
              </a:rPr>
              <a:t>activity;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void </a:t>
            </a:r>
            <a:r>
              <a:rPr b="1" lang="en" sz="1800">
                <a:solidFill>
                  <a:srgbClr val="21439C"/>
                </a:solidFill>
              </a:rPr>
              <a:t>attachActivity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LoadImageActivity </a:t>
            </a:r>
            <a:r>
              <a:rPr b="1" lang="en" sz="1800">
                <a:solidFill>
                  <a:srgbClr val="0053FF"/>
                </a:solidFill>
              </a:rPr>
              <a:t>activity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53FF"/>
                </a:solidFill>
              </a:rPr>
              <a:t>        </a:t>
            </a:r>
            <a:r>
              <a:rPr b="1" lang="en" sz="1800">
                <a:solidFill>
                  <a:srgbClr val="0053FF"/>
                </a:solidFill>
              </a:rPr>
              <a:t>this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activity </a:t>
            </a:r>
            <a:r>
              <a:rPr b="1" lang="en" sz="1800">
                <a:solidFill>
                  <a:srgbClr val="006699"/>
                </a:solidFill>
              </a:rPr>
              <a:t>= </a:t>
            </a:r>
            <a:r>
              <a:rPr lang="en" sz="1800">
                <a:solidFill>
                  <a:srgbClr val="3B3B3B"/>
                </a:solidFill>
              </a:rPr>
              <a:t>activity;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updateView();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void </a:t>
            </a:r>
            <a:r>
              <a:rPr lang="en" sz="1800">
                <a:solidFill>
                  <a:srgbClr val="21439C"/>
                </a:solidFill>
              </a:rPr>
              <a:t>updateView</a:t>
            </a:r>
            <a:r>
              <a:rPr lang="en" sz="1800">
                <a:solidFill>
                  <a:srgbClr val="3B3B3B"/>
                </a:solidFill>
              </a:rPr>
              <a:t>()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</a:t>
            </a:r>
            <a:r>
              <a:rPr b="1" lang="en" sz="1800">
                <a:solidFill>
                  <a:srgbClr val="006699"/>
                </a:solidFill>
              </a:rPr>
              <a:t>if </a:t>
            </a:r>
            <a:r>
              <a:rPr lang="en" sz="1800">
                <a:solidFill>
                  <a:srgbClr val="3B3B3B"/>
                </a:solidFill>
              </a:rPr>
              <a:t>(activity </a:t>
            </a:r>
            <a:r>
              <a:rPr b="1" lang="en" sz="1800">
                <a:solidFill>
                  <a:srgbClr val="006699"/>
                </a:solidFill>
              </a:rPr>
              <a:t>!= </a:t>
            </a:r>
            <a:r>
              <a:rPr lang="en" sz="1800">
                <a:solidFill>
                  <a:srgbClr val="A535AE"/>
                </a:solidFill>
              </a:rPr>
              <a:t>null </a:t>
            </a:r>
            <a:r>
              <a:rPr lang="en" sz="1800">
                <a:solidFill>
                  <a:srgbClr val="3B3B3B"/>
                </a:solidFill>
              </a:rPr>
              <a:t>&amp;&amp; !activity.isFinishing())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    activity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imageView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setImageBitmap(</a:t>
            </a:r>
            <a:r>
              <a:rPr b="1" lang="en" sz="1800">
                <a:solidFill>
                  <a:srgbClr val="006699"/>
                </a:solidFill>
              </a:rPr>
              <a:t>...</a:t>
            </a:r>
            <a:r>
              <a:rPr lang="en" sz="1800">
                <a:solidFill>
                  <a:srgbClr val="3B3B3B"/>
                </a:solidFill>
              </a:rPr>
              <a:t>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    activity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progressBarView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setProgress(</a:t>
            </a:r>
            <a:r>
              <a:rPr b="1" lang="en" sz="1800">
                <a:solidFill>
                  <a:srgbClr val="006699"/>
                </a:solidFill>
              </a:rPr>
              <a:t>...</a:t>
            </a:r>
            <a:r>
              <a:rPr lang="en" sz="1800">
                <a:solidFill>
                  <a:srgbClr val="3B3B3B"/>
                </a:solidFill>
              </a:rPr>
              <a:t>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}</a:t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/>
        </p:nvSpPr>
        <p:spPr>
          <a:xfrm>
            <a:off x="0" y="0"/>
            <a:ext cx="8768400" cy="4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public class </a:t>
            </a:r>
            <a:r>
              <a:rPr lang="en" sz="1800">
                <a:solidFill>
                  <a:srgbClr val="21439C"/>
                </a:solidFill>
              </a:rPr>
              <a:t>GetImageActivity </a:t>
            </a:r>
            <a:r>
              <a:rPr lang="en" sz="1800">
                <a:solidFill>
                  <a:srgbClr val="FF5600"/>
                </a:solidFill>
              </a:rPr>
              <a:t>extends </a:t>
            </a:r>
            <a:r>
              <a:rPr lang="en" sz="1800">
                <a:solidFill>
                  <a:srgbClr val="3B3B3B"/>
                </a:solidFill>
              </a:rPr>
              <a:t>Activity {</a:t>
            </a:r>
            <a:br>
              <a:rPr lang="en" sz="1800">
                <a:solidFill>
                  <a:srgbClr val="3B3B3B"/>
                </a:solidFill>
              </a:rPr>
            </a:br>
            <a:r>
              <a:rPr lang="en" sz="1800">
                <a:solidFill>
                  <a:srgbClr val="AF82D4"/>
                </a:solidFill>
              </a:rPr>
              <a:t>    // Выполняющийся таск загрузки изображения</a:t>
            </a:r>
            <a:br>
              <a:rPr lang="en" sz="1800">
                <a:solidFill>
                  <a:srgbClr val="AF82D4"/>
                </a:solidFill>
              </a:rPr>
            </a:b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private GetImageTask </a:t>
            </a:r>
            <a:r>
              <a:rPr lang="en" sz="1800">
                <a:solidFill>
                  <a:srgbClr val="3B3B3B"/>
                </a:solidFill>
              </a:rPr>
              <a:t>getImageTask;</a:t>
            </a:r>
            <a:br>
              <a:rPr lang="en" sz="1800">
                <a:solidFill>
                  <a:srgbClr val="3B3B3B"/>
                </a:solidFill>
              </a:rPr>
            </a:b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@Override</a:t>
            </a:r>
            <a:br>
              <a:rPr lang="en" sz="1800">
                <a:solidFill>
                  <a:srgbClr val="FF5600"/>
                </a:solidFill>
              </a:rPr>
            </a:br>
            <a:r>
              <a:rPr lang="en" sz="1800">
                <a:solidFill>
                  <a:srgbClr val="FF5600"/>
                </a:solidFill>
              </a:rPr>
              <a:t>    public Object </a:t>
            </a:r>
            <a:r>
              <a:rPr lang="en" sz="1800">
                <a:solidFill>
                  <a:srgbClr val="21439C"/>
                </a:solidFill>
              </a:rPr>
              <a:t>onRetainNonConfigurationInstance</a:t>
            </a:r>
            <a:r>
              <a:rPr lang="en" sz="1800">
                <a:solidFill>
                  <a:srgbClr val="3B3B3B"/>
                </a:solidFill>
              </a:rPr>
              <a:t>() {</a:t>
            </a:r>
            <a:br>
              <a:rPr lang="en" sz="1800">
                <a:solidFill>
                  <a:srgbClr val="3B3B3B"/>
                </a:solidFill>
              </a:rPr>
            </a:br>
            <a:r>
              <a:rPr lang="en" sz="1800">
                <a:solidFill>
                  <a:srgbClr val="3B3B3B"/>
                </a:solidFill>
              </a:rPr>
              <a:t>    </a:t>
            </a:r>
            <a:r>
              <a:rPr lang="en" sz="1800">
                <a:solidFill>
                  <a:srgbClr val="AF82D4"/>
                </a:solidFill>
              </a:rPr>
              <a:t>    </a:t>
            </a:r>
            <a:r>
              <a:rPr lang="en" sz="1800">
                <a:solidFill>
                  <a:srgbClr val="AF82D4"/>
                </a:solidFill>
              </a:rPr>
              <a:t>// Этот метод вызывается при смене конфигурации,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// когда текущий объект Activity уничтожается. Объект,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// который мы вернем, не будет уничтожен, и его можно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// будет использовать в новом объекте Activity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</a:t>
            </a:r>
            <a:r>
              <a:rPr b="1" lang="en" sz="1800">
                <a:solidFill>
                  <a:srgbClr val="006699"/>
                </a:solidFill>
              </a:rPr>
              <a:t>return </a:t>
            </a:r>
            <a:r>
              <a:rPr lang="en" sz="1800">
                <a:solidFill>
                  <a:srgbClr val="3B3B3B"/>
                </a:solidFill>
              </a:rPr>
              <a:t>getImageTask;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}</a:t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/>
        </p:nvSpPr>
        <p:spPr>
          <a:xfrm>
            <a:off x="0" y="0"/>
            <a:ext cx="86544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public class </a:t>
            </a:r>
            <a:r>
              <a:rPr lang="en" sz="1800">
                <a:solidFill>
                  <a:srgbClr val="21439C"/>
                </a:solidFill>
              </a:rPr>
              <a:t>LoadImageActivity </a:t>
            </a:r>
            <a:r>
              <a:rPr lang="en" sz="1800">
                <a:solidFill>
                  <a:srgbClr val="FF5600"/>
                </a:solidFill>
              </a:rPr>
              <a:t>extends </a:t>
            </a:r>
            <a:r>
              <a:rPr lang="en" sz="1800">
                <a:solidFill>
                  <a:srgbClr val="3B3B3B"/>
                </a:solidFill>
              </a:rPr>
              <a:t>Activity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600"/>
                </a:solidFill>
              </a:rPr>
              <a:t>    </a:t>
            </a:r>
            <a:r>
              <a:rPr lang="en" sz="1800">
                <a:solidFill>
                  <a:srgbClr val="FF5600"/>
                </a:solidFill>
              </a:rPr>
              <a:t>protected void </a:t>
            </a:r>
            <a:r>
              <a:rPr lang="en" sz="1800">
                <a:solidFill>
                  <a:srgbClr val="21439C"/>
                </a:solidFill>
              </a:rPr>
              <a:t>onCreate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Bundle </a:t>
            </a:r>
            <a:r>
              <a:rPr b="1" lang="en" sz="1800">
                <a:solidFill>
                  <a:srgbClr val="0053FF"/>
                </a:solidFill>
              </a:rPr>
              <a:t>savedInstanceState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.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.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</a:rPr>
              <a:t>        </a:t>
            </a:r>
            <a:r>
              <a:rPr b="1" lang="en" sz="1800">
                <a:solidFill>
                  <a:srgbClr val="006699"/>
                </a:solidFill>
              </a:rPr>
              <a:t>if 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b="1" lang="en" sz="1800">
                <a:solidFill>
                  <a:srgbClr val="3B3B3B"/>
                </a:solidFill>
              </a:rPr>
              <a:t>savedInstanceState </a:t>
            </a:r>
            <a:r>
              <a:rPr b="1" lang="en" sz="1800">
                <a:solidFill>
                  <a:srgbClr val="006699"/>
                </a:solidFill>
              </a:rPr>
              <a:t>!= </a:t>
            </a:r>
            <a:r>
              <a:rPr b="1" lang="en" sz="1800">
                <a:solidFill>
                  <a:srgbClr val="A535AE"/>
                </a:solidFill>
              </a:rPr>
              <a:t>null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    </a:t>
            </a:r>
            <a:r>
              <a:rPr lang="en" sz="1800">
                <a:solidFill>
                  <a:srgbClr val="AF82D4"/>
                </a:solidFill>
              </a:rPr>
              <a:t>// Пытаемся получить ранее запущенный таск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    </a:t>
            </a:r>
            <a:r>
              <a:rPr lang="en" sz="1800">
                <a:solidFill>
                  <a:srgbClr val="3B3B3B"/>
                </a:solidFill>
              </a:rPr>
              <a:t>getImageTask </a:t>
            </a:r>
            <a:r>
              <a:rPr b="1" lang="en" sz="1800">
                <a:solidFill>
                  <a:srgbClr val="006699"/>
                </a:solidFill>
              </a:rPr>
              <a:t>= 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lang="en" sz="1800">
                <a:solidFill>
                  <a:srgbClr val="FF5600"/>
                </a:solidFill>
              </a:rPr>
              <a:t>GetImageTask</a:t>
            </a:r>
            <a:r>
              <a:rPr lang="en" sz="1800">
                <a:solidFill>
                  <a:srgbClr val="3B3B3B"/>
                </a:solidFill>
              </a:rPr>
              <a:t>) </a:t>
            </a:r>
            <a:r>
              <a:rPr b="1" lang="en" sz="1800">
                <a:solidFill>
                  <a:srgbClr val="3B3B3B"/>
                </a:solidFill>
              </a:rPr>
              <a:t>getLastNonConfigurationInstance</a:t>
            </a:r>
            <a:r>
              <a:rPr lang="en" sz="1800">
                <a:solidFill>
                  <a:srgbClr val="3B3B3B"/>
                </a:solidFill>
              </a:rPr>
              <a:t>();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</a:t>
            </a:r>
            <a:r>
              <a:rPr b="1" lang="en" sz="1800">
                <a:solidFill>
                  <a:srgbClr val="006699"/>
                </a:solidFill>
              </a:rPr>
              <a:t>if </a:t>
            </a:r>
            <a:r>
              <a:rPr lang="en" sz="1800">
                <a:solidFill>
                  <a:srgbClr val="3B3B3B"/>
                </a:solidFill>
              </a:rPr>
              <a:t>(getImageTask </a:t>
            </a:r>
            <a:r>
              <a:rPr b="1" lang="en" sz="1800">
                <a:solidFill>
                  <a:srgbClr val="006699"/>
                </a:solidFill>
              </a:rPr>
              <a:t>== </a:t>
            </a:r>
            <a:r>
              <a:rPr lang="en" sz="1800">
                <a:solidFill>
                  <a:srgbClr val="A535AE"/>
                </a:solidFill>
              </a:rPr>
              <a:t>null</a:t>
            </a:r>
            <a:r>
              <a:rPr lang="en" sz="1800">
                <a:solidFill>
                  <a:srgbClr val="3B3B3B"/>
                </a:solidFill>
              </a:rPr>
              <a:t>) 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    </a:t>
            </a:r>
            <a:r>
              <a:rPr lang="en" sz="1800">
                <a:solidFill>
                  <a:srgbClr val="AF82D4"/>
                </a:solidFill>
              </a:rPr>
              <a:t>// Создаем новый таск, только если не было// ранее запущенного таска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    </a:t>
            </a:r>
            <a:r>
              <a:rPr lang="en" sz="1800">
                <a:solidFill>
                  <a:srgbClr val="3B3B3B"/>
                </a:solidFill>
              </a:rPr>
              <a:t>getImageTask </a:t>
            </a:r>
            <a:r>
              <a:rPr b="1" lang="en" sz="1800">
                <a:solidFill>
                  <a:srgbClr val="006699"/>
                </a:solidFill>
              </a:rPr>
              <a:t>= new </a:t>
            </a:r>
            <a:r>
              <a:rPr lang="en" sz="1800">
                <a:solidFill>
                  <a:srgbClr val="FF5600"/>
                </a:solidFill>
              </a:rPr>
              <a:t>GetImageTask</a:t>
            </a:r>
            <a:r>
              <a:rPr lang="en" sz="1800">
                <a:solidFill>
                  <a:srgbClr val="3B3B3B"/>
                </a:solidFill>
              </a:rPr>
              <a:t>(</a:t>
            </a:r>
            <a:r>
              <a:rPr b="1" lang="en" sz="1800">
                <a:solidFill>
                  <a:srgbClr val="0053FF"/>
                </a:solidFill>
              </a:rPr>
              <a:t>this</a:t>
            </a:r>
            <a:r>
              <a:rPr lang="en" sz="1800">
                <a:solidFill>
                  <a:srgbClr val="3B3B3B"/>
                </a:solidFill>
              </a:rPr>
              <a:t>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    getImageTask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execute();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} </a:t>
            </a:r>
            <a:r>
              <a:rPr b="1" lang="en" sz="1800">
                <a:solidFill>
                  <a:srgbClr val="006699"/>
                </a:solidFill>
              </a:rPr>
              <a:t>else </a:t>
            </a:r>
            <a:r>
              <a:rPr lang="en" sz="1800">
                <a:solidFill>
                  <a:srgbClr val="3B3B3B"/>
                </a:solidFill>
              </a:rPr>
              <a:t>{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   </a:t>
            </a:r>
            <a:r>
              <a:rPr lang="en" sz="1800">
                <a:solidFill>
                  <a:srgbClr val="AF82D4"/>
                </a:solidFill>
              </a:rPr>
              <a:t>// Передаем в ранее запущенный таск текущий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82D4"/>
                </a:solidFill>
              </a:rPr>
              <a:t>           // объект Activity</a:t>
            </a:r>
            <a:endParaRPr sz="1800">
              <a:solidFill>
                <a:srgbClr val="AF82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   </a:t>
            </a:r>
            <a:r>
              <a:rPr lang="en" sz="1800">
                <a:solidFill>
                  <a:srgbClr val="3B3B3B"/>
                </a:solidFill>
              </a:rPr>
              <a:t>getImageTask</a:t>
            </a:r>
            <a:r>
              <a:rPr b="1" lang="en" sz="1800">
                <a:solidFill>
                  <a:srgbClr val="006699"/>
                </a:solidFill>
              </a:rPr>
              <a:t>.</a:t>
            </a:r>
            <a:r>
              <a:rPr lang="en" sz="1800">
                <a:solidFill>
                  <a:srgbClr val="3B3B3B"/>
                </a:solidFill>
              </a:rPr>
              <a:t>attachActivity(</a:t>
            </a:r>
            <a:r>
              <a:rPr b="1" lang="en" sz="1800">
                <a:solidFill>
                  <a:srgbClr val="0053FF"/>
                </a:solidFill>
              </a:rPr>
              <a:t>this</a:t>
            </a:r>
            <a:r>
              <a:rPr lang="en" sz="1800">
                <a:solidFill>
                  <a:srgbClr val="3B3B3B"/>
                </a:solidFill>
              </a:rPr>
              <a:t>);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B3B"/>
                </a:solidFill>
              </a:rPr>
              <a:t>    }</a:t>
            </a:r>
            <a:endParaRPr sz="18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B3B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/>
        </p:nvSpPr>
        <p:spPr>
          <a:xfrm>
            <a:off x="0" y="0"/>
            <a:ext cx="86544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Loader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Гибкий фреймворк для асинхронной загрузки чего-нибудь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Решает проблему жизненного цикла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Проще,чем </a:t>
            </a:r>
            <a:r>
              <a:rPr b="1" lang="en" sz="2400">
                <a:solidFill>
                  <a:schemeClr val="dk2"/>
                </a:solidFill>
              </a:rPr>
              <a:t>AsyncTask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Базовыйкласс </a:t>
            </a:r>
            <a:r>
              <a:rPr b="1" lang="en" sz="2400">
                <a:solidFill>
                  <a:schemeClr val="dk2"/>
                </a:solidFill>
              </a:rPr>
              <a:t>AsyncTaskLoader</a:t>
            </a:r>
            <a:r>
              <a:rPr lang="en" sz="2400">
                <a:solidFill>
                  <a:schemeClr val="dk2"/>
                </a:solidFill>
              </a:rPr>
              <a:t> выполняет задачу на пуле потоков (в отличие от </a:t>
            </a:r>
            <a:r>
              <a:rPr b="1" lang="en" sz="2400">
                <a:solidFill>
                  <a:schemeClr val="dk2"/>
                </a:solidFill>
              </a:rPr>
              <a:t>AsyncTask</a:t>
            </a:r>
            <a:r>
              <a:rPr lang="en" sz="2400">
                <a:solidFill>
                  <a:schemeClr val="dk2"/>
                </a:solidFill>
              </a:rPr>
              <a:t>),то есть может выполняться несколько задач параллельно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https://developer.android.com/guide/components/loaders.html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0" y="0"/>
            <a:ext cx="86544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RxJava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Гибкий (open-source) фреймворк для асинхронной загрузки чего-нибудь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Позволяет указать callback (</a:t>
            </a:r>
            <a:r>
              <a:rPr b="1" lang="en" sz="2400">
                <a:solidFill>
                  <a:schemeClr val="dk2"/>
                </a:solidFill>
              </a:rPr>
              <a:t>Observer</a:t>
            </a:r>
            <a:r>
              <a:rPr lang="en" sz="2400">
                <a:solidFill>
                  <a:schemeClr val="dk2"/>
                </a:solidFill>
              </a:rPr>
              <a:t>), который будет вызван из фреймворка, когда данные готовы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Позволяет указать, в каком потоке будет выполняться ‘загрузка’ данных и в каком потоке будет вызван callback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Удобен в использовании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https://github.com/ReactiveX/RxJava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Java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73800"/>
            <a:ext cx="85206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Каждому потоку соответствует объект </a:t>
            </a:r>
            <a:r>
              <a:rPr b="1" lang="en" sz="2400"/>
              <a:t>Thread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Текущий поток: </a:t>
            </a:r>
            <a:r>
              <a:rPr b="1" lang="en" sz="2400"/>
              <a:t>Thread.currentThread()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Запуск нового потока: </a:t>
            </a:r>
            <a:r>
              <a:rPr b="1" lang="en" sz="2400"/>
              <a:t>new Thread.start()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Интерфейс </a:t>
            </a:r>
            <a:r>
              <a:rPr b="1" lang="en" sz="2400"/>
              <a:t>Runnable </a:t>
            </a:r>
            <a:r>
              <a:rPr lang="en" sz="2400"/>
              <a:t>для определения кода, который будет выполняться потоком:</a:t>
            </a:r>
            <a:endParaRPr sz="2400"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3321000"/>
            <a:ext cx="7922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800">
                <a:solidFill>
                  <a:srgbClr val="008800"/>
                </a:solidFill>
              </a:rPr>
              <a:t>public interface </a:t>
            </a:r>
            <a:r>
              <a:rPr b="1" lang="en" sz="1800">
                <a:solidFill>
                  <a:srgbClr val="BB0066"/>
                </a:solidFill>
              </a:rPr>
              <a:t>Runnable </a:t>
            </a:r>
            <a:r>
              <a:rPr lang="en" sz="1800">
                <a:solidFill>
                  <a:srgbClr val="333333"/>
                </a:solidFill>
              </a:rPr>
              <a:t>{</a:t>
            </a:r>
            <a:endParaRPr sz="1800">
              <a:solidFill>
                <a:srgbClr val="333333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solidFill>
                  <a:srgbClr val="888888"/>
                </a:solidFill>
              </a:rPr>
              <a:t>        </a:t>
            </a:r>
            <a:r>
              <a:rPr lang="en" sz="1800">
                <a:solidFill>
                  <a:srgbClr val="888888"/>
                </a:solidFill>
              </a:rPr>
              <a:t>// Этот метод будет выполнен в отдельном потоке</a:t>
            </a:r>
            <a:endParaRPr sz="1800">
              <a:solidFill>
                <a:srgbClr val="888888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800">
                <a:solidFill>
                  <a:srgbClr val="008800"/>
                </a:solidFill>
              </a:rPr>
              <a:t>        </a:t>
            </a:r>
            <a:r>
              <a:rPr b="1" lang="en" sz="1800">
                <a:solidFill>
                  <a:srgbClr val="008800"/>
                </a:solidFill>
              </a:rPr>
              <a:t>public </a:t>
            </a:r>
            <a:r>
              <a:rPr b="1" lang="en" sz="1800">
                <a:solidFill>
                  <a:srgbClr val="333399"/>
                </a:solidFill>
              </a:rPr>
              <a:t>void </a:t>
            </a:r>
            <a:r>
              <a:rPr b="1" lang="en" sz="1800">
                <a:solidFill>
                  <a:srgbClr val="0066BB"/>
                </a:solidFill>
              </a:rPr>
              <a:t>run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solidFill>
                  <a:srgbClr val="333333"/>
                </a:solidFill>
              </a:rPr>
              <a:t>}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283200"/>
            <a:ext cx="85206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Стартуем поток:</a:t>
            </a:r>
            <a:endParaRPr sz="2400"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1097525"/>
            <a:ext cx="791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public final </a:t>
            </a:r>
            <a:r>
              <a:rPr b="1" lang="en" sz="1800">
                <a:solidFill>
                  <a:srgbClr val="008800"/>
                </a:solidFill>
              </a:rPr>
              <a:t>class </a:t>
            </a:r>
            <a:r>
              <a:rPr b="1" lang="en" sz="1800">
                <a:solidFill>
                  <a:srgbClr val="BB0066"/>
                </a:solidFill>
              </a:rPr>
              <a:t>Thread</a:t>
            </a:r>
            <a:r>
              <a:rPr b="1" lang="en" sz="1800">
                <a:solidFill>
                  <a:srgbClr val="BB0066"/>
                </a:solidFill>
              </a:rPr>
              <a:t>Task </a:t>
            </a:r>
            <a:r>
              <a:rPr b="1" lang="en" sz="1800">
                <a:solidFill>
                  <a:srgbClr val="008800"/>
                </a:solidFill>
              </a:rPr>
              <a:t>implements </a:t>
            </a:r>
            <a:r>
              <a:rPr lang="en" sz="1800">
                <a:solidFill>
                  <a:srgbClr val="333333"/>
                </a:solidFill>
              </a:rPr>
              <a:t>Runnable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5555"/>
                </a:solidFill>
              </a:rPr>
              <a:t>    </a:t>
            </a:r>
            <a:r>
              <a:rPr b="1" lang="en" sz="1800">
                <a:solidFill>
                  <a:srgbClr val="555555"/>
                </a:solidFill>
              </a:rPr>
              <a:t>@Override</a:t>
            </a:r>
            <a:endParaRPr b="1" sz="18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</a:t>
            </a:r>
            <a:r>
              <a:rPr b="1" lang="en" sz="1800">
                <a:solidFill>
                  <a:srgbClr val="008800"/>
                </a:solidFill>
              </a:rPr>
              <a:t>public </a:t>
            </a:r>
            <a:r>
              <a:rPr b="1" lang="en" sz="1800">
                <a:solidFill>
                  <a:srgbClr val="333399"/>
                </a:solidFill>
              </a:rPr>
              <a:t>void </a:t>
            </a:r>
            <a:r>
              <a:rPr b="1" lang="en" sz="1800">
                <a:solidFill>
                  <a:srgbClr val="0066BB"/>
                </a:solidFill>
              </a:rPr>
              <a:t>run</a:t>
            </a:r>
            <a:r>
              <a:rPr lang="en" sz="1800">
                <a:solidFill>
                  <a:srgbClr val="333333"/>
                </a:solidFill>
              </a:rPr>
              <a:t>()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    // … do something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}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}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final ThreadTask task = </a:t>
            </a: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lang="en" sz="1800">
                <a:solidFill>
                  <a:srgbClr val="333333"/>
                </a:solidFill>
              </a:rPr>
              <a:t>Thread</a:t>
            </a:r>
            <a:r>
              <a:rPr lang="en" sz="1800">
                <a:solidFill>
                  <a:srgbClr val="333333"/>
                </a:solidFill>
              </a:rPr>
              <a:t>Task()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b="1" lang="en" sz="1800">
                <a:solidFill>
                  <a:srgbClr val="0066BB"/>
                </a:solidFill>
              </a:rPr>
              <a:t>Thread</a:t>
            </a:r>
            <a:r>
              <a:rPr lang="en" sz="1800">
                <a:solidFill>
                  <a:srgbClr val="333333"/>
                </a:solidFill>
              </a:rPr>
              <a:t>(task).</a:t>
            </a:r>
            <a:r>
              <a:rPr lang="en" sz="1800">
                <a:solidFill>
                  <a:srgbClr val="0000CC"/>
                </a:solidFill>
              </a:rPr>
              <a:t>start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283200"/>
            <a:ext cx="85206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Стартуем поток, используя анонимный </a:t>
            </a:r>
            <a:r>
              <a:rPr b="1" lang="en" sz="2400"/>
              <a:t>Runnable</a:t>
            </a:r>
            <a:r>
              <a:rPr lang="en" sz="2400"/>
              <a:t>:</a:t>
            </a:r>
            <a:endParaRPr sz="2400"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967050"/>
            <a:ext cx="75177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b="1" lang="en" sz="1800">
                <a:solidFill>
                  <a:srgbClr val="0066BB"/>
                </a:solidFill>
              </a:rPr>
              <a:t>Thread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lang="en" sz="1800">
                <a:solidFill>
                  <a:srgbClr val="333333"/>
                </a:solidFill>
              </a:rPr>
              <a:t>Runnable()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5555"/>
                </a:solidFill>
              </a:rPr>
              <a:t>    </a:t>
            </a:r>
            <a:r>
              <a:rPr b="1" lang="en" sz="1800">
                <a:solidFill>
                  <a:srgbClr val="555555"/>
                </a:solidFill>
              </a:rPr>
              <a:t>@Override</a:t>
            </a:r>
            <a:endParaRPr b="1" sz="18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    </a:t>
            </a:r>
            <a:r>
              <a:rPr b="1" lang="en" sz="1800">
                <a:solidFill>
                  <a:srgbClr val="008800"/>
                </a:solidFill>
              </a:rPr>
              <a:t>public </a:t>
            </a:r>
            <a:r>
              <a:rPr b="1" lang="en" sz="1800">
                <a:solidFill>
                  <a:srgbClr val="333399"/>
                </a:solidFill>
              </a:rPr>
              <a:t>void </a:t>
            </a:r>
            <a:r>
              <a:rPr b="1" lang="en" sz="1800">
                <a:solidFill>
                  <a:srgbClr val="0066BB"/>
                </a:solidFill>
              </a:rPr>
              <a:t>run</a:t>
            </a:r>
            <a:r>
              <a:rPr lang="en" sz="1800">
                <a:solidFill>
                  <a:srgbClr val="333333"/>
                </a:solidFill>
              </a:rPr>
              <a:t>() {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    // do something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    }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}).</a:t>
            </a:r>
            <a:r>
              <a:rPr lang="en" sz="1800">
                <a:solidFill>
                  <a:srgbClr val="0000CC"/>
                </a:solidFill>
              </a:rPr>
              <a:t>start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3062700"/>
            <a:ext cx="85206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Стартуем поток, </a:t>
            </a:r>
            <a:r>
              <a:rPr b="1" lang="en" sz="2400"/>
              <a:t>Java 8</a:t>
            </a:r>
            <a:r>
              <a:rPr lang="en" sz="2400"/>
              <a:t> (</a:t>
            </a:r>
            <a:r>
              <a:rPr b="1" lang="en" sz="2400"/>
              <a:t>Android 7.0</a:t>
            </a:r>
            <a:r>
              <a:rPr lang="en" sz="2400"/>
              <a:t>):</a:t>
            </a:r>
            <a:endParaRPr sz="2400"/>
          </a:p>
        </p:txBody>
      </p:sp>
      <p:sp>
        <p:nvSpPr>
          <p:cNvPr id="117" name="Google Shape;117;p19"/>
          <p:cNvSpPr txBox="1"/>
          <p:nvPr/>
        </p:nvSpPr>
        <p:spPr>
          <a:xfrm>
            <a:off x="311700" y="3678000"/>
            <a:ext cx="83934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b="1" lang="en" sz="1800">
                <a:solidFill>
                  <a:srgbClr val="0066BB"/>
                </a:solidFill>
              </a:rPr>
              <a:t>Thread</a:t>
            </a:r>
            <a:r>
              <a:rPr lang="en" sz="1800">
                <a:solidFill>
                  <a:srgbClr val="333333"/>
                </a:solidFill>
              </a:rPr>
              <a:t>(() -&gt; { /* do something */ }).</a:t>
            </a:r>
            <a:r>
              <a:rPr lang="en" sz="1800">
                <a:solidFill>
                  <a:srgbClr val="0000CC"/>
                </a:solidFill>
              </a:rPr>
              <a:t>start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8800"/>
                </a:solidFill>
              </a:rPr>
              <a:t>new </a:t>
            </a:r>
            <a:r>
              <a:rPr b="1" lang="en" sz="1800">
                <a:solidFill>
                  <a:srgbClr val="0066BB"/>
                </a:solidFill>
              </a:rPr>
              <a:t>Thread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997700"/>
                </a:solidFill>
              </a:rPr>
              <a:t>SomeClass::</a:t>
            </a:r>
            <a:r>
              <a:rPr lang="en" sz="1800">
                <a:solidFill>
                  <a:srgbClr val="333333"/>
                </a:solidFill>
              </a:rPr>
              <a:t>doSomething).</a:t>
            </a:r>
            <a:r>
              <a:rPr lang="en" sz="1800">
                <a:solidFill>
                  <a:srgbClr val="0000CC"/>
                </a:solidFill>
              </a:rPr>
              <a:t>start</a:t>
            </a:r>
            <a:r>
              <a:rPr lang="en" sz="1800">
                <a:solidFill>
                  <a:srgbClr val="333333"/>
                </a:solidFill>
              </a:rPr>
              <a:t>();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898989"/>
                </a:solidFill>
              </a:rPr>
              <a:t>Основной (UI, main) поток</a:t>
            </a:r>
            <a:endParaRPr sz="26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Android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307100"/>
            <a:ext cx="8520600" cy="4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При создании </a:t>
            </a:r>
            <a:r>
              <a:rPr b="1" lang="en" sz="2400"/>
              <a:t>процесса </a:t>
            </a:r>
            <a:r>
              <a:rPr lang="en" sz="2400"/>
              <a:t>приложения, </a:t>
            </a:r>
            <a:r>
              <a:rPr lang="en" sz="2400"/>
              <a:t>создается</a:t>
            </a:r>
            <a:r>
              <a:rPr lang="en" sz="2400"/>
              <a:t> </a:t>
            </a:r>
            <a:r>
              <a:rPr b="1" lang="en" sz="2400"/>
              <a:t>основной</a:t>
            </a:r>
            <a:r>
              <a:rPr lang="en" sz="2400"/>
              <a:t> (</a:t>
            </a:r>
            <a:r>
              <a:rPr b="1" lang="en" sz="2400"/>
              <a:t>UI</a:t>
            </a:r>
            <a:r>
              <a:rPr lang="en" sz="2400"/>
              <a:t>, </a:t>
            </a:r>
            <a:r>
              <a:rPr b="1" lang="en" sz="2400"/>
              <a:t>main</a:t>
            </a:r>
            <a:r>
              <a:rPr lang="en" sz="2400"/>
              <a:t>) поток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Главные задачи, возлагаемые на </a:t>
            </a:r>
            <a:r>
              <a:rPr b="1" lang="en" sz="2400"/>
              <a:t>о</a:t>
            </a:r>
            <a:r>
              <a:rPr b="1" lang="en" sz="2400"/>
              <a:t>сновной</a:t>
            </a:r>
            <a:r>
              <a:rPr lang="en" sz="2400"/>
              <a:t> поток: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отображение графического интерфейса приложения - </a:t>
            </a:r>
            <a:r>
              <a:rPr b="1" lang="en" sz="2400"/>
              <a:t>UI</a:t>
            </a:r>
            <a:endParaRPr b="1"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обработка пользовательского ввода (клавиатура и т.д.)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Жизненный цикл Android-компонент приложения ‘привязан’ к основному потоку, например: </a:t>
            </a:r>
            <a:r>
              <a:rPr b="1" lang="en" sz="2400"/>
              <a:t>Activity.onCreate/onDestroy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