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RESEARCH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1073883" y="4058588"/>
            <a:ext cx="10293200"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:P.S.V.S.SRUTHIKA</a:t>
            </a:r>
          </a:p>
          <a:p>
            <a:r>
              <a:rPr lang="en-US" sz="2000" b="1" dirty="0">
                <a:solidFill>
                  <a:schemeClr val="accent1">
                    <a:lumMod val="75000"/>
                  </a:schemeClr>
                </a:solidFill>
                <a:latin typeface="Arial"/>
                <a:cs typeface="Arial"/>
              </a:rPr>
              <a:t>College Name :Kakinada Institute Of Engineering And Technology For Women</a:t>
            </a:r>
          </a:p>
          <a:p>
            <a:r>
              <a:rPr lang="en-US" sz="2000" b="1" dirty="0">
                <a:solidFill>
                  <a:schemeClr val="accent1">
                    <a:lumMod val="75000"/>
                  </a:schemeClr>
                </a:solidFill>
                <a:latin typeface="Arial"/>
                <a:cs typeface="Arial"/>
              </a:rPr>
              <a:t>Department : Artificial intelligence and Data science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4" name="Picture 3" descr="A screenshot of a computer&#10;&#10;AI-generated content may be incorrect.">
            <a:extLst>
              <a:ext uri="{FF2B5EF4-FFF2-40B4-BE49-F238E27FC236}">
                <a16:creationId xmlns:a16="http://schemas.microsoft.com/office/drawing/2014/main" id="{58160D06-7AB9-E123-40C6-37292A37FD84}"/>
              </a:ext>
            </a:extLst>
          </p:cNvPr>
          <p:cNvPicPr>
            <a:picLocks noChangeAspect="1"/>
          </p:cNvPicPr>
          <p:nvPr/>
        </p:nvPicPr>
        <p:blipFill>
          <a:blip r:embed="rId2"/>
          <a:stretch>
            <a:fillRect/>
          </a:stretch>
        </p:blipFill>
        <p:spPr>
          <a:xfrm>
            <a:off x="4974671" y="872455"/>
            <a:ext cx="6375633" cy="5519956"/>
          </a:xfrm>
          <a:prstGeom prst="rect">
            <a:avLst/>
          </a:prstGeom>
        </p:spPr>
      </p:pic>
      <p:sp>
        <p:nvSpPr>
          <p:cNvPr id="3" name="Rectangle 1">
            <a:extLst>
              <a:ext uri="{FF2B5EF4-FFF2-40B4-BE49-F238E27FC236}">
                <a16:creationId xmlns:a16="http://schemas.microsoft.com/office/drawing/2014/main" id="{5C625924-A2B5-235C-EA8B-FA14AA64E041}"/>
              </a:ext>
            </a:extLst>
          </p:cNvPr>
          <p:cNvSpPr>
            <a:spLocks noChangeArrowheads="1"/>
          </p:cNvSpPr>
          <p:nvPr/>
        </p:nvSpPr>
        <p:spPr bwMode="auto">
          <a:xfrm>
            <a:off x="411061" y="1588019"/>
            <a:ext cx="396799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User Request:</a:t>
            </a:r>
            <a:r>
              <a:rPr kumimoji="0" lang="en-US" altLang="en-US" sz="1200" b="0" i="0" u="none" strike="noStrike" cap="none" normalizeH="0" baseline="0" dirty="0">
                <a:ln>
                  <a:noFill/>
                </a:ln>
                <a:solidFill>
                  <a:schemeClr val="tx1"/>
                </a:solidFill>
                <a:effectLst/>
                <a:latin typeface="Arial" panose="020B0604020202020204" pitchFamily="34" charset="0"/>
              </a:rPr>
              <a:t> Asked for help in writing an introduction for a paper on electric vehicles.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Research Agent Response:</a:t>
            </a:r>
            <a:r>
              <a:rPr kumimoji="0" lang="en-US" altLang="en-US" sz="1200" b="0" i="0" u="none" strike="noStrike" cap="none" normalizeH="0" baseline="0" dirty="0">
                <a:ln>
                  <a:noFill/>
                </a:ln>
                <a:solidFill>
                  <a:schemeClr val="tx1"/>
                </a:solidFill>
                <a:effectLst/>
                <a:latin typeface="Arial" panose="020B0604020202020204" pitchFamily="34" charset="0"/>
              </a:rPr>
              <a:t> Provided a list of recent research articles and news related to artificial intelligence (not electric vehicles), including: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MIT News:</a:t>
            </a:r>
            <a:r>
              <a:rPr kumimoji="0" lang="en-US" altLang="en-US" sz="1200" b="0" i="0" u="none" strike="noStrike" cap="none" normalizeH="0" baseline="0" dirty="0">
                <a:ln>
                  <a:noFill/>
                </a:ln>
                <a:solidFill>
                  <a:schemeClr val="tx1"/>
                </a:solidFill>
                <a:effectLst/>
                <a:latin typeface="Arial" panose="020B0604020202020204" pitchFamily="34" charset="0"/>
              </a:rPr>
              <a:t> Discovery of the root cause of bias in large language models (LLMs).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arXiv:</a:t>
            </a:r>
            <a:r>
              <a:rPr kumimoji="0" lang="en-US" altLang="en-US" sz="1200" b="0" i="0" u="none" strike="noStrike" cap="none" normalizeH="0" baseline="0" dirty="0">
                <a:ln>
                  <a:noFill/>
                </a:ln>
                <a:solidFill>
                  <a:schemeClr val="tx1"/>
                </a:solidFill>
                <a:effectLst/>
                <a:latin typeface="Arial" panose="020B0604020202020204" pitchFamily="34" charset="0"/>
              </a:rPr>
              <a:t> Use of AI agents for advancing research on refugee child mental health.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Stanford HAI:</a:t>
            </a:r>
            <a:r>
              <a:rPr kumimoji="0" lang="en-US" altLang="en-US" sz="1200" b="0" i="0" u="none" strike="noStrike" cap="none" normalizeH="0" baseline="0" dirty="0">
                <a:ln>
                  <a:noFill/>
                </a:ln>
                <a:solidFill>
                  <a:schemeClr val="tx1"/>
                </a:solidFill>
                <a:effectLst/>
                <a:latin typeface="Arial" panose="020B0604020202020204" pitchFamily="34" charset="0"/>
              </a:rPr>
              <a:t> How AI improves patient care and expands research capacity.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Journal of Artificial Intelligence Research:</a:t>
            </a:r>
            <a:r>
              <a:rPr kumimoji="0" lang="en-US" altLang="en-US" sz="1200" b="0" i="0" u="none" strike="noStrike" cap="none" normalizeH="0" baseline="0" dirty="0">
                <a:ln>
                  <a:noFill/>
                </a:ln>
                <a:solidFill>
                  <a:schemeClr val="tx1"/>
                </a:solidFill>
                <a:effectLst/>
                <a:latin typeface="Arial" panose="020B0604020202020204" pitchFamily="34" charset="0"/>
              </a:rPr>
              <a:t> Topics include machine learning, NLP, robotics, vision, and uncertainty in AI.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ScienceDaily:</a:t>
            </a:r>
            <a:r>
              <a:rPr kumimoji="0" lang="en-US" altLang="en-US" sz="1200" b="0" i="0" u="none" strike="noStrike" cap="none" normalizeH="0" baseline="0" dirty="0">
                <a:ln>
                  <a:noFill/>
                </a:ln>
                <a:solidFill>
                  <a:schemeClr val="tx1"/>
                </a:solidFill>
                <a:effectLst/>
                <a:latin typeface="Arial" panose="020B0604020202020204" pitchFamily="34" charset="0"/>
              </a:rPr>
              <a:t> Research showing small-scale quantum computers enhancing machine learning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McKinsey:</a:t>
            </a:r>
            <a:r>
              <a:rPr kumimoji="0" lang="en-US" altLang="en-US" sz="1200" b="0" i="0" u="none" strike="noStrike" cap="none" normalizeH="0" baseline="0" dirty="0">
                <a:ln>
                  <a:noFill/>
                </a:ln>
                <a:solidFill>
                  <a:schemeClr val="tx1"/>
                </a:solidFill>
                <a:effectLst/>
                <a:latin typeface="Arial" panose="020B0604020202020204" pitchFamily="34" charset="0"/>
              </a:rPr>
              <a:t> Global survey on AI showing its impact on business outcomes.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Apple Machine Learning Research:</a:t>
            </a:r>
            <a:r>
              <a:rPr kumimoji="0" lang="en-US" altLang="en-US" sz="1200" b="0" i="0" u="none" strike="noStrike" cap="none" normalizeH="0" baseline="0" dirty="0">
                <a:ln>
                  <a:noFill/>
                </a:ln>
                <a:solidFill>
                  <a:schemeClr val="tx1"/>
                </a:solidFill>
                <a:effectLst/>
                <a:latin typeface="Arial" panose="020B0604020202020204" pitchFamily="34" charset="0"/>
              </a:rPr>
              <a:t> Latest advancements in machine learning and AI.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Mismatch:</a:t>
            </a:r>
            <a:r>
              <a:rPr kumimoji="0" lang="en-US" altLang="en-US" sz="1200" b="0" i="0" u="none" strike="noStrike" cap="none" normalizeH="0" baseline="0" dirty="0">
                <a:ln>
                  <a:noFill/>
                </a:ln>
                <a:solidFill>
                  <a:schemeClr val="tx1"/>
                </a:solidFill>
                <a:effectLst/>
                <a:latin typeface="Arial" panose="020B0604020202020204" pitchFamily="34" charset="0"/>
              </a:rPr>
              <a:t> The research results were related to AI, not electric vehicles, which was the user's original request.</a:t>
            </a:r>
          </a:p>
        </p:txBody>
      </p:sp>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3" name="Picture 2" descr="A screenshot of a computer&#10;&#10;AI-generated content may be incorrect.">
            <a:extLst>
              <a:ext uri="{FF2B5EF4-FFF2-40B4-BE49-F238E27FC236}">
                <a16:creationId xmlns:a16="http://schemas.microsoft.com/office/drawing/2014/main" id="{D5693625-3FD5-932E-3334-F54965E8A468}"/>
              </a:ext>
            </a:extLst>
          </p:cNvPr>
          <p:cNvPicPr>
            <a:picLocks noChangeAspect="1"/>
          </p:cNvPicPr>
          <p:nvPr/>
        </p:nvPicPr>
        <p:blipFill>
          <a:blip r:embed="rId2"/>
          <a:stretch>
            <a:fillRect/>
          </a:stretch>
        </p:blipFill>
        <p:spPr>
          <a:xfrm>
            <a:off x="2714625" y="2531076"/>
            <a:ext cx="6762750" cy="3505200"/>
          </a:xfrm>
          <a:prstGeom prst="rect">
            <a:avLst/>
          </a:prstGeom>
        </p:spPr>
      </p:pic>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849639" y="1196269"/>
            <a:ext cx="11029616" cy="530296"/>
          </a:xfrm>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305435" indent="-305435"/>
            <a:r>
              <a:rPr lang="en-IN" sz="2400" dirty="0">
                <a:solidFill>
                  <a:srgbClr val="404040"/>
                </a:solidFill>
                <a:latin typeface="Calibri"/>
                <a:ea typeface="Calibri"/>
                <a:cs typeface="Calibri"/>
              </a:rPr>
              <a:t>The agent can generate reports, suggest hypotheses, and even draft sections of research papers.</a:t>
            </a:r>
            <a:endParaRPr lang="en-US" sz="2400" dirty="0">
              <a:solidFill>
                <a:srgbClr val="404040"/>
              </a:solidFill>
              <a:latin typeface="Calibri"/>
              <a:ea typeface="Calibri"/>
              <a:cs typeface="Calibri"/>
            </a:endParaRPr>
          </a:p>
          <a:p>
            <a:pPr marL="305435" indent="-305435"/>
            <a:r>
              <a:rPr lang="en-IN" sz="2400" dirty="0">
                <a:solidFill>
                  <a:srgbClr val="404040"/>
                </a:solidFill>
                <a:latin typeface="Calibri"/>
                <a:ea typeface="Calibri"/>
                <a:cs typeface="Calibri"/>
              </a:rPr>
              <a:t>It saves time by automating repetitive tasks like citation management and data extraction.</a:t>
            </a:r>
            <a:endParaRPr lang="en-US" sz="2400" dirty="0">
              <a:solidFill>
                <a:srgbClr val="404040"/>
              </a:solidFill>
              <a:latin typeface="Calibri"/>
              <a:ea typeface="Calibri"/>
              <a:cs typeface="Calibri"/>
            </a:endParaRPr>
          </a:p>
          <a:p>
            <a:pPr marL="305435" indent="-305435"/>
            <a:r>
              <a:rPr lang="en-IN" sz="2400" dirty="0">
                <a:solidFill>
                  <a:srgbClr val="404040"/>
                </a:solidFill>
                <a:latin typeface="Calibri"/>
                <a:ea typeface="Calibri"/>
                <a:cs typeface="Calibri"/>
              </a:rPr>
              <a:t> Research Agents enhance efficiency, accuracy, and innovation in both academic and industrial R&amp;D.</a:t>
            </a:r>
            <a:endParaRPr lang="en-US" sz="24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a:xfrm>
            <a:off x="757655" y="1456135"/>
            <a:ext cx="11029616" cy="530296"/>
          </a:xfrm>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lvl="1"/>
            <a:r>
              <a:rPr lang="en-IN" sz="2400" dirty="0"/>
              <a:t>https://github.com/polisettisruthika/Research-Agent</a:t>
            </a:r>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400" dirty="0">
                <a:latin typeface="Calibri"/>
                <a:ea typeface="+mn-lt"/>
                <a:cs typeface="+mn-lt"/>
              </a:rPr>
              <a:t>Multilingual Research Support</a:t>
            </a:r>
          </a:p>
          <a:p>
            <a:pPr marL="305435" indent="-305435"/>
            <a:r>
              <a:rPr lang="en-US" sz="2400" dirty="0">
                <a:latin typeface="Calibri"/>
                <a:ea typeface="+mn-lt"/>
                <a:cs typeface="+mn-lt"/>
              </a:rPr>
              <a:t>Voice-Activated Research Assistant</a:t>
            </a:r>
          </a:p>
          <a:p>
            <a:pPr marL="305435" indent="-305435"/>
            <a:r>
              <a:rPr lang="en-US" sz="2400" dirty="0">
                <a:latin typeface="Calibri"/>
                <a:ea typeface="+mn-lt"/>
                <a:cs typeface="+mn-lt"/>
              </a:rPr>
              <a:t>Real-Time Collaboration Features</a:t>
            </a:r>
          </a:p>
          <a:p>
            <a:pPr marL="305435" indent="-305435"/>
            <a:r>
              <a:rPr lang="en-US" sz="2400" dirty="0">
                <a:latin typeface="Calibri"/>
                <a:ea typeface="+mn-lt"/>
                <a:cs typeface="+mn-lt"/>
              </a:rPr>
              <a:t>Research Gap and Novel Topic Identification</a:t>
            </a:r>
          </a:p>
          <a:p>
            <a:pPr marL="305435" indent="-305435"/>
            <a:r>
              <a:rPr lang="en-US" sz="2400" dirty="0">
                <a:latin typeface="Calibri"/>
                <a:ea typeface="+mn-lt"/>
                <a:cs typeface="+mn-lt"/>
              </a:rPr>
              <a:t>Integration with Publishing Platforms</a:t>
            </a:r>
          </a:p>
          <a:p>
            <a:pPr marL="305435" indent="-305435"/>
            <a:r>
              <a:rPr lang="en-US" sz="2400" dirty="0">
                <a:latin typeface="Calibri"/>
                <a:ea typeface="+mn-lt"/>
                <a:cs typeface="+mn-lt"/>
              </a:rPr>
              <a:t>AI-Assisted Paper Drafting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720227" y="1138274"/>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302026"/>
            <a:ext cx="11029615" cy="233159"/>
          </a:xfrm>
        </p:spPr>
        <p:txBody>
          <a:bodyPr>
            <a:noAutofit/>
          </a:bodyPr>
          <a:lstStyle/>
          <a:p>
            <a:pPr marL="0" indent="0">
              <a:buNone/>
            </a:pPr>
            <a:r>
              <a:rPr lang="en-IN" sz="2400" dirty="0"/>
              <a:t>certificate( getting started with AI)</a:t>
            </a:r>
          </a:p>
        </p:txBody>
      </p:sp>
      <p:pic>
        <p:nvPicPr>
          <p:cNvPr id="5" name="Picture 4">
            <a:extLst>
              <a:ext uri="{FF2B5EF4-FFF2-40B4-BE49-F238E27FC236}">
                <a16:creationId xmlns:a16="http://schemas.microsoft.com/office/drawing/2014/main" id="{1EB9738D-F3A6-3BB6-9C59-4AABEC3D218C}"/>
              </a:ext>
            </a:extLst>
          </p:cNvPr>
          <p:cNvPicPr>
            <a:picLocks noChangeAspect="1"/>
          </p:cNvPicPr>
          <p:nvPr/>
        </p:nvPicPr>
        <p:blipFill>
          <a:blip r:embed="rId2"/>
          <a:stretch>
            <a:fillRect/>
          </a:stretch>
        </p:blipFill>
        <p:spPr>
          <a:xfrm>
            <a:off x="0" y="1705224"/>
            <a:ext cx="12133600" cy="4773335"/>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13F0D3D7-415D-5AF8-F8FA-9335C18425D4}"/>
              </a:ext>
            </a:extLst>
          </p:cNvPr>
          <p:cNvGraphicFramePr>
            <a:graphicFrameLocks noChangeAspect="1"/>
          </p:cNvGraphicFramePr>
          <p:nvPr>
            <p:extLst>
              <p:ext uri="{D42A27DB-BD31-4B8C-83A1-F6EECF244321}">
                <p14:modId xmlns:p14="http://schemas.microsoft.com/office/powerpoint/2010/main" val="1988390997"/>
              </p:ext>
            </p:extLst>
          </p:nvPr>
        </p:nvGraphicFramePr>
        <p:xfrm>
          <a:off x="-930662" y="570231"/>
          <a:ext cx="186877" cy="45719"/>
        </p:xfrm>
        <a:graphic>
          <a:graphicData uri="http://schemas.openxmlformats.org/presentationml/2006/ole">
            <mc:AlternateContent xmlns:mc="http://schemas.openxmlformats.org/markup-compatibility/2006">
              <mc:Choice xmlns:v="urn:schemas-microsoft-com:vml" Requires="v">
                <p:oleObj name="Packager Shell Object" showAsIcon="1" r:id="rId2" imgW="1272505" imgH="517956" progId="Package">
                  <p:embed/>
                </p:oleObj>
              </mc:Choice>
              <mc:Fallback>
                <p:oleObj name="Packager Shell Object" showAsIcon="1" r:id="rId2" imgW="1272505" imgH="517956" progId="Package">
                  <p:embed/>
                  <p:pic>
                    <p:nvPicPr>
                      <p:cNvPr id="2" name="Object 1">
                        <a:extLst>
                          <a:ext uri="{FF2B5EF4-FFF2-40B4-BE49-F238E27FC236}">
                            <a16:creationId xmlns:a16="http://schemas.microsoft.com/office/drawing/2014/main" id="{13F0D3D7-415D-5AF8-F8FA-9335C18425D4}"/>
                          </a:ext>
                        </a:extLst>
                      </p:cNvPr>
                      <p:cNvPicPr/>
                      <p:nvPr/>
                    </p:nvPicPr>
                    <p:blipFill>
                      <a:blip r:embed="rId3"/>
                      <a:stretch>
                        <a:fillRect/>
                      </a:stretch>
                    </p:blipFill>
                    <p:spPr>
                      <a:xfrm>
                        <a:off x="-930662" y="570231"/>
                        <a:ext cx="186877" cy="45719"/>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085FA130-22D0-0E03-2380-425ACC97A86B}"/>
              </a:ext>
            </a:extLst>
          </p:cNvPr>
          <p:cNvPicPr>
            <a:picLocks noChangeAspect="1"/>
          </p:cNvPicPr>
          <p:nvPr/>
        </p:nvPicPr>
        <p:blipFill>
          <a:blip r:embed="rId4"/>
          <a:stretch>
            <a:fillRect/>
          </a:stretch>
        </p:blipFill>
        <p:spPr>
          <a:xfrm>
            <a:off x="457200" y="762000"/>
            <a:ext cx="10677525" cy="5709138"/>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808699" y="2422270"/>
            <a:ext cx="9298744" cy="1325563"/>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35625" y="903491"/>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35625" y="1531246"/>
            <a:ext cx="11029615" cy="4673324"/>
          </a:xfrm>
        </p:spPr>
        <p:txBody>
          <a:bodyPr>
            <a:normAutofit fontScale="92500"/>
          </a:bodyPr>
          <a:lstStyle/>
          <a:p>
            <a:pPr marL="0" indent="0">
              <a:buNone/>
            </a:pPr>
            <a:r>
              <a:rPr lang="en-US" sz="2800" dirty="0">
                <a:latin typeface="Calibri"/>
                <a:ea typeface="+mn-lt"/>
                <a:cs typeface="+mn-lt"/>
              </a:rPr>
              <a:t>Researchers, students, and professionals often struggle to stay updated with the rapidly growing volume of academic publications, technical articles, datasets, and evolving research trends. Manually reviewing, filtering, and synthesizing information across multiple domains is time-consuming and inefficient.</a:t>
            </a:r>
            <a:endParaRPr lang="en-US" sz="1100" dirty="0">
              <a:latin typeface="Calibri"/>
              <a:ea typeface="Calibri"/>
              <a:cs typeface="Calibri"/>
            </a:endParaRPr>
          </a:p>
          <a:p>
            <a:pPr marL="0" indent="0">
              <a:buNone/>
            </a:pPr>
            <a:r>
              <a:rPr lang="en-US" sz="2800" dirty="0">
                <a:latin typeface="Calibri"/>
                <a:ea typeface="+mn-lt"/>
                <a:cs typeface="+mn-lt"/>
              </a:rPr>
              <a:t>Proposed Solution:</a:t>
            </a:r>
            <a:br>
              <a:rPr lang="en-US" sz="2800" dirty="0">
                <a:latin typeface="Calibri"/>
                <a:ea typeface="+mn-lt"/>
                <a:cs typeface="+mn-lt"/>
              </a:rPr>
            </a:br>
            <a:r>
              <a:rPr lang="en-US" sz="2800" dirty="0">
                <a:latin typeface="Calibri"/>
                <a:ea typeface="+mn-lt"/>
                <a:cs typeface="+mn-lt"/>
              </a:rPr>
              <a:t> An AI Research Agent that uses Natural Language Processing (NLP), Retrieval-Augmented Generation (RAG), to assist users in conducting efficient literature reviews, generating summaries, identifying research gaps, and recommending relevant papers, datasets, or collaborators.</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1671" y="128099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58792" y="584038"/>
            <a:ext cx="11613485" cy="5563973"/>
          </a:xfrm>
        </p:spPr>
        <p:txBody>
          <a:bodyPr vert="horz" lIns="91440" tIns="45720" rIns="91440" bIns="45720" rtlCol="0" anchor="ctr">
            <a:noAutofit/>
          </a:bodyPr>
          <a:lstStyle/>
          <a:p>
            <a:pPr marL="0" indent="0">
              <a:buNone/>
            </a:pPr>
            <a:r>
              <a:rPr lang="en-US" sz="2400" dirty="0">
                <a:solidFill>
                  <a:srgbClr val="000000"/>
                </a:solidFill>
                <a:latin typeface="Calibri"/>
                <a:ea typeface="Calibri"/>
                <a:cs typeface="Calibri"/>
              </a:rPr>
              <a:t>IBM cloud lite services</a:t>
            </a:r>
          </a:p>
          <a:p>
            <a:pPr marL="0" indent="0">
              <a:buNone/>
            </a:pPr>
            <a:r>
              <a:rPr lang="en-US" sz="2400" dirty="0">
                <a:solidFill>
                  <a:srgbClr val="000000"/>
                </a:solidFill>
                <a:latin typeface="Calibri"/>
                <a:ea typeface="Calibri"/>
                <a:cs typeface="Calibri"/>
              </a:rPr>
              <a:t>Natural Language Processing (NLP)</a:t>
            </a:r>
          </a:p>
          <a:p>
            <a:pPr marL="0" indent="0">
              <a:buNone/>
            </a:pPr>
            <a:r>
              <a:rPr lang="en-US" sz="2400" dirty="0">
                <a:solidFill>
                  <a:srgbClr val="000000"/>
                </a:solidFill>
                <a:latin typeface="Calibri"/>
                <a:ea typeface="Calibri"/>
                <a:cs typeface="Calibri"/>
              </a:rPr>
              <a:t>Retrieval Augmented Generation (RAG)</a:t>
            </a:r>
          </a:p>
          <a:p>
            <a:pPr marL="0" indent="0">
              <a:buNone/>
            </a:pPr>
            <a:r>
              <a:rPr lang="en-US" sz="24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a:xfrm>
            <a:off x="732194" y="1354092"/>
            <a:ext cx="11029616" cy="530296"/>
          </a:xfrm>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2400" dirty="0"/>
              <a:t>IBM Cloud Watsonx AI Studio</a:t>
            </a:r>
          </a:p>
          <a:p>
            <a:pPr marL="305435" indent="-305435"/>
            <a:r>
              <a:rPr lang="en-IN" sz="2400" dirty="0"/>
              <a:t>IBM Cloud Watson.x AI runtime</a:t>
            </a:r>
          </a:p>
          <a:p>
            <a:pPr marL="305435" indent="-305435"/>
            <a:r>
              <a:rPr lang="en-IN" sz="2400" dirty="0"/>
              <a:t>IBM Cloud Agent Lab</a:t>
            </a:r>
          </a:p>
          <a:p>
            <a:pPr marL="305435" indent="-305435"/>
            <a:r>
              <a:rPr lang="en-IN" sz="2400"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63745" y="914342"/>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96635" y="1662753"/>
            <a:ext cx="11029615" cy="4673324"/>
          </a:xfrm>
        </p:spPr>
        <p:txBody>
          <a:bodyPr>
            <a:normAutofit/>
          </a:bodyPr>
          <a:lstStyle/>
          <a:p>
            <a:pPr marL="0" indent="0">
              <a:buNone/>
            </a:pPr>
            <a:r>
              <a:rPr lang="en-IN" sz="2000" dirty="0">
                <a:solidFill>
                  <a:srgbClr val="0F0F0F"/>
                </a:solidFill>
                <a:latin typeface="Calibri"/>
                <a:ea typeface="+mn-lt"/>
                <a:cs typeface="+mn-lt"/>
              </a:rPr>
              <a:t>This agent will significantly reduce research time, improve the quality of literature reviews, help early-stage researchers find direction, and foster interdisciplinary collaboration by making knowledge more accessible and actionable.</a:t>
            </a:r>
          </a:p>
          <a:p>
            <a:pPr marL="0" indent="0">
              <a:buNone/>
            </a:pPr>
            <a:r>
              <a:rPr lang="en-IN" sz="2000" dirty="0">
                <a:solidFill>
                  <a:srgbClr val="0F0F0F"/>
                </a:solidFill>
                <a:latin typeface="Calibri"/>
                <a:ea typeface="Calibri"/>
                <a:cs typeface="Calibri"/>
              </a:rPr>
              <a:t>Unique features:</a:t>
            </a:r>
          </a:p>
          <a:p>
            <a:pPr marL="0" indent="0">
              <a:buNone/>
            </a:pPr>
            <a:r>
              <a:rPr lang="en-IN" sz="2000" dirty="0">
                <a:solidFill>
                  <a:srgbClr val="0F0F0F"/>
                </a:solidFill>
                <a:latin typeface="Calibri"/>
                <a:ea typeface="+mn-lt"/>
                <a:cs typeface="+mn-lt"/>
              </a:rPr>
              <a:t>Semantic search across research papers, journals, and datasets</a:t>
            </a:r>
          </a:p>
          <a:p>
            <a:pPr marL="0" indent="0">
              <a:buNone/>
            </a:pPr>
            <a:r>
              <a:rPr lang="en-IN" sz="2000" dirty="0">
                <a:solidFill>
                  <a:srgbClr val="0F0F0F"/>
                </a:solidFill>
                <a:latin typeface="Calibri"/>
                <a:ea typeface="+mn-lt"/>
                <a:cs typeface="+mn-lt"/>
              </a:rPr>
              <a:t>Auto-summarization of selected papers</a:t>
            </a:r>
          </a:p>
          <a:p>
            <a:pPr marL="0" indent="0">
              <a:buNone/>
            </a:pPr>
            <a:r>
              <a:rPr lang="en-IN" sz="2000" dirty="0">
                <a:solidFill>
                  <a:srgbClr val="0F0F0F"/>
                </a:solidFill>
                <a:latin typeface="Calibri"/>
                <a:ea typeface="+mn-lt"/>
                <a:cs typeface="+mn-lt"/>
              </a:rPr>
              <a:t>Citation and reference analysis to trace influence</a:t>
            </a:r>
          </a:p>
          <a:p>
            <a:pPr marL="0" indent="0">
              <a:buNone/>
            </a:pPr>
            <a:r>
              <a:rPr lang="en-IN" sz="2000" dirty="0">
                <a:solidFill>
                  <a:srgbClr val="0F0F0F"/>
                </a:solidFill>
                <a:latin typeface="Calibri"/>
                <a:ea typeface="+mn-lt"/>
                <a:cs typeface="+mn-lt"/>
              </a:rPr>
              <a:t>Recommendation of research papers based on a user’s current topic</a:t>
            </a:r>
          </a:p>
          <a:p>
            <a:pPr marL="0" indent="0">
              <a:buNone/>
            </a:pPr>
            <a:r>
              <a:rPr lang="en-IN" sz="2000" dirty="0">
                <a:solidFill>
                  <a:srgbClr val="0F0F0F"/>
                </a:solidFill>
                <a:latin typeface="Calibri"/>
                <a:ea typeface="+mn-lt"/>
                <a:cs typeface="+mn-lt"/>
              </a:rPr>
              <a:t>Trend analysis over time for specific keywords or domains.</a:t>
            </a:r>
          </a:p>
          <a:p>
            <a:pPr marL="0" indent="0">
              <a:buNone/>
            </a:pPr>
            <a:r>
              <a:rPr lang="en-IN" sz="2000" dirty="0">
                <a:solidFill>
                  <a:srgbClr val="0F0F0F"/>
                </a:solidFill>
                <a:latin typeface="Calibri"/>
                <a:ea typeface="+mn-lt"/>
                <a:cs typeface="+mn-lt"/>
              </a:rPr>
              <a:t>Collaboration mapping: suggests potential co-authors or institutions based on similar research interests.</a:t>
            </a:r>
            <a:endParaRPr lang="en-IN" sz="20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757360" y="1557833"/>
            <a:ext cx="11029616" cy="530296"/>
          </a:xfrm>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305435" indent="-305435"/>
            <a:r>
              <a:rPr lang="en-IN" sz="2400" dirty="0">
                <a:latin typeface="Calibri"/>
                <a:ea typeface="+mn-lt"/>
                <a:cs typeface="+mn-lt"/>
              </a:rPr>
              <a:t>Academic Researchers</a:t>
            </a:r>
          </a:p>
          <a:p>
            <a:pPr marL="305435" indent="-305435"/>
            <a:r>
              <a:rPr lang="en-IN" sz="2400" dirty="0">
                <a:latin typeface="Calibri"/>
                <a:ea typeface="+mn-lt"/>
                <a:cs typeface="+mn-lt"/>
              </a:rPr>
              <a:t>Research Institutions and Universities</a:t>
            </a:r>
          </a:p>
          <a:p>
            <a:pPr marL="305435" indent="-305435"/>
            <a:r>
              <a:rPr lang="en-IN" sz="2400" dirty="0">
                <a:latin typeface="Calibri"/>
                <a:ea typeface="+mn-lt"/>
                <a:cs typeface="+mn-lt"/>
              </a:rPr>
              <a:t>Industry R&amp;D Teams</a:t>
            </a:r>
          </a:p>
          <a:p>
            <a:pPr marL="305435" indent="-305435"/>
            <a:r>
              <a:rPr lang="en-IN" sz="2400" dirty="0">
                <a:latin typeface="Calibri"/>
                <a:ea typeface="+mn-lt"/>
                <a:cs typeface="+mn-lt"/>
              </a:rPr>
              <a:t>Educators</a:t>
            </a:r>
            <a:endParaRPr lang="en-IN" sz="24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a:xfrm>
            <a:off x="581192" y="1415220"/>
            <a:ext cx="11029616" cy="530296"/>
          </a:xfrm>
        </p:spPr>
        <p:txBody>
          <a:bodyPr/>
          <a:lstStyle/>
          <a:p>
            <a:r>
              <a:rPr lang="en-IN" dirty="0">
                <a:solidFill>
                  <a:schemeClr val="accent1"/>
                </a:solidFill>
              </a:rPr>
              <a:t>Results</a:t>
            </a:r>
          </a:p>
        </p:txBody>
      </p:sp>
      <p:pic>
        <p:nvPicPr>
          <p:cNvPr id="4" name="Picture 3" descr="A screenshot of a computer&#10;&#10;AI-generated content may be incorrect.">
            <a:extLst>
              <a:ext uri="{FF2B5EF4-FFF2-40B4-BE49-F238E27FC236}">
                <a16:creationId xmlns:a16="http://schemas.microsoft.com/office/drawing/2014/main" id="{52A59727-7B5F-F198-C013-B2ABF221F54C}"/>
              </a:ext>
            </a:extLst>
          </p:cNvPr>
          <p:cNvPicPr>
            <a:picLocks noChangeAspect="1"/>
          </p:cNvPicPr>
          <p:nvPr/>
        </p:nvPicPr>
        <p:blipFill>
          <a:blip r:embed="rId2"/>
          <a:stretch>
            <a:fillRect/>
          </a:stretch>
        </p:blipFill>
        <p:spPr>
          <a:xfrm>
            <a:off x="5193312" y="618067"/>
            <a:ext cx="5908345" cy="5598157"/>
          </a:xfrm>
          <a:prstGeom prst="rect">
            <a:avLst/>
          </a:prstGeom>
        </p:spPr>
      </p:pic>
      <p:sp>
        <p:nvSpPr>
          <p:cNvPr id="3" name="Rectangle 1">
            <a:extLst>
              <a:ext uri="{FF2B5EF4-FFF2-40B4-BE49-F238E27FC236}">
                <a16:creationId xmlns:a16="http://schemas.microsoft.com/office/drawing/2014/main" id="{2F21E37F-8259-B298-A7A3-127F195B8FE5}"/>
              </a:ext>
            </a:extLst>
          </p:cNvPr>
          <p:cNvSpPr>
            <a:spLocks noChangeArrowheads="1"/>
          </p:cNvSpPr>
          <p:nvPr/>
        </p:nvSpPr>
        <p:spPr bwMode="auto">
          <a:xfrm>
            <a:off x="436228" y="2611421"/>
            <a:ext cx="416932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Topic:</a:t>
            </a:r>
            <a:r>
              <a:rPr kumimoji="0" lang="en-US" altLang="en-US" sz="1400" b="0" i="0" u="none" strike="noStrike" cap="none" normalizeH="0" baseline="0" dirty="0">
                <a:ln>
                  <a:noFill/>
                </a:ln>
                <a:solidFill>
                  <a:schemeClr val="tx1"/>
                </a:solidFill>
                <a:effectLst/>
                <a:latin typeface="Arial" panose="020B0604020202020204" pitchFamily="34" charset="0"/>
              </a:rPr>
              <a:t> Introduction to the Research Agent tool.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Functionality of Research Agent: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Can </a:t>
            </a:r>
            <a:r>
              <a:rPr kumimoji="0" lang="en-US" altLang="en-US" sz="1400" b="1" i="0" u="none" strike="noStrike" cap="none" normalizeH="0" baseline="0" dirty="0">
                <a:ln>
                  <a:noFill/>
                </a:ln>
                <a:solidFill>
                  <a:schemeClr val="tx1"/>
                </a:solidFill>
                <a:effectLst/>
                <a:latin typeface="Arial" panose="020B0604020202020204" pitchFamily="34" charset="0"/>
              </a:rPr>
              <a:t>generate research reports</a:t>
            </a:r>
            <a:r>
              <a:rPr kumimoji="0" lang="en-US" altLang="en-US" sz="1400" b="0" i="0" u="none" strike="noStrike" cap="none" normalizeH="0" baseline="0" dirty="0">
                <a:ln>
                  <a:noFill/>
                </a:ln>
                <a:solidFill>
                  <a:schemeClr val="tx1"/>
                </a:solidFill>
                <a:effectLst/>
                <a:latin typeface="Arial" panose="020B0604020202020204" pitchFamily="34" charset="0"/>
              </a:rPr>
              <a:t> based on queries.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Can </a:t>
            </a:r>
            <a:r>
              <a:rPr kumimoji="0" lang="en-US" altLang="en-US" sz="1400" b="1" i="0" u="none" strike="noStrike" cap="none" normalizeH="0" baseline="0" dirty="0">
                <a:ln>
                  <a:noFill/>
                </a:ln>
                <a:solidFill>
                  <a:schemeClr val="tx1"/>
                </a:solidFill>
                <a:effectLst/>
                <a:latin typeface="Arial" panose="020B0604020202020204" pitchFamily="34" charset="0"/>
              </a:rPr>
              <a:t>suggest hypotheses</a:t>
            </a:r>
            <a:r>
              <a:rPr kumimoji="0" lang="en-US" altLang="en-US" sz="1400" b="0" i="0" u="none" strike="noStrike" cap="none" normalizeH="0" baseline="0" dirty="0">
                <a:ln>
                  <a:noFill/>
                </a:ln>
                <a:solidFill>
                  <a:schemeClr val="tx1"/>
                </a:solidFill>
                <a:effectLst/>
                <a:latin typeface="Arial" panose="020B0604020202020204" pitchFamily="34" charset="0"/>
              </a:rPr>
              <a:t> for research 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Can </a:t>
            </a:r>
            <a:r>
              <a:rPr kumimoji="0" lang="en-US" altLang="en-US" sz="1400" b="1" i="0" u="none" strike="noStrike" cap="none" normalizeH="0" baseline="0" dirty="0">
                <a:ln>
                  <a:noFill/>
                </a:ln>
                <a:solidFill>
                  <a:schemeClr val="tx1"/>
                </a:solidFill>
                <a:effectLst/>
                <a:latin typeface="Arial" panose="020B0604020202020204" pitchFamily="34" charset="0"/>
              </a:rPr>
              <a:t>draft sections of research papers</a:t>
            </a:r>
            <a:r>
              <a:rPr kumimoji="0" lang="en-US" altLang="en-US" sz="1400" b="0" i="0" u="none" strike="noStrike" cap="none" normalizeH="0" baseline="0" dirty="0">
                <a:ln>
                  <a:noFill/>
                </a:ln>
                <a:solidFill>
                  <a:schemeClr val="tx1"/>
                </a:solidFill>
                <a:effectLst/>
                <a:latin typeface="Arial" panose="020B0604020202020204" pitchFamily="34" charset="0"/>
              </a:rPr>
              <a:t>, helping in academic writing.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Purpose:</a:t>
            </a:r>
            <a:r>
              <a:rPr kumimoji="0" lang="en-US" altLang="en-US" sz="1400" b="0" i="0" u="none" strike="noStrike" cap="none" normalizeH="0" baseline="0" dirty="0">
                <a:ln>
                  <a:noFill/>
                </a:ln>
                <a:solidFill>
                  <a:schemeClr val="tx1"/>
                </a:solidFill>
                <a:effectLst/>
                <a:latin typeface="Arial" panose="020B0604020202020204" pitchFamily="34" charset="0"/>
              </a:rPr>
              <a:t> Helps users streamline research tasks and document preparation.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Visual Representation:</a:t>
            </a:r>
            <a:r>
              <a:rPr kumimoji="0" lang="en-US" altLang="en-US" sz="1400" b="0" i="0" u="none" strike="noStrike" cap="none" normalizeH="0" baseline="0" dirty="0">
                <a:ln>
                  <a:noFill/>
                </a:ln>
                <a:solidFill>
                  <a:schemeClr val="tx1"/>
                </a:solidFill>
                <a:effectLst/>
                <a:latin typeface="Arial" panose="020B0604020202020204" pitchFamily="34" charset="0"/>
              </a:rPr>
              <a:t> Shows an illustration symbolizing research and analysis (magnifying glass and connection nodes).</a:t>
            </a:r>
          </a:p>
        </p:txBody>
      </p:sp>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805753"/>
            <a:ext cx="11029616" cy="530296"/>
          </a:xfrm>
        </p:spPr>
        <p:txBody>
          <a:bodyPr/>
          <a:lstStyle/>
          <a:p>
            <a:r>
              <a:rPr lang="en-IN" dirty="0">
                <a:solidFill>
                  <a:schemeClr val="accent1"/>
                </a:solidFill>
              </a:rPr>
              <a:t>Results</a:t>
            </a:r>
          </a:p>
        </p:txBody>
      </p:sp>
      <p:pic>
        <p:nvPicPr>
          <p:cNvPr id="9" name="Content Placeholder 5" descr="A screenshot of a computer&#10;&#10;AI-generated content may be incorrect.">
            <a:extLst>
              <a:ext uri="{FF2B5EF4-FFF2-40B4-BE49-F238E27FC236}">
                <a16:creationId xmlns:a16="http://schemas.microsoft.com/office/drawing/2014/main" id="{B585371A-5E60-DF5B-ECF8-E4CE137EA724}"/>
              </a:ext>
            </a:extLst>
          </p:cNvPr>
          <p:cNvPicPr>
            <a:picLocks noGrp="1" noChangeAspect="1"/>
          </p:cNvPicPr>
          <p:nvPr>
            <p:ph idx="1"/>
          </p:nvPr>
        </p:nvPicPr>
        <p:blipFill>
          <a:blip r:embed="rId2"/>
          <a:stretch>
            <a:fillRect/>
          </a:stretch>
        </p:blipFill>
        <p:spPr>
          <a:xfrm>
            <a:off x="5201086" y="618067"/>
            <a:ext cx="5892797" cy="5598157"/>
          </a:xfrm>
          <a:prstGeom prst="rect">
            <a:avLst/>
          </a:prstGeom>
        </p:spPr>
      </p:pic>
      <p:sp>
        <p:nvSpPr>
          <p:cNvPr id="3" name="Rectangle 1">
            <a:extLst>
              <a:ext uri="{FF2B5EF4-FFF2-40B4-BE49-F238E27FC236}">
                <a16:creationId xmlns:a16="http://schemas.microsoft.com/office/drawing/2014/main" id="{9F6F81E4-857D-C8B7-180D-8769A7B4A448}"/>
              </a:ext>
            </a:extLst>
          </p:cNvPr>
          <p:cNvSpPr>
            <a:spLocks noChangeArrowheads="1"/>
          </p:cNvSpPr>
          <p:nvPr/>
        </p:nvSpPr>
        <p:spPr bwMode="auto">
          <a:xfrm>
            <a:off x="436139" y="1523735"/>
            <a:ext cx="476494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Topic:</a:t>
            </a:r>
            <a:r>
              <a:rPr kumimoji="0" lang="en-US" altLang="en-US" sz="1400" b="0" i="0" u="none" strike="noStrike" cap="none" normalizeH="0" baseline="0" dirty="0">
                <a:ln>
                  <a:noFill/>
                </a:ln>
                <a:solidFill>
                  <a:schemeClr val="tx1"/>
                </a:solidFill>
                <a:effectLst/>
                <a:latin typeface="Arial" panose="020B0604020202020204" pitchFamily="34" charset="0"/>
              </a:rPr>
              <a:t> Recent research articles and news on Artificial Intelligence (AI).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Sources Mentioned:</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MIT News:</a:t>
            </a:r>
            <a:r>
              <a:rPr kumimoji="0" lang="en-US" altLang="en-US" sz="1400" b="0" i="0" u="none" strike="noStrike" cap="none" normalizeH="0" baseline="0" dirty="0">
                <a:ln>
                  <a:noFill/>
                </a:ln>
                <a:solidFill>
                  <a:schemeClr val="tx1"/>
                </a:solidFill>
                <a:effectLst/>
                <a:latin typeface="Arial" panose="020B0604020202020204" pitchFamily="34" charset="0"/>
              </a:rPr>
              <a:t> Research on identifying and addressing bias in large language models (LLMs).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arXiv:</a:t>
            </a:r>
            <a:r>
              <a:rPr kumimoji="0" lang="en-US" altLang="en-US" sz="1400" b="0" i="0" u="none" strike="noStrike" cap="none" normalizeH="0" baseline="0" dirty="0">
                <a:ln>
                  <a:noFill/>
                </a:ln>
                <a:solidFill>
                  <a:schemeClr val="tx1"/>
                </a:solidFill>
                <a:effectLst/>
                <a:latin typeface="Arial" panose="020B0604020202020204" pitchFamily="34" charset="0"/>
              </a:rPr>
              <a:t> Use of AI agents in research on refugee child mental health.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Stanford HAI:</a:t>
            </a:r>
            <a:r>
              <a:rPr kumimoji="0" lang="en-US" altLang="en-US" sz="1400" b="0" i="0" u="none" strike="noStrike" cap="none" normalizeH="0" baseline="0" dirty="0">
                <a:ln>
                  <a:noFill/>
                </a:ln>
                <a:solidFill>
                  <a:schemeClr val="tx1"/>
                </a:solidFill>
                <a:effectLst/>
                <a:latin typeface="Arial" panose="020B0604020202020204" pitchFamily="34" charset="0"/>
              </a:rPr>
              <a:t> AI advancements improving patient care and expanding research capacity.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Journal of Artificial Intelligence Research:</a:t>
            </a:r>
            <a:r>
              <a:rPr kumimoji="0" lang="en-US" altLang="en-US" sz="1400" b="0" i="0" u="none" strike="noStrike" cap="none" normalizeH="0" baseline="0" dirty="0">
                <a:ln>
                  <a:noFill/>
                </a:ln>
                <a:solidFill>
                  <a:schemeClr val="tx1"/>
                </a:solidFill>
                <a:effectLst/>
                <a:latin typeface="Arial" panose="020B0604020202020204" pitchFamily="34" charset="0"/>
              </a:rPr>
              <a:t> Focus on machine learning, natural language processing, robotics, vision, and AI uncertainty.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ScienceDaily:</a:t>
            </a:r>
            <a:r>
              <a:rPr kumimoji="0" lang="en-US" altLang="en-US" sz="1400" b="0" i="0" u="none" strike="noStrike" cap="none" normalizeH="0" baseline="0" dirty="0">
                <a:ln>
                  <a:noFill/>
                </a:ln>
                <a:solidFill>
                  <a:schemeClr val="tx1"/>
                </a:solidFill>
                <a:effectLst/>
                <a:latin typeface="Arial" panose="020B0604020202020204" pitchFamily="34" charset="0"/>
              </a:rPr>
              <a:t> Study showing quantum computers improving machine learning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McKinsey:</a:t>
            </a:r>
            <a:r>
              <a:rPr kumimoji="0" lang="en-US" altLang="en-US" sz="1400" b="0" i="0" u="none" strike="noStrike" cap="none" normalizeH="0" baseline="0" dirty="0">
                <a:ln>
                  <a:noFill/>
                </a:ln>
                <a:solidFill>
                  <a:schemeClr val="tx1"/>
                </a:solidFill>
                <a:effectLst/>
                <a:latin typeface="Arial" panose="020B0604020202020204" pitchFamily="34" charset="0"/>
              </a:rPr>
              <a:t> AI adoption trends in organizations for better bottom-line impact.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Apple Machine Learning Research:</a:t>
            </a:r>
            <a:r>
              <a:rPr kumimoji="0" lang="en-US" altLang="en-US" sz="1400" b="0" i="0" u="none" strike="noStrike" cap="none" normalizeH="0" baseline="0" dirty="0">
                <a:ln>
                  <a:noFill/>
                </a:ln>
                <a:solidFill>
                  <a:schemeClr val="tx1"/>
                </a:solidFill>
                <a:effectLst/>
                <a:latin typeface="Arial" panose="020B0604020202020204" pitchFamily="34" charset="0"/>
              </a:rPr>
              <a:t> Overview of the latest developments in AI and machine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Result Type:</a:t>
            </a:r>
            <a:r>
              <a:rPr kumimoji="0" lang="en-US" altLang="en-US" sz="1400" b="0" i="0" u="none" strike="noStrike" cap="none" normalizeH="0" baseline="0" dirty="0">
                <a:ln>
                  <a:noFill/>
                </a:ln>
                <a:solidFill>
                  <a:schemeClr val="tx1"/>
                </a:solidFill>
                <a:effectLst/>
                <a:latin typeface="Arial" panose="020B0604020202020204" pitchFamily="34" charset="0"/>
              </a:rPr>
              <a:t> A summarized list of recent research updates and publications on AI.</a:t>
            </a:r>
          </a:p>
        </p:txBody>
      </p:sp>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fadb41d3-f9cb-40fb-903c-8cacaba95bb5"/>
    <ds:schemaRef ds:uri="http://purl.org/dc/terms/"/>
    <ds:schemaRef ds:uri="http://schemas.microsoft.com/office/infopath/2007/PartnerControls"/>
    <ds:schemaRef ds:uri="http://purl.org/dc/elements/1.1/"/>
    <ds:schemaRef ds:uri="http://schemas.microsoft.com/office/2006/documentManagement/types"/>
    <ds:schemaRef ds:uri="http://www.w3.org/XML/1998/namespace"/>
    <ds:schemaRef ds:uri="http://purl.org/dc/dcmitype/"/>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82</TotalTime>
  <Words>781</Words>
  <Application>Microsoft Office PowerPoint</Application>
  <PresentationFormat>Widescreen</PresentationFormat>
  <Paragraphs>92</Paragraphs>
  <Slides>17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Package</vt:lpstr>
      <vt:lpstr>RESEARCH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Jayasurya Peddireddy</cp:lastModifiedBy>
  <cp:revision>145</cp:revision>
  <dcterms:created xsi:type="dcterms:W3CDTF">2021-05-26T16:50:10Z</dcterms:created>
  <dcterms:modified xsi:type="dcterms:W3CDTF">2025-08-04T08:10:56Z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