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D08-0478-4E0F-AD49-ECAC9739A40C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9DAE-179F-4069-BD5C-CABDB92B07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971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D08-0478-4E0F-AD49-ECAC9739A40C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9DAE-179F-4069-BD5C-CABDB92B07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106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D08-0478-4E0F-AD49-ECAC9739A40C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9DAE-179F-4069-BD5C-CABDB92B07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6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D08-0478-4E0F-AD49-ECAC9739A40C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9DAE-179F-4069-BD5C-CABDB92B07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382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D08-0478-4E0F-AD49-ECAC9739A40C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9DAE-179F-4069-BD5C-CABDB92B07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64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D08-0478-4E0F-AD49-ECAC9739A40C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9DAE-179F-4069-BD5C-CABDB92B07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504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D08-0478-4E0F-AD49-ECAC9739A40C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9DAE-179F-4069-BD5C-CABDB92B07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199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D08-0478-4E0F-AD49-ECAC9739A40C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9DAE-179F-4069-BD5C-CABDB92B07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933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D08-0478-4E0F-AD49-ECAC9739A40C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9DAE-179F-4069-BD5C-CABDB92B07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588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D08-0478-4E0F-AD49-ECAC9739A40C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9DAE-179F-4069-BD5C-CABDB92B07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9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D08-0478-4E0F-AD49-ECAC9739A40C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9DAE-179F-4069-BD5C-CABDB92B07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7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CD08-0478-4E0F-AD49-ECAC9739A40C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9DAE-179F-4069-BD5C-CABDB92B07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327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Класифікація зображень за допомогою нейронних мереж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048000" y="4294766"/>
            <a:ext cx="9144000" cy="1655762"/>
          </a:xfrm>
        </p:spPr>
        <p:txBody>
          <a:bodyPr/>
          <a:lstStyle/>
          <a:p>
            <a:pPr algn="r"/>
            <a:endParaRPr lang="uk-UA" dirty="0" smtClean="0"/>
          </a:p>
          <a:p>
            <a:pPr algn="r"/>
            <a:r>
              <a:rPr lang="uk-UA" dirty="0" smtClean="0"/>
              <a:t>Виконав</a:t>
            </a:r>
            <a:r>
              <a:rPr lang="uk-UA" dirty="0"/>
              <a:t>: Поліщук О. В.</a:t>
            </a:r>
          </a:p>
          <a:p>
            <a:pPr algn="r"/>
            <a:r>
              <a:rPr lang="uk-UA" dirty="0"/>
              <a:t>Науковий керівник: </a:t>
            </a:r>
            <a:r>
              <a:rPr lang="uk-UA" dirty="0" err="1" smtClean="0"/>
              <a:t>Строчик</a:t>
            </a:r>
            <a:r>
              <a:rPr lang="uk-UA" dirty="0" smtClean="0"/>
              <a:t> </a:t>
            </a:r>
            <a:r>
              <a:rPr lang="uk-UA" dirty="0"/>
              <a:t>М. М.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305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Програмна реалізація. Навчання мережі</a:t>
            </a:r>
            <a:br>
              <a:rPr lang="uk-UA" dirty="0" smtClean="0"/>
            </a:b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Для програмної реалізації було вибране середовище </a:t>
            </a:r>
            <a:r>
              <a:rPr lang="en-US" dirty="0" err="1"/>
              <a:t>Colaboratory</a:t>
            </a:r>
            <a:r>
              <a:rPr lang="uk-UA" dirty="0"/>
              <a:t> від </a:t>
            </a:r>
            <a:r>
              <a:rPr lang="en-US" dirty="0"/>
              <a:t>Google</a:t>
            </a:r>
            <a:r>
              <a:rPr lang="uk-UA" dirty="0"/>
              <a:t>, мова програмування: </a:t>
            </a:r>
            <a:r>
              <a:rPr lang="en-US" dirty="0"/>
              <a:t>python</a:t>
            </a:r>
            <a:r>
              <a:rPr lang="uk-UA" dirty="0"/>
              <a:t>, програма написана за допомогою бібліотеки </a:t>
            </a:r>
            <a:r>
              <a:rPr lang="en-US" dirty="0" err="1" smtClean="0"/>
              <a:t>Keras</a:t>
            </a:r>
            <a:endParaRPr lang="uk-UA" dirty="0" smtClean="0"/>
          </a:p>
          <a:p>
            <a:r>
              <a:rPr lang="uk-UA" dirty="0" err="1" smtClean="0"/>
              <a:t>Keras</a:t>
            </a:r>
            <a:r>
              <a:rPr lang="uk-UA" dirty="0" smtClean="0"/>
              <a:t> </a:t>
            </a:r>
            <a:r>
              <a:rPr lang="uk-UA" dirty="0"/>
              <a:t>– програмний інтерфейс високого рівня для роботи з нейронним мережами, написаний на </a:t>
            </a:r>
            <a:r>
              <a:rPr lang="uk-UA" dirty="0" err="1"/>
              <a:t>Python</a:t>
            </a:r>
            <a:r>
              <a:rPr lang="uk-UA" dirty="0"/>
              <a:t> і здатний працювати за допомогою </a:t>
            </a:r>
            <a:r>
              <a:rPr lang="uk-UA" dirty="0" err="1"/>
              <a:t>TensorFlow</a:t>
            </a:r>
            <a:r>
              <a:rPr lang="uk-UA" dirty="0"/>
              <a:t>, CNTK або </a:t>
            </a:r>
            <a:r>
              <a:rPr lang="uk-UA" dirty="0" err="1"/>
              <a:t>Theano</a:t>
            </a:r>
            <a:r>
              <a:rPr lang="uk-UA" dirty="0"/>
              <a:t> </a:t>
            </a:r>
          </a:p>
          <a:p>
            <a:pPr marL="0" indent="0">
              <a:buNone/>
            </a:pPr>
            <a:r>
              <a:rPr lang="uk-UA" dirty="0"/>
              <a:t>Переваги</a:t>
            </a:r>
            <a:r>
              <a:rPr lang="en-US" dirty="0"/>
              <a:t> </a:t>
            </a:r>
            <a:r>
              <a:rPr lang="en-US" dirty="0" err="1"/>
              <a:t>Keras</a:t>
            </a:r>
            <a:r>
              <a:rPr lang="uk-UA" dirty="0"/>
              <a:t>:</a:t>
            </a:r>
          </a:p>
          <a:p>
            <a:pPr lvl="0"/>
            <a:r>
              <a:rPr lang="ru-RU" dirty="0" err="1"/>
              <a:t>Дозволяє</a:t>
            </a:r>
            <a:r>
              <a:rPr lang="ru-RU" dirty="0"/>
              <a:t> легко і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прототипи</a:t>
            </a:r>
            <a:r>
              <a:rPr lang="ru-RU" dirty="0"/>
              <a:t> (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зручності</a:t>
            </a:r>
            <a:r>
              <a:rPr lang="ru-RU" dirty="0"/>
              <a:t>, </a:t>
            </a:r>
            <a:r>
              <a:rPr lang="ru-RU" dirty="0" err="1"/>
              <a:t>модульності</a:t>
            </a:r>
            <a:r>
              <a:rPr lang="ru-RU" dirty="0"/>
              <a:t> та </a:t>
            </a:r>
            <a:r>
              <a:rPr lang="ru-RU" dirty="0" err="1"/>
              <a:t>розширюваності</a:t>
            </a:r>
            <a:r>
              <a:rPr lang="ru-RU" dirty="0"/>
              <a:t>).</a:t>
            </a:r>
            <a:endParaRPr lang="uk-UA" dirty="0"/>
          </a:p>
          <a:p>
            <a:pPr lvl="0"/>
            <a:r>
              <a:rPr lang="ru-RU" dirty="0" err="1"/>
              <a:t>Підтримує</a:t>
            </a:r>
            <a:r>
              <a:rPr lang="ru-RU" dirty="0"/>
              <a:t> як </a:t>
            </a:r>
            <a:r>
              <a:rPr lang="ru-RU" dirty="0" err="1"/>
              <a:t>згорткові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, так і </a:t>
            </a:r>
            <a:r>
              <a:rPr lang="ru-RU" dirty="0" err="1"/>
              <a:t>рекурентн</a:t>
            </a:r>
            <a:r>
              <a:rPr lang="uk-UA" dirty="0"/>
              <a:t>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uk-UA" dirty="0"/>
              <a:t> їх</a:t>
            </a:r>
            <a:r>
              <a:rPr lang="ru-RU" dirty="0"/>
              <a:t> </a:t>
            </a:r>
            <a:r>
              <a:rPr lang="ru-RU" dirty="0" err="1"/>
              <a:t>комбінації</a:t>
            </a:r>
            <a:r>
              <a:rPr lang="ru-RU" dirty="0"/>
              <a:t>.</a:t>
            </a:r>
            <a:endParaRPr lang="uk-UA" dirty="0"/>
          </a:p>
          <a:p>
            <a:pPr lvl="0"/>
            <a:r>
              <a:rPr lang="uk-UA" dirty="0"/>
              <a:t>Оптимально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на </a:t>
            </a:r>
            <a:r>
              <a:rPr lang="ru-RU" dirty="0" err="1" smtClean="0"/>
              <a:t>процесорах</a:t>
            </a:r>
            <a:r>
              <a:rPr lang="ru-RU" dirty="0" smtClean="0"/>
              <a:t> </a:t>
            </a:r>
            <a:r>
              <a:rPr lang="ru-RU" dirty="0"/>
              <a:t>та </a:t>
            </a:r>
            <a:r>
              <a:rPr lang="ru-RU" dirty="0" err="1" smtClean="0"/>
              <a:t>графічних</a:t>
            </a:r>
            <a:r>
              <a:rPr lang="ru-RU" dirty="0" smtClean="0"/>
              <a:t> </a:t>
            </a:r>
            <a:r>
              <a:rPr lang="ru-RU" dirty="0" err="1" smtClean="0"/>
              <a:t>процесорах</a:t>
            </a:r>
            <a:r>
              <a:rPr lang="ru-RU" dirty="0" smtClean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8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Програмна реалізація мережі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918" t="26306" r="-609" b="-616"/>
          <a:stretch/>
        </p:blipFill>
        <p:spPr>
          <a:xfrm>
            <a:off x="0" y="1825625"/>
            <a:ext cx="12192000" cy="48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3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Отже, </a:t>
            </a:r>
            <a:r>
              <a:rPr lang="uk-UA" dirty="0" err="1" smtClean="0"/>
              <a:t>згорткова</a:t>
            </a:r>
            <a:r>
              <a:rPr lang="uk-UA" dirty="0" smtClean="0"/>
              <a:t> нейронна мережа дозволяє зберегти структуру зображення і, таким чином, є оптимальною архітектурою для вирішення задачі класифікації зображень.	</a:t>
            </a:r>
          </a:p>
          <a:p>
            <a:pPr marL="0" indent="0">
              <a:buNone/>
            </a:pPr>
            <a:r>
              <a:rPr lang="uk-UA" dirty="0" smtClean="0"/>
              <a:t>	Результатом </a:t>
            </a:r>
            <a:r>
              <a:rPr lang="uk-UA" dirty="0"/>
              <a:t>дослідження стала розроблена модель, яка має за основу  базову архітектуру </a:t>
            </a:r>
            <a:r>
              <a:rPr lang="uk-UA" dirty="0" err="1"/>
              <a:t>згорткової</a:t>
            </a:r>
            <a:r>
              <a:rPr lang="uk-UA" dirty="0"/>
              <a:t> мережі для класифікації об’єкта на зображенні. Перспективу подальших досліджень вбачаємо в досягненні більшого відсотка правильної класифікації тестової вибірки зображень шляхом </a:t>
            </a:r>
            <a:r>
              <a:rPr lang="uk-UA" dirty="0" smtClean="0"/>
              <a:t>підбору архітектури мережі та ускладнення завдання (сегментація, семантичний розбір зображення тощо)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43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79530"/>
            <a:ext cx="10515600" cy="1325563"/>
          </a:xfrm>
        </p:spPr>
        <p:txBody>
          <a:bodyPr/>
          <a:lstStyle/>
          <a:p>
            <a:pPr algn="ctr"/>
            <a:r>
              <a:rPr lang="uk-UA" dirty="0" smtClean="0"/>
              <a:t>Дякую за увагу!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07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Актуальність теми</a:t>
            </a:r>
            <a:endParaRPr lang="uk-UA" dirty="0"/>
          </a:p>
        </p:txBody>
      </p:sp>
      <p:pic>
        <p:nvPicPr>
          <p:cNvPr id="5" name="Місце для вмісту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23445" y="2752582"/>
            <a:ext cx="5012602" cy="33441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9" y="4384039"/>
            <a:ext cx="4015373" cy="22501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818" y="2990199"/>
            <a:ext cx="4566371" cy="3643964"/>
          </a:xfrm>
          <a:prstGeom prst="rect">
            <a:avLst/>
          </a:prstGeom>
        </p:spPr>
      </p:pic>
      <p:sp>
        <p:nvSpPr>
          <p:cNvPr id="8" name="Місце для вмісту 7"/>
          <p:cNvSpPr>
            <a:spLocks noGrp="1"/>
          </p:cNvSpPr>
          <p:nvPr>
            <p:ph idx="1"/>
          </p:nvPr>
        </p:nvSpPr>
        <p:spPr>
          <a:xfrm>
            <a:off x="838200" y="1427019"/>
            <a:ext cx="10515600" cy="1122217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/>
              <a:t>У 2014 році, згідно з щорічним звітом інтернет-тенденцій Мері </a:t>
            </a:r>
            <a:r>
              <a:rPr lang="uk-UA" dirty="0" err="1" smtClean="0"/>
              <a:t>Мікера</a:t>
            </a:r>
            <a:r>
              <a:rPr lang="uk-UA" dirty="0" smtClean="0"/>
              <a:t>, люди щодня завантажували в середньому 1,8 мільярда цифрових зображень. Це 657 мільярдів фотографій на рік. Таким чином, кожні дві хвилини люди роблять більше фотографій, ніж їх взагалі існувало 150 років тому.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657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Початкові</a:t>
            </a:r>
            <a:r>
              <a:rPr lang="ru-RU" dirty="0" smtClean="0"/>
              <a:t> </a:t>
            </a:r>
            <a:r>
              <a:rPr lang="ru-RU" dirty="0" err="1" smtClean="0"/>
              <a:t>рішення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</a:t>
            </a:r>
            <a:r>
              <a:rPr lang="ru-RU" dirty="0" err="1" smtClean="0"/>
              <a:t>класифікації</a:t>
            </a:r>
            <a:endParaRPr lang="uk-UA" dirty="0"/>
          </a:p>
        </p:txBody>
      </p:sp>
      <p:pic>
        <p:nvPicPr>
          <p:cNvPr id="6" name="Місце для вмісту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47" y="2175598"/>
            <a:ext cx="7744506" cy="4360646"/>
          </a:xfrm>
        </p:spPr>
      </p:pic>
      <p:sp>
        <p:nvSpPr>
          <p:cNvPr id="3" name="Прямокутник 2"/>
          <p:cNvSpPr/>
          <p:nvPr/>
        </p:nvSpPr>
        <p:spPr>
          <a:xfrm>
            <a:off x="1558076" y="1690688"/>
            <a:ext cx="5850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Загальна</a:t>
            </a:r>
            <a:r>
              <a:rPr lang="ru-RU" dirty="0" smtClean="0"/>
              <a:t> </a:t>
            </a:r>
            <a:r>
              <a:rPr lang="ru-RU" dirty="0" err="1" smtClean="0"/>
              <a:t>архітектура</a:t>
            </a:r>
            <a:r>
              <a:rPr lang="ru-RU" dirty="0" smtClean="0"/>
              <a:t> </a:t>
            </a:r>
            <a:r>
              <a:rPr lang="ru-RU" dirty="0" err="1" smtClean="0"/>
              <a:t>повнозв’язної</a:t>
            </a:r>
            <a:r>
              <a:rPr lang="ru-RU" dirty="0" smtClean="0"/>
              <a:t> </a:t>
            </a:r>
            <a:r>
              <a:rPr lang="ru-RU" dirty="0" err="1" smtClean="0"/>
              <a:t>нейронної</a:t>
            </a:r>
            <a:r>
              <a:rPr lang="ru-RU" dirty="0" smtClean="0"/>
              <a:t> </a:t>
            </a:r>
            <a:r>
              <a:rPr lang="ru-RU" dirty="0" err="1" smtClean="0"/>
              <a:t>мережі</a:t>
            </a:r>
            <a:r>
              <a:rPr lang="ru-RU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69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Обчислення виходу нейрону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11" y="1825625"/>
            <a:ext cx="8407978" cy="47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9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Навчання мережі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/>
          <a:lstStyle/>
          <a:p>
            <a:r>
              <a:rPr lang="uk-UA" dirty="0" smtClean="0"/>
              <a:t>Суттю навчання мережі є знаходження ваг</a:t>
            </a:r>
            <a:r>
              <a:rPr lang="en-US" dirty="0" smtClean="0"/>
              <a:t> </a:t>
            </a:r>
            <a:r>
              <a:rPr lang="en-US" dirty="0" smtClean="0"/>
              <a:t>w</a:t>
            </a:r>
            <a:r>
              <a:rPr lang="uk-UA" dirty="0" smtClean="0"/>
              <a:t> </a:t>
            </a:r>
            <a:r>
              <a:rPr lang="uk-UA" dirty="0" smtClean="0"/>
              <a:t>та зміщень </a:t>
            </a:r>
            <a:r>
              <a:rPr lang="en-US" dirty="0" smtClean="0"/>
              <a:t>b</a:t>
            </a:r>
            <a:r>
              <a:rPr lang="uk-UA" dirty="0" smtClean="0"/>
              <a:t> похибка яких є найменшою.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95" y="2438865"/>
            <a:ext cx="7143749" cy="40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3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Проблеми </a:t>
            </a:r>
            <a:r>
              <a:rPr lang="uk-UA" dirty="0" err="1" smtClean="0"/>
              <a:t>повнозв’язних</a:t>
            </a:r>
            <a:r>
              <a:rPr lang="uk-UA" dirty="0" smtClean="0"/>
              <a:t> мереж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Основною проблемою </a:t>
            </a:r>
            <a:r>
              <a:rPr lang="uk-UA" dirty="0" err="1" smtClean="0"/>
              <a:t>повнозв’язних</a:t>
            </a:r>
            <a:r>
              <a:rPr lang="uk-UA" dirty="0" smtClean="0"/>
              <a:t> мереж є втрата загальної структури зображення</a:t>
            </a:r>
          </a:p>
          <a:p>
            <a:r>
              <a:rPr lang="uk-UA" dirty="0" smtClean="0"/>
              <a:t>Можливі ускладнення для класифікації: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3419279"/>
            <a:ext cx="9005454" cy="3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5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Згорткові нейронні мережі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912558"/>
            <a:ext cx="9359900" cy="3175000"/>
          </a:xfrm>
        </p:spPr>
      </p:pic>
      <p:sp>
        <p:nvSpPr>
          <p:cNvPr id="5" name="Прямокутник 4"/>
          <p:cNvSpPr/>
          <p:nvPr/>
        </p:nvSpPr>
        <p:spPr>
          <a:xfrm>
            <a:off x="838200" y="1690688"/>
            <a:ext cx="10515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 smtClean="0"/>
              <a:t>Найбільшо</a:t>
            </a:r>
            <a:r>
              <a:rPr lang="uk-UA" sz="2800" dirty="0"/>
              <a:t>ю</a:t>
            </a:r>
            <a:r>
              <a:rPr lang="uk-UA" sz="2800" dirty="0" smtClean="0"/>
              <a:t> перевагою </a:t>
            </a:r>
            <a:r>
              <a:rPr lang="uk-UA" sz="2800" dirty="0" err="1" smtClean="0"/>
              <a:t>згорткових</a:t>
            </a:r>
            <a:r>
              <a:rPr lang="uk-UA" sz="2800" dirty="0" smtClean="0"/>
              <a:t> </a:t>
            </a:r>
            <a:r>
              <a:rPr lang="uk-UA" sz="2800" dirty="0" smtClean="0"/>
              <a:t>мереж є те, що вони зберігають топологію зображення за допомогою шарів згортки.</a:t>
            </a:r>
          </a:p>
          <a:p>
            <a:endParaRPr lang="uk-UA" dirty="0" smtClean="0"/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7451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Операція згортки 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32" y="2506662"/>
            <a:ext cx="10017335" cy="4351338"/>
          </a:xfrm>
        </p:spPr>
      </p:pic>
      <p:sp>
        <p:nvSpPr>
          <p:cNvPr id="3" name="Прямокутник 2"/>
          <p:cNvSpPr/>
          <p:nvPr/>
        </p:nvSpPr>
        <p:spPr>
          <a:xfrm>
            <a:off x="1087332" y="1498511"/>
            <a:ext cx="105961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Згорткові шари використовуються </a:t>
            </a:r>
            <a:r>
              <a:rPr lang="uk-UA" dirty="0"/>
              <a:t>для фільтрації входів </a:t>
            </a:r>
            <a:r>
              <a:rPr lang="uk-UA" dirty="0" smtClean="0"/>
              <a:t>для знаходження </a:t>
            </a:r>
            <a:r>
              <a:rPr lang="uk-UA" dirty="0"/>
              <a:t>корисної інформації. </a:t>
            </a:r>
            <a:endParaRPr lang="uk-UA" dirty="0" smtClean="0"/>
          </a:p>
          <a:p>
            <a:r>
              <a:rPr lang="uk-UA" dirty="0" smtClean="0"/>
              <a:t>Операція </a:t>
            </a:r>
            <a:r>
              <a:rPr lang="uk-UA" dirty="0"/>
              <a:t>згортки включає комбінування вхідних даних (</a:t>
            </a:r>
            <a:r>
              <a:rPr lang="uk-UA" dirty="0" smtClean="0"/>
              <a:t>карти </a:t>
            </a:r>
            <a:r>
              <a:rPr lang="uk-UA" dirty="0"/>
              <a:t>характеристик) з ядром (фільтром) згортки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формування перетвореної карти властивостей.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94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Програмна реалізація. </a:t>
            </a:r>
            <a:r>
              <a:rPr lang="uk-UA" dirty="0"/>
              <a:t> </a:t>
            </a:r>
            <a:r>
              <a:rPr lang="uk-UA" dirty="0" smtClean="0"/>
              <a:t>Підбір бази для навчання</a:t>
            </a:r>
            <a:endParaRPr lang="uk-UA" dirty="0"/>
          </a:p>
        </p:txBody>
      </p:sp>
      <p:pic>
        <p:nvPicPr>
          <p:cNvPr id="6" name="Місце для вмісту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9" y="1911928"/>
            <a:ext cx="5540472" cy="4251180"/>
          </a:xfrm>
        </p:spPr>
      </p:pic>
      <p:sp>
        <p:nvSpPr>
          <p:cNvPr id="7" name="Прямокутник 6"/>
          <p:cNvSpPr/>
          <p:nvPr/>
        </p:nvSpPr>
        <p:spPr>
          <a:xfrm>
            <a:off x="678872" y="1911928"/>
            <a:ext cx="49737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База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зображень для навчання мережі –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CIFAR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-10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CIFAR-10, яка була зібрана Олексієм </a:t>
            </a:r>
            <a:r>
              <a:rPr lang="uk-UA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Крижевським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Вінодом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Наїром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Джеффрі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Хінтоном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CIFAR-10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складається з 60000 кольорових зображень 32 x 32 у 10 класах, з 6000 зображень на клас. Є 50000 навчальних зображень і 10000 тестових зображень. Набір даних поділено на п'ять навчальних секцій і один тестовий пакет, кожен із яких містить 10000 зображень.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54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313</Words>
  <Application>Microsoft Office PowerPoint</Application>
  <PresentationFormat>Широкий екран</PresentationFormat>
  <Paragraphs>36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Класифікація зображень за допомогою нейронних мереж</vt:lpstr>
      <vt:lpstr>Актуальність теми</vt:lpstr>
      <vt:lpstr>Початкові рішення задачі класифікації</vt:lpstr>
      <vt:lpstr>Обчислення виходу нейрону</vt:lpstr>
      <vt:lpstr>Навчання мережі</vt:lpstr>
      <vt:lpstr>Проблеми повнозв’язних мереж</vt:lpstr>
      <vt:lpstr>Згорткові нейронні мережі</vt:lpstr>
      <vt:lpstr>Операція згортки </vt:lpstr>
      <vt:lpstr>Програмна реалізація.  Підбір бази для навчання</vt:lpstr>
      <vt:lpstr>Програмна реалізація. Навчання мережі </vt:lpstr>
      <vt:lpstr>Програмна реалізація мережі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Класифікація зображень за допомогою нейронних мереж</dc:title>
  <dc:creator>Орест</dc:creator>
  <cp:lastModifiedBy>Орест</cp:lastModifiedBy>
  <cp:revision>22</cp:revision>
  <dcterms:created xsi:type="dcterms:W3CDTF">2019-06-19T11:28:52Z</dcterms:created>
  <dcterms:modified xsi:type="dcterms:W3CDTF">2019-06-20T12:07:51Z</dcterms:modified>
</cp:coreProperties>
</file>