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0" r:id="rId4"/>
    <p:sldId id="261" r:id="rId5"/>
    <p:sldId id="262" r:id="rId6"/>
    <p:sldId id="263" r:id="rId7"/>
    <p:sldId id="264" r:id="rId8"/>
    <p:sldId id="265" r:id="rId9"/>
    <p:sldId id="259" r:id="rId10"/>
    <p:sldId id="266" r:id="rId11"/>
    <p:sldId id="267" r:id="rId12"/>
    <p:sldId id="258"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0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9B663-8471-44AB-90AB-8301BD5C4948}" type="datetimeFigureOut">
              <a:rPr kumimoji="1" lang="ja-JP" altLang="en-US" smtClean="0"/>
              <a:t>2011/5/4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B2EDE3-5FB4-4BC1-9B5E-D46AFBD6B4F9}" type="slidenum">
              <a:rPr kumimoji="1" lang="ja-JP" altLang="en-US" smtClean="0"/>
              <a:t>‹#›</a:t>
            </a:fld>
            <a:endParaRPr kumimoji="1" lang="ja-JP" altLang="en-US"/>
          </a:p>
        </p:txBody>
      </p:sp>
    </p:spTree>
    <p:extLst>
      <p:ext uri="{BB962C8B-B14F-4D97-AF65-F5344CB8AC3E}">
        <p14:creationId xmlns:p14="http://schemas.microsoft.com/office/powerpoint/2010/main" val="10122071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B2EDE3-5FB4-4BC1-9B5E-D46AFBD6B4F9}" type="slidenum">
              <a:rPr kumimoji="1" lang="ja-JP" altLang="en-US" smtClean="0"/>
              <a:t>3</a:t>
            </a:fld>
            <a:endParaRPr kumimoji="1" lang="ja-JP" altLang="en-US"/>
          </a:p>
        </p:txBody>
      </p:sp>
    </p:spTree>
    <p:extLst>
      <p:ext uri="{BB962C8B-B14F-4D97-AF65-F5344CB8AC3E}">
        <p14:creationId xmlns:p14="http://schemas.microsoft.com/office/powerpoint/2010/main" val="321354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551FBE5-F3C6-45A8-A0CE-6490D2361B09}" type="datetimeFigureOut">
              <a:rPr kumimoji="1" lang="ja-JP" altLang="en-US" smtClean="0"/>
              <a:t>2011/5/4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6E3CB2-FAE2-4E04-BADD-98546D0345EB}" type="slidenum">
              <a:rPr kumimoji="1" lang="ja-JP" altLang="en-US" smtClean="0"/>
              <a:t>‹#›</a:t>
            </a:fld>
            <a:endParaRPr kumimoji="1" lang="ja-JP" altLang="en-US"/>
          </a:p>
        </p:txBody>
      </p:sp>
    </p:spTree>
    <p:extLst>
      <p:ext uri="{BB962C8B-B14F-4D97-AF65-F5344CB8AC3E}">
        <p14:creationId xmlns:p14="http://schemas.microsoft.com/office/powerpoint/2010/main" val="22283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551FBE5-F3C6-45A8-A0CE-6490D2361B09}" type="datetimeFigureOut">
              <a:rPr kumimoji="1" lang="ja-JP" altLang="en-US" smtClean="0"/>
              <a:t>2011/5/4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6E3CB2-FAE2-4E04-BADD-98546D0345EB}" type="slidenum">
              <a:rPr kumimoji="1" lang="ja-JP" altLang="en-US" smtClean="0"/>
              <a:t>‹#›</a:t>
            </a:fld>
            <a:endParaRPr kumimoji="1" lang="ja-JP" altLang="en-US"/>
          </a:p>
        </p:txBody>
      </p:sp>
    </p:spTree>
    <p:extLst>
      <p:ext uri="{BB962C8B-B14F-4D97-AF65-F5344CB8AC3E}">
        <p14:creationId xmlns:p14="http://schemas.microsoft.com/office/powerpoint/2010/main" val="123958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551FBE5-F3C6-45A8-A0CE-6490D2361B09}" type="datetimeFigureOut">
              <a:rPr kumimoji="1" lang="ja-JP" altLang="en-US" smtClean="0"/>
              <a:t>2011/5/4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6E3CB2-FAE2-4E04-BADD-98546D0345EB}" type="slidenum">
              <a:rPr kumimoji="1" lang="ja-JP" altLang="en-US" smtClean="0"/>
              <a:t>‹#›</a:t>
            </a:fld>
            <a:endParaRPr kumimoji="1" lang="ja-JP" altLang="en-US"/>
          </a:p>
        </p:txBody>
      </p:sp>
    </p:spTree>
    <p:extLst>
      <p:ext uri="{BB962C8B-B14F-4D97-AF65-F5344CB8AC3E}">
        <p14:creationId xmlns:p14="http://schemas.microsoft.com/office/powerpoint/2010/main" val="103545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551FBE5-F3C6-45A8-A0CE-6490D2361B09}" type="datetimeFigureOut">
              <a:rPr kumimoji="1" lang="ja-JP" altLang="en-US" smtClean="0"/>
              <a:t>2011/5/4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6E3CB2-FAE2-4E04-BADD-98546D0345EB}" type="slidenum">
              <a:rPr kumimoji="1" lang="ja-JP" altLang="en-US" smtClean="0"/>
              <a:t>‹#›</a:t>
            </a:fld>
            <a:endParaRPr kumimoji="1" lang="ja-JP" altLang="en-US"/>
          </a:p>
        </p:txBody>
      </p:sp>
    </p:spTree>
    <p:extLst>
      <p:ext uri="{BB962C8B-B14F-4D97-AF65-F5344CB8AC3E}">
        <p14:creationId xmlns:p14="http://schemas.microsoft.com/office/powerpoint/2010/main" val="131540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551FBE5-F3C6-45A8-A0CE-6490D2361B09}" type="datetimeFigureOut">
              <a:rPr kumimoji="1" lang="ja-JP" altLang="en-US" smtClean="0"/>
              <a:t>2011/5/4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6E3CB2-FAE2-4E04-BADD-98546D0345EB}" type="slidenum">
              <a:rPr kumimoji="1" lang="ja-JP" altLang="en-US" smtClean="0"/>
              <a:t>‹#›</a:t>
            </a:fld>
            <a:endParaRPr kumimoji="1" lang="ja-JP" altLang="en-US"/>
          </a:p>
        </p:txBody>
      </p:sp>
    </p:spTree>
    <p:extLst>
      <p:ext uri="{BB962C8B-B14F-4D97-AF65-F5344CB8AC3E}">
        <p14:creationId xmlns:p14="http://schemas.microsoft.com/office/powerpoint/2010/main" val="284303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551FBE5-F3C6-45A8-A0CE-6490D2361B09}" type="datetimeFigureOut">
              <a:rPr kumimoji="1" lang="ja-JP" altLang="en-US" smtClean="0"/>
              <a:t>2011/5/4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A6E3CB2-FAE2-4E04-BADD-98546D0345EB}" type="slidenum">
              <a:rPr kumimoji="1" lang="ja-JP" altLang="en-US" smtClean="0"/>
              <a:t>‹#›</a:t>
            </a:fld>
            <a:endParaRPr kumimoji="1" lang="ja-JP" altLang="en-US"/>
          </a:p>
        </p:txBody>
      </p:sp>
    </p:spTree>
    <p:extLst>
      <p:ext uri="{BB962C8B-B14F-4D97-AF65-F5344CB8AC3E}">
        <p14:creationId xmlns:p14="http://schemas.microsoft.com/office/powerpoint/2010/main" val="8815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551FBE5-F3C6-45A8-A0CE-6490D2361B09}" type="datetimeFigureOut">
              <a:rPr kumimoji="1" lang="ja-JP" altLang="en-US" smtClean="0"/>
              <a:t>2011/5/4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A6E3CB2-FAE2-4E04-BADD-98546D0345EB}" type="slidenum">
              <a:rPr kumimoji="1" lang="ja-JP" altLang="en-US" smtClean="0"/>
              <a:t>‹#›</a:t>
            </a:fld>
            <a:endParaRPr kumimoji="1" lang="ja-JP" altLang="en-US"/>
          </a:p>
        </p:txBody>
      </p:sp>
    </p:spTree>
    <p:extLst>
      <p:ext uri="{BB962C8B-B14F-4D97-AF65-F5344CB8AC3E}">
        <p14:creationId xmlns:p14="http://schemas.microsoft.com/office/powerpoint/2010/main" val="209149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551FBE5-F3C6-45A8-A0CE-6490D2361B09}" type="datetimeFigureOut">
              <a:rPr kumimoji="1" lang="ja-JP" altLang="en-US" smtClean="0"/>
              <a:t>2011/5/4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A6E3CB2-FAE2-4E04-BADD-98546D0345EB}" type="slidenum">
              <a:rPr kumimoji="1" lang="ja-JP" altLang="en-US" smtClean="0"/>
              <a:t>‹#›</a:t>
            </a:fld>
            <a:endParaRPr kumimoji="1" lang="ja-JP" altLang="en-US"/>
          </a:p>
        </p:txBody>
      </p:sp>
    </p:spTree>
    <p:extLst>
      <p:ext uri="{BB962C8B-B14F-4D97-AF65-F5344CB8AC3E}">
        <p14:creationId xmlns:p14="http://schemas.microsoft.com/office/powerpoint/2010/main" val="92593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551FBE5-F3C6-45A8-A0CE-6490D2361B09}" type="datetimeFigureOut">
              <a:rPr kumimoji="1" lang="ja-JP" altLang="en-US" smtClean="0"/>
              <a:t>2011/5/4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6E3CB2-FAE2-4E04-BADD-98546D0345EB}" type="slidenum">
              <a:rPr kumimoji="1" lang="ja-JP" altLang="en-US" smtClean="0"/>
              <a:t>‹#›</a:t>
            </a:fld>
            <a:endParaRPr kumimoji="1" lang="ja-JP" altLang="en-US"/>
          </a:p>
        </p:txBody>
      </p:sp>
    </p:spTree>
    <p:extLst>
      <p:ext uri="{BB962C8B-B14F-4D97-AF65-F5344CB8AC3E}">
        <p14:creationId xmlns:p14="http://schemas.microsoft.com/office/powerpoint/2010/main" val="62223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551FBE5-F3C6-45A8-A0CE-6490D2361B09}" type="datetimeFigureOut">
              <a:rPr kumimoji="1" lang="ja-JP" altLang="en-US" smtClean="0"/>
              <a:t>2011/5/4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A6E3CB2-FAE2-4E04-BADD-98546D0345EB}" type="slidenum">
              <a:rPr kumimoji="1" lang="ja-JP" altLang="en-US" smtClean="0"/>
              <a:t>‹#›</a:t>
            </a:fld>
            <a:endParaRPr kumimoji="1" lang="ja-JP" altLang="en-US"/>
          </a:p>
        </p:txBody>
      </p:sp>
    </p:spTree>
    <p:extLst>
      <p:ext uri="{BB962C8B-B14F-4D97-AF65-F5344CB8AC3E}">
        <p14:creationId xmlns:p14="http://schemas.microsoft.com/office/powerpoint/2010/main" val="385086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551FBE5-F3C6-45A8-A0CE-6490D2361B09}" type="datetimeFigureOut">
              <a:rPr kumimoji="1" lang="ja-JP" altLang="en-US" smtClean="0"/>
              <a:t>2011/5/4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A6E3CB2-FAE2-4E04-BADD-98546D0345EB}" type="slidenum">
              <a:rPr kumimoji="1" lang="ja-JP" altLang="en-US" smtClean="0"/>
              <a:t>‹#›</a:t>
            </a:fld>
            <a:endParaRPr kumimoji="1" lang="ja-JP" altLang="en-US"/>
          </a:p>
        </p:txBody>
      </p:sp>
    </p:spTree>
    <p:extLst>
      <p:ext uri="{BB962C8B-B14F-4D97-AF65-F5344CB8AC3E}">
        <p14:creationId xmlns:p14="http://schemas.microsoft.com/office/powerpoint/2010/main" val="13844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1FBE5-F3C6-45A8-A0CE-6490D2361B09}" type="datetimeFigureOut">
              <a:rPr kumimoji="1" lang="ja-JP" altLang="en-US" smtClean="0"/>
              <a:t>2011/5/4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E3CB2-FAE2-4E04-BADD-98546D0345EB}" type="slidenum">
              <a:rPr kumimoji="1" lang="ja-JP" altLang="en-US" smtClean="0"/>
              <a:t>‹#›</a:t>
            </a:fld>
            <a:endParaRPr kumimoji="1" lang="ja-JP" altLang="en-US"/>
          </a:p>
        </p:txBody>
      </p:sp>
    </p:spTree>
    <p:extLst>
      <p:ext uri="{BB962C8B-B14F-4D97-AF65-F5344CB8AC3E}">
        <p14:creationId xmlns:p14="http://schemas.microsoft.com/office/powerpoint/2010/main" val="3544143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Decorator</a:t>
            </a:r>
            <a:r>
              <a:rPr kumimoji="1" lang="ja-JP" altLang="en-US" dirty="0" smtClean="0"/>
              <a:t>パターン</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a:t>
            </a:r>
            <a:r>
              <a:rPr kumimoji="1" lang="en-US" altLang="ja-JP" dirty="0" err="1" smtClean="0"/>
              <a:t>isseium</a:t>
            </a:r>
            <a:endParaRPr kumimoji="1" lang="ja-JP" altLang="en-US" dirty="0"/>
          </a:p>
        </p:txBody>
      </p:sp>
    </p:spTree>
    <p:extLst>
      <p:ext uri="{BB962C8B-B14F-4D97-AF65-F5344CB8AC3E}">
        <p14:creationId xmlns:p14="http://schemas.microsoft.com/office/powerpoint/2010/main" val="326399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ポイント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既存クラスを修正せずに振る舞いを拡張</a:t>
            </a:r>
            <a:endParaRPr kumimoji="1" lang="en-US" altLang="ja-JP" dirty="0" smtClean="0"/>
          </a:p>
          <a:p>
            <a:r>
              <a:rPr lang="ja-JP" altLang="en-US" dirty="0" smtClean="0"/>
              <a:t>具象コンポーネントとデコレータクラス群で構成（どちらも同じ型）</a:t>
            </a:r>
            <a:endParaRPr lang="en-US" altLang="ja-JP" dirty="0" smtClean="0"/>
          </a:p>
          <a:p>
            <a:r>
              <a:rPr kumimoji="1" lang="ja-JP" altLang="en-US" dirty="0" smtClean="0"/>
              <a:t>多数の小さなオブジェクトができる可能性がある（複雑になる）</a:t>
            </a:r>
            <a:endParaRPr kumimoji="1" lang="ja-JP" altLang="en-US" dirty="0"/>
          </a:p>
        </p:txBody>
      </p:sp>
    </p:spTree>
    <p:extLst>
      <p:ext uri="{BB962C8B-B14F-4D97-AF65-F5344CB8AC3E}">
        <p14:creationId xmlns:p14="http://schemas.microsoft.com/office/powerpoint/2010/main" val="187400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時間があったらやる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どうやら、</a:t>
            </a:r>
            <a:r>
              <a:rPr lang="en-US" altLang="ja-JP" dirty="0" smtClean="0"/>
              <a:t>Decorator</a:t>
            </a:r>
            <a:r>
              <a:rPr lang="ja-JP" altLang="en-US" dirty="0" smtClean="0"/>
              <a:t>の部分は</a:t>
            </a:r>
            <a:r>
              <a:rPr lang="en-US" altLang="ja-JP" dirty="0" smtClean="0"/>
              <a:t>Factory, Builder </a:t>
            </a:r>
            <a:r>
              <a:rPr lang="ja-JP" altLang="en-US" dirty="0" smtClean="0"/>
              <a:t>を適用できるらしい</a:t>
            </a:r>
            <a:endParaRPr lang="en-US" altLang="ja-JP" dirty="0" smtClean="0"/>
          </a:p>
          <a:p>
            <a:r>
              <a:rPr lang="en-US" altLang="ja-JP" dirty="0" smtClean="0"/>
              <a:t>Component</a:t>
            </a:r>
            <a:r>
              <a:rPr lang="ja-JP" altLang="en-US" dirty="0" smtClean="0"/>
              <a:t>のメソッドが多いときは、</a:t>
            </a:r>
            <a:r>
              <a:rPr lang="en-US" altLang="ja-JP" dirty="0" smtClean="0"/>
              <a:t>Strategy </a:t>
            </a:r>
            <a:r>
              <a:rPr lang="ja-JP" altLang="en-US" dirty="0" smtClean="0"/>
              <a:t>を使った方がいいらしい</a:t>
            </a:r>
            <a:endParaRPr lang="en-US" altLang="ja-JP" dirty="0" smtClean="0"/>
          </a:p>
          <a:p>
            <a:endParaRPr lang="en-US" altLang="ja-JP" dirty="0" smtClean="0"/>
          </a:p>
          <a:p>
            <a:endParaRPr lang="en-US" altLang="ja-JP" dirty="0" smtClean="0"/>
          </a:p>
        </p:txBody>
      </p:sp>
    </p:spTree>
    <p:extLst>
      <p:ext uri="{BB962C8B-B14F-4D97-AF65-F5344CB8AC3E}">
        <p14:creationId xmlns:p14="http://schemas.microsoft.com/office/powerpoint/2010/main" val="363481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似てる</a:t>
            </a:r>
            <a:r>
              <a:rPr lang="ja-JP" altLang="en-US" dirty="0"/>
              <a:t>らしい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コンポジット</a:t>
            </a:r>
            <a:endParaRPr kumimoji="1" lang="en-US" altLang="ja-JP" dirty="0" smtClean="0"/>
          </a:p>
          <a:p>
            <a:pPr lvl="1"/>
            <a:r>
              <a:rPr lang="ja-JP" altLang="en-US" dirty="0" smtClean="0"/>
              <a:t>システムの構造を表現</a:t>
            </a:r>
            <a:endParaRPr lang="en-US" altLang="ja-JP" dirty="0" smtClean="0"/>
          </a:p>
          <a:p>
            <a:r>
              <a:rPr lang="ja-JP" altLang="en-US" dirty="0" smtClean="0"/>
              <a:t>アダプタ</a:t>
            </a:r>
            <a:endParaRPr lang="en-US" altLang="ja-JP" dirty="0" smtClean="0"/>
          </a:p>
          <a:p>
            <a:pPr lvl="1"/>
            <a:r>
              <a:rPr lang="ja-JP" altLang="en-US" dirty="0"/>
              <a:t>オブジェクト</a:t>
            </a:r>
            <a:r>
              <a:rPr lang="ja-JP" altLang="en-US" dirty="0" smtClean="0"/>
              <a:t>の</a:t>
            </a:r>
            <a:r>
              <a:rPr lang="ja-JP" altLang="en-US" dirty="0"/>
              <a:t>インタフェース</a:t>
            </a:r>
            <a:r>
              <a:rPr lang="ja-JP" altLang="en-US" dirty="0" smtClean="0"/>
              <a:t>を変換</a:t>
            </a:r>
            <a:endParaRPr lang="en-US" altLang="ja-JP" dirty="0" smtClean="0"/>
          </a:p>
          <a:p>
            <a:r>
              <a:rPr lang="ja-JP" altLang="en-US" dirty="0" smtClean="0"/>
              <a:t>プロキシ</a:t>
            </a:r>
            <a:endParaRPr lang="en-US" altLang="ja-JP" dirty="0" smtClean="0"/>
          </a:p>
          <a:p>
            <a:pPr lvl="1"/>
            <a:r>
              <a:rPr lang="ja-JP" altLang="en-US" dirty="0"/>
              <a:t>オブジェクトへ</a:t>
            </a:r>
            <a:r>
              <a:rPr lang="ja-JP" altLang="en-US" dirty="0" smtClean="0"/>
              <a:t>のアクセスを制御</a:t>
            </a:r>
            <a:endParaRPr lang="en-US" altLang="ja-JP" dirty="0" smtClean="0"/>
          </a:p>
          <a:p>
            <a:r>
              <a:rPr lang="ja-JP" altLang="en-US" dirty="0" smtClean="0"/>
              <a:t>デコレータ</a:t>
            </a:r>
            <a:endParaRPr lang="en-US" altLang="ja-JP" dirty="0" smtClean="0"/>
          </a:p>
          <a:p>
            <a:pPr lvl="1"/>
            <a:r>
              <a:rPr lang="ja-JP" altLang="en-US" dirty="0"/>
              <a:t>振る舞い</a:t>
            </a:r>
            <a:r>
              <a:rPr lang="ja-JP" altLang="en-US" dirty="0" smtClean="0"/>
              <a:t>を動的に追加</a:t>
            </a:r>
            <a:endParaRPr lang="en-US" altLang="ja-JP" dirty="0" smtClean="0"/>
          </a:p>
        </p:txBody>
      </p:sp>
    </p:spTree>
    <p:extLst>
      <p:ext uri="{BB962C8B-B14F-4D97-AF65-F5344CB8AC3E}">
        <p14:creationId xmlns:p14="http://schemas.microsoft.com/office/powerpoint/2010/main" val="223050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定義</a:t>
            </a:r>
            <a:endParaRPr kumimoji="1" lang="ja-JP" altLang="en-US" dirty="0"/>
          </a:p>
        </p:txBody>
      </p:sp>
      <p:sp>
        <p:nvSpPr>
          <p:cNvPr id="3" name="コンテンツ プレースホルダー 2"/>
          <p:cNvSpPr>
            <a:spLocks noGrp="1"/>
          </p:cNvSpPr>
          <p:nvPr>
            <p:ph idx="1"/>
          </p:nvPr>
        </p:nvSpPr>
        <p:spPr>
          <a:xfrm>
            <a:off x="467544" y="1196752"/>
            <a:ext cx="8568952" cy="4525963"/>
          </a:xfrm>
        </p:spPr>
        <p:txBody>
          <a:bodyPr/>
          <a:lstStyle/>
          <a:p>
            <a:pPr marL="0" indent="0">
              <a:buNone/>
            </a:pPr>
            <a:r>
              <a:rPr kumimoji="1" lang="ja-JP" altLang="en-US" dirty="0" smtClean="0"/>
              <a:t>オブジェクトに責務（振る舞い）を動的に付与する</a:t>
            </a:r>
            <a:endParaRPr kumimoji="1" lang="en-US" altLang="ja-JP" dirty="0" smtClean="0"/>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44824"/>
            <a:ext cx="56007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86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ラーメン屋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抽象ラーメン </a:t>
            </a:r>
            <a:r>
              <a:rPr kumimoji="1" lang="en-US" altLang="ja-JP" dirty="0" smtClean="0"/>
              <a:t>(Component)</a:t>
            </a:r>
          </a:p>
          <a:p>
            <a:pPr lvl="1"/>
            <a:r>
              <a:rPr lang="en-US" altLang="ja-JP" dirty="0" err="1" smtClean="0"/>
              <a:t>getCost</a:t>
            </a:r>
            <a:r>
              <a:rPr lang="en-US" altLang="ja-JP" dirty="0" smtClean="0"/>
              <a:t>() </a:t>
            </a:r>
            <a:r>
              <a:rPr lang="ja-JP" altLang="en-US" dirty="0" smtClean="0"/>
              <a:t>メソッドを持つ</a:t>
            </a:r>
            <a:endParaRPr lang="en-US" altLang="ja-JP" dirty="0" smtClean="0"/>
          </a:p>
          <a:p>
            <a:r>
              <a:rPr lang="ja-JP" altLang="en-US" dirty="0" smtClean="0"/>
              <a:t>ラーメン </a:t>
            </a:r>
            <a:r>
              <a:rPr lang="en-US" altLang="ja-JP" dirty="0" smtClean="0"/>
              <a:t>(</a:t>
            </a:r>
            <a:r>
              <a:rPr lang="en-US" altLang="ja-JP" dirty="0" err="1" smtClean="0"/>
              <a:t>ConcreteComponent</a:t>
            </a:r>
            <a:r>
              <a:rPr lang="en-US" altLang="ja-JP" dirty="0" smtClean="0"/>
              <a:t>)</a:t>
            </a:r>
          </a:p>
          <a:p>
            <a:pPr lvl="1"/>
            <a:r>
              <a:rPr lang="ja-JP" altLang="en-US" dirty="0" smtClean="0"/>
              <a:t>しおラーメン、みそラーメン、しょうゆラーメン</a:t>
            </a:r>
            <a:endParaRPr lang="en-US" altLang="ja-JP" dirty="0" smtClean="0"/>
          </a:p>
          <a:p>
            <a:r>
              <a:rPr lang="ja-JP" altLang="en-US" dirty="0" smtClean="0"/>
              <a:t>トッピング</a:t>
            </a:r>
            <a:endParaRPr lang="en-US" altLang="ja-JP" dirty="0" smtClean="0"/>
          </a:p>
          <a:p>
            <a:pPr lvl="1"/>
            <a:r>
              <a:rPr lang="ja-JP" altLang="en-US" dirty="0" smtClean="0"/>
              <a:t>野菜、にんにく、アブラ、カラメ</a:t>
            </a:r>
            <a:endParaRPr lang="en-US" altLang="ja-JP" dirty="0" smtClean="0"/>
          </a:p>
          <a:p>
            <a:endParaRPr lang="en-US" altLang="ja-JP" dirty="0" smtClean="0"/>
          </a:p>
        </p:txBody>
      </p:sp>
    </p:spTree>
    <p:extLst>
      <p:ext uri="{BB962C8B-B14F-4D97-AF65-F5344CB8AC3E}">
        <p14:creationId xmlns:p14="http://schemas.microsoft.com/office/powerpoint/2010/main" val="307822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さぁて、クラスつくるか</a:t>
            </a:r>
            <a:r>
              <a:rPr kumimoji="1" lang="en-US" altLang="ja-JP" dirty="0" smtClean="0"/>
              <a:t/>
            </a:r>
            <a:br>
              <a:rPr kumimoji="1" lang="en-US" altLang="ja-JP" dirty="0" smtClean="0"/>
            </a:br>
            <a:r>
              <a:rPr lang="en-US" altLang="ja-JP" dirty="0" smtClean="0"/>
              <a:t>(</a:t>
            </a:r>
            <a:r>
              <a:rPr lang="ja-JP" altLang="en-US" dirty="0" smtClean="0"/>
              <a:t>ビギナー編）</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56792"/>
            <a:ext cx="653415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テキスト ボックス 3"/>
          <p:cNvSpPr txBox="1"/>
          <p:nvPr/>
        </p:nvSpPr>
        <p:spPr>
          <a:xfrm>
            <a:off x="1642744" y="4915176"/>
            <a:ext cx="5767926" cy="1569660"/>
          </a:xfrm>
          <a:prstGeom prst="rect">
            <a:avLst/>
          </a:prstGeom>
          <a:noFill/>
        </p:spPr>
        <p:txBody>
          <a:bodyPr wrap="none" rtlCol="0">
            <a:spAutoFit/>
          </a:bodyPr>
          <a:lstStyle/>
          <a:p>
            <a:r>
              <a:rPr kumimoji="1" lang="ja-JP" altLang="en-US" sz="9600" b="1" dirty="0" smtClean="0"/>
              <a:t>クラス爆発</a:t>
            </a:r>
            <a:endParaRPr kumimoji="1" lang="ja-JP" altLang="en-US" sz="9600" b="1" dirty="0"/>
          </a:p>
        </p:txBody>
      </p:sp>
    </p:spTree>
    <p:extLst>
      <p:ext uri="{BB962C8B-B14F-4D97-AF65-F5344CB8AC3E}">
        <p14:creationId xmlns:p14="http://schemas.microsoft.com/office/powerpoint/2010/main" val="426422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さぁて、クラスつくるか</a:t>
            </a:r>
            <a:r>
              <a:rPr lang="en-US" altLang="ja-JP" dirty="0" smtClean="0"/>
              <a:t/>
            </a:r>
            <a:br>
              <a:rPr lang="en-US" altLang="ja-JP" dirty="0" smtClean="0"/>
            </a:br>
            <a:r>
              <a:rPr lang="ja-JP" altLang="en-US" dirty="0" smtClean="0"/>
              <a:t>～静的な拡張～</a:t>
            </a:r>
            <a:endParaRPr kumimoji="1" lang="ja-JP" altLang="en-US" dirty="0"/>
          </a:p>
        </p:txBody>
      </p:sp>
      <p:pic>
        <p:nvPicPr>
          <p:cNvPr id="307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504752"/>
            <a:ext cx="6888318" cy="5324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テキスト ボックス 3"/>
          <p:cNvSpPr txBox="1"/>
          <p:nvPr/>
        </p:nvSpPr>
        <p:spPr>
          <a:xfrm>
            <a:off x="5508104" y="2060848"/>
            <a:ext cx="3456384" cy="1477328"/>
          </a:xfrm>
          <a:prstGeom prst="rect">
            <a:avLst/>
          </a:prstGeom>
          <a:noFill/>
        </p:spPr>
        <p:txBody>
          <a:bodyPr wrap="square" rtlCol="0">
            <a:spAutoFit/>
          </a:bodyPr>
          <a:lstStyle/>
          <a:p>
            <a:r>
              <a:rPr kumimoji="1" lang="ja-JP" altLang="en-US" dirty="0" smtClean="0"/>
              <a:t>新しいトッピング増えたら？</a:t>
            </a:r>
            <a:endParaRPr kumimoji="1" lang="en-US" altLang="ja-JP" dirty="0" smtClean="0"/>
          </a:p>
          <a:p>
            <a:r>
              <a:rPr lang="ja-JP" altLang="en-US" dirty="0" smtClean="0"/>
              <a:t>健康ラーメン（あぶら抜き）ができたら？</a:t>
            </a:r>
            <a:endParaRPr lang="en-US" altLang="ja-JP" dirty="0" smtClean="0"/>
          </a:p>
          <a:p>
            <a:r>
              <a:rPr lang="ja-JP" altLang="en-US" dirty="0" smtClean="0"/>
              <a:t>野菜マシマシは？</a:t>
            </a:r>
            <a:endParaRPr lang="en-US" altLang="ja-JP" dirty="0" smtClean="0"/>
          </a:p>
          <a:p>
            <a:endParaRPr kumimoji="1" lang="en-US" altLang="ja-JP" dirty="0" smtClean="0"/>
          </a:p>
        </p:txBody>
      </p:sp>
    </p:spTree>
    <p:extLst>
      <p:ext uri="{BB962C8B-B14F-4D97-AF65-F5344CB8AC3E}">
        <p14:creationId xmlns:p14="http://schemas.microsoft.com/office/powerpoint/2010/main" val="162866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さぁて、クラスつくるか</a:t>
            </a:r>
            <a:r>
              <a:rPr kumimoji="1" lang="en-US" altLang="ja-JP" dirty="0" smtClean="0"/>
              <a:t/>
            </a:r>
            <a:br>
              <a:rPr kumimoji="1" lang="en-US" altLang="ja-JP" dirty="0" smtClean="0"/>
            </a:br>
            <a:r>
              <a:rPr lang="ja-JP" altLang="en-US" dirty="0" smtClean="0"/>
              <a:t>～</a:t>
            </a:r>
            <a:r>
              <a:rPr lang="en-US" altLang="ja-JP" dirty="0" smtClean="0"/>
              <a:t>Decorator</a:t>
            </a:r>
            <a:r>
              <a:rPr lang="ja-JP" altLang="en-US" dirty="0" smtClean="0"/>
              <a:t>パターン～</a:t>
            </a:r>
            <a:r>
              <a:rPr lang="en-US" altLang="ja-JP" dirty="0" smtClean="0"/>
              <a:t/>
            </a:r>
            <a:br>
              <a:rPr lang="en-US" altLang="ja-JP" dirty="0" smtClean="0"/>
            </a:br>
            <a:r>
              <a:rPr lang="ja-JP" altLang="en-US" dirty="0" smtClean="0"/>
              <a:t>（動的な拡張）</a:t>
            </a:r>
            <a:endParaRPr kumimoji="1" lang="ja-JP" altLang="en-US" dirty="0"/>
          </a:p>
        </p:txBody>
      </p:sp>
      <p:pic>
        <p:nvPicPr>
          <p:cNvPr id="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844824"/>
            <a:ext cx="8784976" cy="5095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551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円/楕円 11"/>
          <p:cNvSpPr/>
          <p:nvPr/>
        </p:nvSpPr>
        <p:spPr>
          <a:xfrm>
            <a:off x="1259632" y="2426244"/>
            <a:ext cx="5976664" cy="317673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8" name="円/楕円 7"/>
          <p:cNvSpPr/>
          <p:nvPr/>
        </p:nvSpPr>
        <p:spPr>
          <a:xfrm>
            <a:off x="1979712" y="3074316"/>
            <a:ext cx="4464496" cy="23762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2" name="タイトル 1"/>
          <p:cNvSpPr>
            <a:spLocks noGrp="1"/>
          </p:cNvSpPr>
          <p:nvPr>
            <p:ph type="title"/>
          </p:nvPr>
        </p:nvSpPr>
        <p:spPr/>
        <p:txBody>
          <a:bodyPr/>
          <a:lstStyle/>
          <a:p>
            <a:r>
              <a:rPr kumimoji="1" lang="ja-JP" altLang="en-US" dirty="0" smtClean="0"/>
              <a:t>アブラにんにくしょうゆラーメン</a:t>
            </a:r>
            <a:endParaRPr kumimoji="1" lang="ja-JP" altLang="en-US" dirty="0"/>
          </a:p>
        </p:txBody>
      </p:sp>
      <p:sp>
        <p:nvSpPr>
          <p:cNvPr id="4" name="円/楕円 3"/>
          <p:cNvSpPr/>
          <p:nvPr/>
        </p:nvSpPr>
        <p:spPr>
          <a:xfrm>
            <a:off x="3203848" y="3722388"/>
            <a:ext cx="1800200" cy="914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しょうゆ</a:t>
            </a:r>
            <a:endParaRPr kumimoji="1" lang="ja-JP" altLang="en-US" dirty="0"/>
          </a:p>
        </p:txBody>
      </p:sp>
      <p:cxnSp>
        <p:nvCxnSpPr>
          <p:cNvPr id="6" name="直線矢印コネクタ 5"/>
          <p:cNvCxnSpPr/>
          <p:nvPr/>
        </p:nvCxnSpPr>
        <p:spPr>
          <a:xfrm flipV="1">
            <a:off x="4368163" y="3639358"/>
            <a:ext cx="288032" cy="432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4499992" y="3742562"/>
            <a:ext cx="766557" cy="369332"/>
          </a:xfrm>
          <a:prstGeom prst="rect">
            <a:avLst/>
          </a:prstGeom>
          <a:noFill/>
        </p:spPr>
        <p:txBody>
          <a:bodyPr wrap="none" rtlCol="0">
            <a:spAutoFit/>
          </a:bodyPr>
          <a:lstStyle/>
          <a:p>
            <a:r>
              <a:rPr lang="en-US" altLang="ja-JP" dirty="0" smtClean="0"/>
              <a:t>4</a:t>
            </a:r>
            <a:r>
              <a:rPr kumimoji="1" lang="en-US" altLang="ja-JP" dirty="0" smtClean="0"/>
              <a:t>00</a:t>
            </a:r>
            <a:r>
              <a:rPr kumimoji="1" lang="ja-JP" altLang="en-US" dirty="0" smtClean="0"/>
              <a:t>円</a:t>
            </a:r>
            <a:endParaRPr kumimoji="1" lang="ja-JP" altLang="en-US" dirty="0"/>
          </a:p>
        </p:txBody>
      </p:sp>
      <p:sp>
        <p:nvSpPr>
          <p:cNvPr id="9" name="テキスト ボックス 8"/>
          <p:cNvSpPr txBox="1"/>
          <p:nvPr/>
        </p:nvSpPr>
        <p:spPr>
          <a:xfrm>
            <a:off x="2843808" y="3320790"/>
            <a:ext cx="978153" cy="369332"/>
          </a:xfrm>
          <a:prstGeom prst="rect">
            <a:avLst/>
          </a:prstGeom>
          <a:noFill/>
        </p:spPr>
        <p:txBody>
          <a:bodyPr wrap="none" rtlCol="0">
            <a:spAutoFit/>
          </a:bodyPr>
          <a:lstStyle/>
          <a:p>
            <a:r>
              <a:rPr kumimoji="1" lang="ja-JP" altLang="en-US" dirty="0" smtClean="0"/>
              <a:t>にんにく</a:t>
            </a:r>
            <a:endParaRPr kumimoji="1" lang="ja-JP" altLang="en-US" dirty="0"/>
          </a:p>
        </p:txBody>
      </p:sp>
      <p:cxnSp>
        <p:nvCxnSpPr>
          <p:cNvPr id="10" name="直線矢印コネクタ 9"/>
          <p:cNvCxnSpPr/>
          <p:nvPr/>
        </p:nvCxnSpPr>
        <p:spPr>
          <a:xfrm flipV="1">
            <a:off x="4830283" y="2971112"/>
            <a:ext cx="288032" cy="432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4974299" y="3132440"/>
            <a:ext cx="766557" cy="369332"/>
          </a:xfrm>
          <a:prstGeom prst="rect">
            <a:avLst/>
          </a:prstGeom>
          <a:noFill/>
        </p:spPr>
        <p:txBody>
          <a:bodyPr wrap="none" rtlCol="0">
            <a:spAutoFit/>
          </a:bodyPr>
          <a:lstStyle/>
          <a:p>
            <a:r>
              <a:rPr lang="en-US" altLang="ja-JP" dirty="0" smtClean="0"/>
              <a:t>10</a:t>
            </a:r>
            <a:r>
              <a:rPr kumimoji="1" lang="en-US" altLang="ja-JP" dirty="0" smtClean="0"/>
              <a:t>0</a:t>
            </a:r>
            <a:r>
              <a:rPr kumimoji="1" lang="ja-JP" altLang="en-US" dirty="0" smtClean="0"/>
              <a:t>円</a:t>
            </a:r>
            <a:endParaRPr kumimoji="1" lang="ja-JP" altLang="en-US" dirty="0"/>
          </a:p>
        </p:txBody>
      </p:sp>
      <p:sp>
        <p:nvSpPr>
          <p:cNvPr id="13" name="テキスト ボックス 12"/>
          <p:cNvSpPr txBox="1"/>
          <p:nvPr/>
        </p:nvSpPr>
        <p:spPr>
          <a:xfrm>
            <a:off x="2996208" y="2498252"/>
            <a:ext cx="780983" cy="369332"/>
          </a:xfrm>
          <a:prstGeom prst="rect">
            <a:avLst/>
          </a:prstGeom>
          <a:noFill/>
        </p:spPr>
        <p:txBody>
          <a:bodyPr wrap="none" rtlCol="0">
            <a:spAutoFit/>
          </a:bodyPr>
          <a:lstStyle/>
          <a:p>
            <a:r>
              <a:rPr kumimoji="1" lang="ja-JP" altLang="en-US" dirty="0" smtClean="0"/>
              <a:t>アブラ</a:t>
            </a:r>
            <a:endParaRPr kumimoji="1" lang="ja-JP" altLang="en-US" dirty="0"/>
          </a:p>
        </p:txBody>
      </p:sp>
      <p:sp>
        <p:nvSpPr>
          <p:cNvPr id="14" name="テキスト ボックス 13"/>
          <p:cNvSpPr txBox="1"/>
          <p:nvPr/>
        </p:nvSpPr>
        <p:spPr>
          <a:xfrm>
            <a:off x="5364088" y="2477476"/>
            <a:ext cx="649537" cy="369332"/>
          </a:xfrm>
          <a:prstGeom prst="rect">
            <a:avLst/>
          </a:prstGeom>
          <a:noFill/>
        </p:spPr>
        <p:txBody>
          <a:bodyPr wrap="none" rtlCol="0">
            <a:spAutoFit/>
          </a:bodyPr>
          <a:lstStyle/>
          <a:p>
            <a:r>
              <a:rPr lang="en-US" altLang="ja-JP" dirty="0"/>
              <a:t>7</a:t>
            </a:r>
            <a:r>
              <a:rPr kumimoji="1" lang="en-US" altLang="ja-JP" dirty="0" smtClean="0"/>
              <a:t>0</a:t>
            </a:r>
            <a:r>
              <a:rPr kumimoji="1" lang="ja-JP" altLang="en-US" dirty="0" smtClean="0"/>
              <a:t>円</a:t>
            </a:r>
            <a:endParaRPr kumimoji="1" lang="ja-JP" altLang="en-US" dirty="0"/>
          </a:p>
        </p:txBody>
      </p:sp>
      <p:cxnSp>
        <p:nvCxnSpPr>
          <p:cNvPr id="15" name="直線矢印コネクタ 14"/>
          <p:cNvCxnSpPr/>
          <p:nvPr/>
        </p:nvCxnSpPr>
        <p:spPr>
          <a:xfrm flipV="1">
            <a:off x="5266549" y="2390896"/>
            <a:ext cx="288032" cy="432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5281100" y="1916832"/>
            <a:ext cx="1228221" cy="369332"/>
          </a:xfrm>
          <a:prstGeom prst="rect">
            <a:avLst/>
          </a:prstGeom>
          <a:noFill/>
        </p:spPr>
        <p:txBody>
          <a:bodyPr wrap="none" rtlCol="0">
            <a:spAutoFit/>
          </a:bodyPr>
          <a:lstStyle/>
          <a:p>
            <a:r>
              <a:rPr kumimoji="1" lang="ja-JP" altLang="en-US" dirty="0" smtClean="0"/>
              <a:t>合計</a:t>
            </a:r>
            <a:r>
              <a:rPr kumimoji="1" lang="en-US" altLang="ja-JP" dirty="0" smtClean="0"/>
              <a:t>570</a:t>
            </a:r>
            <a:r>
              <a:rPr kumimoji="1" lang="ja-JP" altLang="en-US" dirty="0" smtClean="0"/>
              <a:t>円</a:t>
            </a:r>
            <a:endParaRPr kumimoji="1" lang="ja-JP" altLang="en-US" dirty="0"/>
          </a:p>
        </p:txBody>
      </p:sp>
      <p:sp>
        <p:nvSpPr>
          <p:cNvPr id="17" name="テキスト ボックス 16"/>
          <p:cNvSpPr txBox="1"/>
          <p:nvPr/>
        </p:nvSpPr>
        <p:spPr>
          <a:xfrm>
            <a:off x="2149006" y="1390675"/>
            <a:ext cx="6907725" cy="369332"/>
          </a:xfrm>
          <a:prstGeom prst="rect">
            <a:avLst/>
          </a:prstGeom>
          <a:noFill/>
        </p:spPr>
        <p:txBody>
          <a:bodyPr wrap="none" rtlCol="0">
            <a:spAutoFit/>
          </a:bodyPr>
          <a:lstStyle/>
          <a:p>
            <a:r>
              <a:rPr lang="en-US" altLang="ja-JP" dirty="0" err="1" smtClean="0"/>
              <a:t>aburaNinnikuShouyu</a:t>
            </a:r>
            <a:r>
              <a:rPr lang="en-US" altLang="ja-JP" dirty="0" smtClean="0"/>
              <a:t> = new </a:t>
            </a:r>
            <a:r>
              <a:rPr lang="en-US" altLang="ja-JP" dirty="0" err="1" smtClean="0"/>
              <a:t>Abura</a:t>
            </a:r>
            <a:r>
              <a:rPr lang="en-US" altLang="ja-JP" dirty="0" smtClean="0"/>
              <a:t>( new </a:t>
            </a:r>
            <a:r>
              <a:rPr lang="en-US" altLang="ja-JP" dirty="0" err="1" smtClean="0"/>
              <a:t>Ninniku</a:t>
            </a:r>
            <a:r>
              <a:rPr lang="en-US" altLang="ja-JP" dirty="0" smtClean="0"/>
              <a:t> ( new </a:t>
            </a:r>
            <a:r>
              <a:rPr lang="en-US" altLang="ja-JP" dirty="0" err="1" smtClean="0"/>
              <a:t>SyoyuRamen</a:t>
            </a:r>
            <a:r>
              <a:rPr lang="en-US" altLang="ja-JP" dirty="0" smtClean="0"/>
              <a:t>() ) )</a:t>
            </a:r>
          </a:p>
        </p:txBody>
      </p:sp>
    </p:spTree>
    <p:extLst>
      <p:ext uri="{BB962C8B-B14F-4D97-AF65-F5344CB8AC3E}">
        <p14:creationId xmlns:p14="http://schemas.microsoft.com/office/powerpoint/2010/main" val="2849858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円/楕円 11"/>
          <p:cNvSpPr/>
          <p:nvPr/>
        </p:nvSpPr>
        <p:spPr>
          <a:xfrm>
            <a:off x="1259632" y="2426244"/>
            <a:ext cx="5976664" cy="317673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8" name="円/楕円 7"/>
          <p:cNvSpPr/>
          <p:nvPr/>
        </p:nvSpPr>
        <p:spPr>
          <a:xfrm>
            <a:off x="1979712" y="3074316"/>
            <a:ext cx="4464496" cy="23762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2" name="タイトル 1"/>
          <p:cNvSpPr>
            <a:spLocks noGrp="1"/>
          </p:cNvSpPr>
          <p:nvPr>
            <p:ph type="title"/>
          </p:nvPr>
        </p:nvSpPr>
        <p:spPr/>
        <p:txBody>
          <a:bodyPr/>
          <a:lstStyle/>
          <a:p>
            <a:r>
              <a:rPr kumimoji="1" lang="ja-JP" altLang="en-US" dirty="0" smtClean="0"/>
              <a:t>野菜マシマシしおラーメン</a:t>
            </a:r>
            <a:endParaRPr kumimoji="1" lang="ja-JP" altLang="en-US" dirty="0"/>
          </a:p>
        </p:txBody>
      </p:sp>
      <p:sp>
        <p:nvSpPr>
          <p:cNvPr id="4" name="円/楕円 3"/>
          <p:cNvSpPr/>
          <p:nvPr/>
        </p:nvSpPr>
        <p:spPr>
          <a:xfrm>
            <a:off x="3203848" y="3722388"/>
            <a:ext cx="1800200" cy="914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しお</a:t>
            </a:r>
            <a:endParaRPr kumimoji="1" lang="ja-JP" altLang="en-US" dirty="0"/>
          </a:p>
        </p:txBody>
      </p:sp>
      <p:cxnSp>
        <p:nvCxnSpPr>
          <p:cNvPr id="6" name="直線矢印コネクタ 5"/>
          <p:cNvCxnSpPr/>
          <p:nvPr/>
        </p:nvCxnSpPr>
        <p:spPr>
          <a:xfrm flipV="1">
            <a:off x="4368163" y="3639358"/>
            <a:ext cx="288032" cy="432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4499992" y="3742562"/>
            <a:ext cx="766557" cy="369332"/>
          </a:xfrm>
          <a:prstGeom prst="rect">
            <a:avLst/>
          </a:prstGeom>
          <a:noFill/>
        </p:spPr>
        <p:txBody>
          <a:bodyPr wrap="none" rtlCol="0">
            <a:spAutoFit/>
          </a:bodyPr>
          <a:lstStyle/>
          <a:p>
            <a:r>
              <a:rPr lang="en-US" altLang="ja-JP" dirty="0" smtClean="0"/>
              <a:t>35</a:t>
            </a:r>
            <a:r>
              <a:rPr kumimoji="1" lang="en-US" altLang="ja-JP" dirty="0" smtClean="0"/>
              <a:t>0</a:t>
            </a:r>
            <a:r>
              <a:rPr kumimoji="1" lang="ja-JP" altLang="en-US" dirty="0" smtClean="0"/>
              <a:t>円</a:t>
            </a:r>
            <a:endParaRPr kumimoji="1" lang="ja-JP" altLang="en-US" dirty="0"/>
          </a:p>
        </p:txBody>
      </p:sp>
      <p:sp>
        <p:nvSpPr>
          <p:cNvPr id="9" name="テキスト ボックス 8"/>
          <p:cNvSpPr txBox="1"/>
          <p:nvPr/>
        </p:nvSpPr>
        <p:spPr>
          <a:xfrm>
            <a:off x="2843808" y="3320790"/>
            <a:ext cx="646331" cy="369332"/>
          </a:xfrm>
          <a:prstGeom prst="rect">
            <a:avLst/>
          </a:prstGeom>
          <a:noFill/>
        </p:spPr>
        <p:txBody>
          <a:bodyPr wrap="none" rtlCol="0">
            <a:spAutoFit/>
          </a:bodyPr>
          <a:lstStyle/>
          <a:p>
            <a:r>
              <a:rPr lang="ja-JP" altLang="en-US" dirty="0"/>
              <a:t>野菜</a:t>
            </a:r>
            <a:endParaRPr kumimoji="1" lang="ja-JP" altLang="en-US" dirty="0"/>
          </a:p>
        </p:txBody>
      </p:sp>
      <p:cxnSp>
        <p:nvCxnSpPr>
          <p:cNvPr id="10" name="直線矢印コネクタ 9"/>
          <p:cNvCxnSpPr/>
          <p:nvPr/>
        </p:nvCxnSpPr>
        <p:spPr>
          <a:xfrm flipV="1">
            <a:off x="4830283" y="2971112"/>
            <a:ext cx="288032" cy="432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4974299" y="3132440"/>
            <a:ext cx="766557" cy="369332"/>
          </a:xfrm>
          <a:prstGeom prst="rect">
            <a:avLst/>
          </a:prstGeom>
          <a:noFill/>
        </p:spPr>
        <p:txBody>
          <a:bodyPr wrap="none" rtlCol="0">
            <a:spAutoFit/>
          </a:bodyPr>
          <a:lstStyle/>
          <a:p>
            <a:r>
              <a:rPr lang="en-US" altLang="ja-JP" dirty="0" smtClean="0"/>
              <a:t>100</a:t>
            </a:r>
            <a:r>
              <a:rPr kumimoji="1" lang="ja-JP" altLang="en-US" dirty="0" smtClean="0"/>
              <a:t>円</a:t>
            </a:r>
            <a:endParaRPr kumimoji="1" lang="ja-JP" altLang="en-US" dirty="0"/>
          </a:p>
        </p:txBody>
      </p:sp>
      <p:sp>
        <p:nvSpPr>
          <p:cNvPr id="13" name="テキスト ボックス 12"/>
          <p:cNvSpPr txBox="1"/>
          <p:nvPr/>
        </p:nvSpPr>
        <p:spPr>
          <a:xfrm>
            <a:off x="2996208" y="2498252"/>
            <a:ext cx="646331" cy="369332"/>
          </a:xfrm>
          <a:prstGeom prst="rect">
            <a:avLst/>
          </a:prstGeom>
          <a:noFill/>
        </p:spPr>
        <p:txBody>
          <a:bodyPr wrap="none" rtlCol="0">
            <a:spAutoFit/>
          </a:bodyPr>
          <a:lstStyle/>
          <a:p>
            <a:r>
              <a:rPr lang="ja-JP" altLang="en-US" dirty="0"/>
              <a:t>野菜</a:t>
            </a:r>
            <a:endParaRPr kumimoji="1" lang="ja-JP" altLang="en-US" dirty="0"/>
          </a:p>
        </p:txBody>
      </p:sp>
      <p:sp>
        <p:nvSpPr>
          <p:cNvPr id="14" name="テキスト ボックス 13"/>
          <p:cNvSpPr txBox="1"/>
          <p:nvPr/>
        </p:nvSpPr>
        <p:spPr>
          <a:xfrm>
            <a:off x="5364088" y="2477476"/>
            <a:ext cx="766557" cy="369332"/>
          </a:xfrm>
          <a:prstGeom prst="rect">
            <a:avLst/>
          </a:prstGeom>
          <a:noFill/>
        </p:spPr>
        <p:txBody>
          <a:bodyPr wrap="none" rtlCol="0">
            <a:spAutoFit/>
          </a:bodyPr>
          <a:lstStyle/>
          <a:p>
            <a:r>
              <a:rPr lang="en-US" altLang="ja-JP" dirty="0" smtClean="0"/>
              <a:t>10</a:t>
            </a:r>
            <a:r>
              <a:rPr kumimoji="1" lang="en-US" altLang="ja-JP" dirty="0" smtClean="0"/>
              <a:t>0</a:t>
            </a:r>
            <a:r>
              <a:rPr kumimoji="1" lang="ja-JP" altLang="en-US" dirty="0" smtClean="0"/>
              <a:t>円</a:t>
            </a:r>
            <a:endParaRPr kumimoji="1" lang="ja-JP" altLang="en-US" dirty="0"/>
          </a:p>
        </p:txBody>
      </p:sp>
      <p:cxnSp>
        <p:nvCxnSpPr>
          <p:cNvPr id="15" name="直線矢印コネクタ 14"/>
          <p:cNvCxnSpPr/>
          <p:nvPr/>
        </p:nvCxnSpPr>
        <p:spPr>
          <a:xfrm flipV="1">
            <a:off x="5266549" y="2390896"/>
            <a:ext cx="288032" cy="432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5281100" y="1916832"/>
            <a:ext cx="1228221" cy="369332"/>
          </a:xfrm>
          <a:prstGeom prst="rect">
            <a:avLst/>
          </a:prstGeom>
          <a:noFill/>
        </p:spPr>
        <p:txBody>
          <a:bodyPr wrap="none" rtlCol="0">
            <a:spAutoFit/>
          </a:bodyPr>
          <a:lstStyle/>
          <a:p>
            <a:r>
              <a:rPr kumimoji="1" lang="ja-JP" altLang="en-US" dirty="0" smtClean="0"/>
              <a:t>合計</a:t>
            </a:r>
            <a:r>
              <a:rPr kumimoji="1" lang="en-US" altLang="ja-JP" dirty="0" smtClean="0"/>
              <a:t>550</a:t>
            </a:r>
            <a:r>
              <a:rPr kumimoji="1" lang="ja-JP" altLang="en-US" dirty="0" smtClean="0"/>
              <a:t>円</a:t>
            </a:r>
            <a:endParaRPr kumimoji="1" lang="ja-JP" altLang="en-US" dirty="0"/>
          </a:p>
        </p:txBody>
      </p:sp>
      <p:sp>
        <p:nvSpPr>
          <p:cNvPr id="3" name="テキスト ボックス 2"/>
          <p:cNvSpPr txBox="1"/>
          <p:nvPr/>
        </p:nvSpPr>
        <p:spPr>
          <a:xfrm>
            <a:off x="2149006" y="1390675"/>
            <a:ext cx="6448881" cy="369332"/>
          </a:xfrm>
          <a:prstGeom prst="rect">
            <a:avLst/>
          </a:prstGeom>
          <a:noFill/>
        </p:spPr>
        <p:txBody>
          <a:bodyPr wrap="none" rtlCol="0">
            <a:spAutoFit/>
          </a:bodyPr>
          <a:lstStyle/>
          <a:p>
            <a:r>
              <a:rPr lang="en-US" altLang="ja-JP" dirty="0" err="1" smtClean="0"/>
              <a:t>yasaiMashiMashiShio</a:t>
            </a:r>
            <a:r>
              <a:rPr lang="en-US" altLang="ja-JP" dirty="0" smtClean="0"/>
              <a:t> = new </a:t>
            </a:r>
            <a:r>
              <a:rPr lang="en-US" altLang="ja-JP" dirty="0" err="1" smtClean="0"/>
              <a:t>Yasai</a:t>
            </a:r>
            <a:r>
              <a:rPr lang="en-US" altLang="ja-JP" dirty="0" smtClean="0"/>
              <a:t>( new </a:t>
            </a:r>
            <a:r>
              <a:rPr lang="en-US" altLang="ja-JP" dirty="0" err="1" smtClean="0"/>
              <a:t>Yasai</a:t>
            </a:r>
            <a:r>
              <a:rPr lang="en-US" altLang="ja-JP" dirty="0" smtClean="0"/>
              <a:t> ( new </a:t>
            </a:r>
            <a:r>
              <a:rPr lang="en-US" altLang="ja-JP" dirty="0" err="1" smtClean="0"/>
              <a:t>ShioRamen</a:t>
            </a:r>
            <a:r>
              <a:rPr lang="en-US" altLang="ja-JP" dirty="0" smtClean="0"/>
              <a:t>() ) )</a:t>
            </a:r>
          </a:p>
        </p:txBody>
      </p:sp>
    </p:spTree>
    <p:extLst>
      <p:ext uri="{BB962C8B-B14F-4D97-AF65-F5344CB8AC3E}">
        <p14:creationId xmlns:p14="http://schemas.microsoft.com/office/powerpoint/2010/main" val="423060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使われている例</a:t>
            </a:r>
            <a:endParaRPr kumimoji="1" lang="ja-JP" altLang="en-US" dirty="0"/>
          </a:p>
        </p:txBody>
      </p:sp>
      <p:sp>
        <p:nvSpPr>
          <p:cNvPr id="3" name="コンテンツ プレースホルダー 2"/>
          <p:cNvSpPr>
            <a:spLocks noGrp="1"/>
          </p:cNvSpPr>
          <p:nvPr>
            <p:ph idx="1"/>
          </p:nvPr>
        </p:nvSpPr>
        <p:spPr>
          <a:xfrm>
            <a:off x="376064" y="1484784"/>
            <a:ext cx="8229600" cy="1396752"/>
          </a:xfrm>
        </p:spPr>
        <p:txBody>
          <a:bodyPr>
            <a:normAutofit fontScale="92500" lnSpcReduction="10000"/>
          </a:bodyPr>
          <a:lstStyle/>
          <a:p>
            <a:pPr marL="0" indent="0" algn="ctr">
              <a:buNone/>
            </a:pPr>
            <a:r>
              <a:rPr kumimoji="1" lang="en-US" altLang="ja-JP" sz="9600" dirty="0" smtClean="0"/>
              <a:t>Java IO</a:t>
            </a:r>
            <a:endParaRPr kumimoji="1" lang="ja-JP" altLang="en-US" sz="9600" dirty="0"/>
          </a:p>
        </p:txBody>
      </p:sp>
      <p:sp>
        <p:nvSpPr>
          <p:cNvPr id="5" name="正方形/長方形 4"/>
          <p:cNvSpPr/>
          <p:nvPr/>
        </p:nvSpPr>
        <p:spPr>
          <a:xfrm>
            <a:off x="1619672" y="2996952"/>
            <a:ext cx="5886400" cy="646331"/>
          </a:xfrm>
          <a:prstGeom prst="rect">
            <a:avLst/>
          </a:prstGeom>
        </p:spPr>
        <p:txBody>
          <a:bodyPr wrap="square">
            <a:spAutoFit/>
          </a:bodyPr>
          <a:lstStyle/>
          <a:p>
            <a:r>
              <a:rPr lang="en-US" altLang="ja-JP" dirty="0" smtClean="0"/>
              <a:t>“</a:t>
            </a:r>
            <a:r>
              <a:rPr lang="ja-JP" altLang="en-US" dirty="0" smtClean="0"/>
              <a:t>データストリーム</a:t>
            </a:r>
            <a:r>
              <a:rPr lang="ja-JP" altLang="en-US" dirty="0"/>
              <a:t>、直列化、およびファイルシステムを介したシステム入出力について規定します</a:t>
            </a:r>
            <a:r>
              <a:rPr lang="ja-JP" altLang="en-US" dirty="0" smtClean="0"/>
              <a:t>。</a:t>
            </a:r>
            <a:r>
              <a:rPr lang="en-US" altLang="ja-JP" dirty="0" smtClean="0"/>
              <a:t>”</a:t>
            </a:r>
            <a:endParaRPr lang="ja-JP"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789039"/>
            <a:ext cx="6192688" cy="2848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5590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258</Words>
  <Application>Microsoft Office PowerPoint</Application>
  <PresentationFormat>画面に合わせる (4:3)</PresentationFormat>
  <Paragraphs>56</Paragraphs>
  <Slides>12</Slides>
  <Notes>1</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​​テーマ</vt:lpstr>
      <vt:lpstr>Decoratorパターン</vt:lpstr>
      <vt:lpstr>定義</vt:lpstr>
      <vt:lpstr>ラーメン屋</vt:lpstr>
      <vt:lpstr>さぁて、クラスつくるか (ビギナー編）</vt:lpstr>
      <vt:lpstr>さぁて、クラスつくるか ～静的な拡張～</vt:lpstr>
      <vt:lpstr>さぁて、クラスつくるか ～Decoratorパターン～ （動的な拡張）</vt:lpstr>
      <vt:lpstr>アブラにんにくしょうゆラーメン</vt:lpstr>
      <vt:lpstr>野菜マシマシしおラーメン</vt:lpstr>
      <vt:lpstr>使われている例</vt:lpstr>
      <vt:lpstr>ポイント</vt:lpstr>
      <vt:lpstr>時間があったらやる</vt:lpstr>
      <vt:lpstr>似てるらしい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Decoratorパターン</dc:title>
  <dc:creator>KOMATSU Issei</dc:creator>
  <cp:lastModifiedBy>KOMATSU Issei</cp:lastModifiedBy>
  <cp:revision>13</cp:revision>
  <dcterms:created xsi:type="dcterms:W3CDTF">2011-05-04T07:51:14Z</dcterms:created>
  <dcterms:modified xsi:type="dcterms:W3CDTF">2011-05-04T12:42:10Z</dcterms:modified>
</cp:coreProperties>
</file>