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72" r:id="rId14"/>
    <p:sldId id="268" r:id="rId15"/>
    <p:sldId id="269" r:id="rId16"/>
    <p:sldId id="271" r:id="rId1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60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2BC0-6099-4881-B58A-1B22585BBC48}" type="datetimeFigureOut">
              <a:rPr kumimoji="1" lang="ja-JP" altLang="en-US" smtClean="0"/>
              <a:t>2011/2/19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F8AF9-7993-4A43-AD5A-2083AC8496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2051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2BC0-6099-4881-B58A-1B22585BBC48}" type="datetimeFigureOut">
              <a:rPr kumimoji="1" lang="ja-JP" altLang="en-US" smtClean="0"/>
              <a:t>2011/2/19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F8AF9-7993-4A43-AD5A-2083AC8496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0318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2BC0-6099-4881-B58A-1B22585BBC48}" type="datetimeFigureOut">
              <a:rPr kumimoji="1" lang="ja-JP" altLang="en-US" smtClean="0"/>
              <a:t>2011/2/19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F8AF9-7993-4A43-AD5A-2083AC8496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7734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2BC0-6099-4881-B58A-1B22585BBC48}" type="datetimeFigureOut">
              <a:rPr kumimoji="1" lang="ja-JP" altLang="en-US" smtClean="0"/>
              <a:t>2011/2/19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F8AF9-7993-4A43-AD5A-2083AC8496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8924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2BC0-6099-4881-B58A-1B22585BBC48}" type="datetimeFigureOut">
              <a:rPr kumimoji="1" lang="ja-JP" altLang="en-US" smtClean="0"/>
              <a:t>2011/2/19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F8AF9-7993-4A43-AD5A-2083AC8496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6928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2BC0-6099-4881-B58A-1B22585BBC48}" type="datetimeFigureOut">
              <a:rPr kumimoji="1" lang="ja-JP" altLang="en-US" smtClean="0"/>
              <a:t>2011/2/19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F8AF9-7993-4A43-AD5A-2083AC8496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2511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2BC0-6099-4881-B58A-1B22585BBC48}" type="datetimeFigureOut">
              <a:rPr kumimoji="1" lang="ja-JP" altLang="en-US" smtClean="0"/>
              <a:t>2011/2/19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F8AF9-7993-4A43-AD5A-2083AC8496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3571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2BC0-6099-4881-B58A-1B22585BBC48}" type="datetimeFigureOut">
              <a:rPr kumimoji="1" lang="ja-JP" altLang="en-US" smtClean="0"/>
              <a:t>2011/2/19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F8AF9-7993-4A43-AD5A-2083AC8496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253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2BC0-6099-4881-B58A-1B22585BBC48}" type="datetimeFigureOut">
              <a:rPr kumimoji="1" lang="ja-JP" altLang="en-US" smtClean="0"/>
              <a:t>2011/2/19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F8AF9-7993-4A43-AD5A-2083AC8496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9469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2BC0-6099-4881-B58A-1B22585BBC48}" type="datetimeFigureOut">
              <a:rPr kumimoji="1" lang="ja-JP" altLang="en-US" smtClean="0"/>
              <a:t>2011/2/19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F8AF9-7993-4A43-AD5A-2083AC8496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9655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2BC0-6099-4881-B58A-1B22585BBC48}" type="datetimeFigureOut">
              <a:rPr kumimoji="1" lang="ja-JP" altLang="en-US" smtClean="0"/>
              <a:t>2011/2/19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F8AF9-7993-4A43-AD5A-2083AC8496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2903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52BC0-6099-4881-B58A-1B22585BBC48}" type="datetimeFigureOut">
              <a:rPr kumimoji="1" lang="ja-JP" altLang="en-US" smtClean="0"/>
              <a:t>2011/2/19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F8AF9-7993-4A43-AD5A-2083AC8496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525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twitter.com/hamasyou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Abstract Factory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DezaPaTan</a:t>
            </a:r>
            <a:r>
              <a:rPr kumimoji="1" lang="en-US" altLang="ja-JP" dirty="0" smtClean="0"/>
              <a:t> #3</a:t>
            </a:r>
          </a:p>
          <a:p>
            <a:endParaRPr lang="en-US" altLang="ja-JP" dirty="0"/>
          </a:p>
          <a:p>
            <a:r>
              <a:rPr kumimoji="1" lang="en-US" altLang="ja-JP" dirty="0" smtClean="0"/>
              <a:t>@</a:t>
            </a:r>
            <a:r>
              <a:rPr kumimoji="1" lang="en-US" altLang="ja-JP" dirty="0" err="1" smtClean="0"/>
              <a:t>isseium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56466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使</a:t>
            </a:r>
            <a:r>
              <a:rPr lang="ja-JP" altLang="en-US" dirty="0"/>
              <a:t>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4896544"/>
          </a:xfrm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Car </a:t>
            </a:r>
            <a:r>
              <a:rPr lang="en-US" altLang="ja-JP" sz="2400" dirty="0" err="1" smtClean="0">
                <a:latin typeface="Consolas" pitchFamily="49" charset="0"/>
                <a:cs typeface="Consolas" pitchFamily="49" charset="0"/>
              </a:rPr>
              <a:t>car</a:t>
            </a: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 = new Car();</a:t>
            </a:r>
          </a:p>
          <a:p>
            <a:pPr marL="0" indent="0">
              <a:buNone/>
            </a:pP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if( </a:t>
            </a:r>
            <a:r>
              <a:rPr lang="ja-JP" altLang="en-US" sz="2400" dirty="0" smtClean="0">
                <a:latin typeface="Consolas" pitchFamily="49" charset="0"/>
                <a:cs typeface="Consolas" pitchFamily="49" charset="0"/>
              </a:rPr>
              <a:t>赤マリモ </a:t>
            </a: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ja-JP" sz="2400" dirty="0" err="1" smtClean="0">
                <a:latin typeface="Consolas" pitchFamily="49" charset="0"/>
                <a:cs typeface="Consolas" pitchFamily="49" charset="0"/>
              </a:rPr>
              <a:t>car.setEngine</a:t>
            </a: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(new </a:t>
            </a:r>
            <a:r>
              <a:rPr lang="en-US" altLang="ja-JP" sz="2400" dirty="0" err="1" smtClean="0">
                <a:latin typeface="Consolas" pitchFamily="49" charset="0"/>
                <a:cs typeface="Consolas" pitchFamily="49" charset="0"/>
              </a:rPr>
              <a:t>NormalEngine</a:t>
            </a: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());</a:t>
            </a:r>
          </a:p>
          <a:p>
            <a:pPr marL="0" indent="0">
              <a:buNone/>
            </a:pP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ja-JP" sz="2400" dirty="0" err="1" smtClean="0">
                <a:latin typeface="Consolas" pitchFamily="49" charset="0"/>
                <a:cs typeface="Consolas" pitchFamily="49" charset="0"/>
              </a:rPr>
              <a:t>car.setBrake</a:t>
            </a: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(new </a:t>
            </a:r>
            <a:r>
              <a:rPr lang="en-US" altLang="ja-JP" sz="2400" dirty="0" err="1" smtClean="0">
                <a:latin typeface="Consolas" pitchFamily="49" charset="0"/>
                <a:cs typeface="Consolas" pitchFamily="49" charset="0"/>
              </a:rPr>
              <a:t>NormalBrake</a:t>
            </a: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());</a:t>
            </a:r>
          </a:p>
          <a:p>
            <a:pPr marL="0" indent="0">
              <a:buNone/>
            </a:pP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} else if( </a:t>
            </a:r>
            <a:r>
              <a:rPr lang="ja-JP" altLang="en-US" sz="2400" dirty="0" smtClean="0">
                <a:latin typeface="Consolas" pitchFamily="49" charset="0"/>
                <a:cs typeface="Consolas" pitchFamily="49" charset="0"/>
              </a:rPr>
              <a:t>青マリモ </a:t>
            </a: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ja-JP" sz="2400" dirty="0" err="1" smtClean="0">
                <a:latin typeface="Consolas" pitchFamily="49" charset="0"/>
                <a:cs typeface="Consolas" pitchFamily="49" charset="0"/>
              </a:rPr>
              <a:t>car.setEngine</a:t>
            </a: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(new </a:t>
            </a:r>
            <a:r>
              <a:rPr lang="en-US" altLang="ja-JP" sz="2400" dirty="0" err="1" smtClean="0">
                <a:latin typeface="Consolas" pitchFamily="49" charset="0"/>
                <a:cs typeface="Consolas" pitchFamily="49" charset="0"/>
              </a:rPr>
              <a:t>RocketEngine</a:t>
            </a: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());</a:t>
            </a:r>
          </a:p>
          <a:p>
            <a:pPr marL="0" indent="0">
              <a:buNone/>
            </a:pP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ja-JP" sz="2400" dirty="0" err="1" smtClean="0">
                <a:latin typeface="Consolas" pitchFamily="49" charset="0"/>
                <a:cs typeface="Consolas" pitchFamily="49" charset="0"/>
              </a:rPr>
              <a:t>car.setBrake</a:t>
            </a: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(new </a:t>
            </a:r>
            <a:r>
              <a:rPr lang="en-US" altLang="ja-JP" sz="2400" dirty="0" err="1" smtClean="0">
                <a:latin typeface="Consolas" pitchFamily="49" charset="0"/>
                <a:cs typeface="Consolas" pitchFamily="49" charset="0"/>
              </a:rPr>
              <a:t>NormalBrake</a:t>
            </a: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());</a:t>
            </a:r>
          </a:p>
          <a:p>
            <a:pPr marL="0" indent="0">
              <a:buNone/>
            </a:pP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} // </a:t>
            </a:r>
            <a:r>
              <a:rPr lang="ja-JP" altLang="en-US" sz="2400" dirty="0" smtClean="0">
                <a:latin typeface="Consolas" pitchFamily="49" charset="0"/>
                <a:cs typeface="Consolas" pitchFamily="49" charset="0"/>
              </a:rPr>
              <a:t>以下略</a:t>
            </a:r>
            <a:endParaRPr lang="en-US" altLang="ja-JP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altLang="ja-JP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// </a:t>
            </a:r>
            <a:r>
              <a:rPr lang="ja-JP" altLang="en-US" sz="2400" dirty="0" smtClean="0">
                <a:latin typeface="Consolas" pitchFamily="49" charset="0"/>
                <a:cs typeface="Consolas" pitchFamily="49" charset="0"/>
              </a:rPr>
              <a:t>使うときは同じ使い方になる</a:t>
            </a:r>
          </a:p>
          <a:p>
            <a:pPr marL="0" indent="0">
              <a:buNone/>
            </a:pPr>
            <a:r>
              <a:rPr lang="en-US" altLang="ja-JP" sz="2400" dirty="0" err="1" smtClean="0">
                <a:latin typeface="Consolas" pitchFamily="49" charset="0"/>
                <a:cs typeface="Consolas" pitchFamily="49" charset="0"/>
              </a:rPr>
              <a:t>car.startEngine</a:t>
            </a: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();  		// </a:t>
            </a:r>
            <a:r>
              <a:rPr lang="en-US" altLang="ja-JP" sz="2400" dirty="0" err="1" smtClean="0">
                <a:latin typeface="Consolas" pitchFamily="49" charset="0"/>
                <a:cs typeface="Consolas" pitchFamily="49" charset="0"/>
              </a:rPr>
              <a:t>engine.start</a:t>
            </a: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ja-JP" sz="2400" dirty="0" err="1" smtClean="0">
                <a:latin typeface="Consolas" pitchFamily="49" charset="0"/>
                <a:cs typeface="Consolas" pitchFamily="49" charset="0"/>
              </a:rPr>
              <a:t>car.brake</a:t>
            </a: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(); 			// </a:t>
            </a:r>
            <a:r>
              <a:rPr lang="en-US" altLang="ja-JP" sz="2400" dirty="0" err="1" smtClean="0">
                <a:latin typeface="Consolas" pitchFamily="49" charset="0"/>
                <a:cs typeface="Consolas" pitchFamily="49" charset="0"/>
              </a:rPr>
              <a:t>brake.on</a:t>
            </a: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();</a:t>
            </a:r>
            <a:endParaRPr lang="en-US" altLang="ja-JP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kumimoji="1" lang="ja-JP" altLang="en-US" sz="26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467544" y="5805264"/>
            <a:ext cx="82089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ja-JP" alt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○○ の組み合わせを間違えると、</a:t>
            </a:r>
            <a:endParaRPr lang="en-US" altLang="ja-JP" sz="2400" b="1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ja-JP" alt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存在し得ない車が生成できてしまう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94461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" y="764704"/>
            <a:ext cx="8915400" cy="5619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52425" y="260648"/>
            <a:ext cx="8229600" cy="1143000"/>
          </a:xfrm>
        </p:spPr>
        <p:txBody>
          <a:bodyPr>
            <a:noAutofit/>
          </a:bodyPr>
          <a:lstStyle/>
          <a:p>
            <a:pPr algn="r"/>
            <a:r>
              <a:rPr kumimoji="1" lang="ja-JP" altLang="en-US" sz="2800" dirty="0" smtClean="0"/>
              <a:t>改善その</a:t>
            </a:r>
            <a:r>
              <a:rPr lang="en-US" altLang="ja-JP" sz="2800" dirty="0"/>
              <a:t>2</a:t>
            </a:r>
            <a:r>
              <a:rPr kumimoji="1" lang="en-US" altLang="ja-JP" sz="2800" dirty="0" smtClean="0"/>
              <a:t> </a:t>
            </a:r>
            <a:r>
              <a:rPr kumimoji="1" lang="ja-JP" altLang="en-US" sz="2800" dirty="0" smtClean="0"/>
              <a:t>：</a:t>
            </a:r>
            <a:r>
              <a:rPr lang="ja-JP" altLang="en-US" sz="2800" dirty="0" smtClean="0"/>
              <a:t>組み合わせを管理するクラスを作る</a:t>
            </a:r>
            <a:r>
              <a:rPr kumimoji="1" lang="en-US" altLang="ja-JP" sz="2800" dirty="0" smtClean="0"/>
              <a:t/>
            </a:r>
            <a:br>
              <a:rPr kumimoji="1" lang="en-US" altLang="ja-JP" sz="2800" dirty="0" smtClean="0"/>
            </a:br>
            <a:r>
              <a:rPr kumimoji="1" lang="ja-JP" altLang="en-US" sz="2800" dirty="0" smtClean="0"/>
              <a:t>（</a:t>
            </a:r>
            <a:r>
              <a:rPr kumimoji="1" lang="en-US" altLang="ja-JP" sz="2800" dirty="0" smtClean="0"/>
              <a:t>Abst</a:t>
            </a:r>
            <a:r>
              <a:rPr lang="en-US" altLang="ja-JP" sz="2800" dirty="0" smtClean="0"/>
              <a:t>ract Factory </a:t>
            </a:r>
            <a:r>
              <a:rPr lang="ja-JP" altLang="en-US" sz="2800" dirty="0" smtClean="0"/>
              <a:t>パターンの適用</a:t>
            </a:r>
            <a:r>
              <a:rPr lang="ja-JP" altLang="en-US" sz="2800" dirty="0"/>
              <a:t>）</a:t>
            </a:r>
            <a:endParaRPr kumimoji="1" lang="ja-JP" altLang="en-US" sz="28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372200" y="1556792"/>
            <a:ext cx="234551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Car </a:t>
            </a:r>
            <a:r>
              <a:rPr lang="ja-JP" altLang="en-US" dirty="0" smtClean="0">
                <a:latin typeface="Consolas" pitchFamily="49" charset="0"/>
                <a:cs typeface="Consolas" pitchFamily="49" charset="0"/>
              </a:rPr>
              <a:t>に パーツ工場を</a:t>
            </a:r>
            <a:endParaRPr lang="en-US" altLang="ja-JP" dirty="0" smtClean="0">
              <a:latin typeface="Consolas" pitchFamily="49" charset="0"/>
              <a:cs typeface="Consolas" pitchFamily="49" charset="0"/>
            </a:endParaRPr>
          </a:p>
          <a:p>
            <a:r>
              <a:rPr lang="ja-JP" altLang="en-US" dirty="0" smtClean="0">
                <a:latin typeface="Consolas" pitchFamily="49" charset="0"/>
                <a:cs typeface="Consolas" pitchFamily="49" charset="0"/>
              </a:rPr>
              <a:t>指定するだけでよい</a:t>
            </a:r>
            <a:endParaRPr lang="en-US" altLang="ja-JP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552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使</a:t>
            </a:r>
            <a:r>
              <a:rPr lang="ja-JP" altLang="en-US" dirty="0"/>
              <a:t>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764704"/>
            <a:ext cx="8507288" cy="4896544"/>
          </a:xfrm>
          <a:ln>
            <a:solidFill>
              <a:schemeClr val="accent1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// </a:t>
            </a:r>
            <a:r>
              <a:rPr lang="ja-JP" altLang="en-US" sz="2400" dirty="0" smtClean="0">
                <a:latin typeface="Consolas" pitchFamily="49" charset="0"/>
                <a:cs typeface="Consolas" pitchFamily="49" charset="0"/>
              </a:rPr>
              <a:t>工場つくる</a:t>
            </a:r>
            <a:endParaRPr lang="en-US" altLang="ja-JP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ja-JP" sz="2400" dirty="0" err="1" smtClean="0">
                <a:latin typeface="Consolas" pitchFamily="49" charset="0"/>
                <a:cs typeface="Consolas" pitchFamily="49" charset="0"/>
              </a:rPr>
              <a:t>CarPartsFactory</a:t>
            </a: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sz="2400" dirty="0" err="1" smtClean="0">
                <a:latin typeface="Consolas" pitchFamily="49" charset="0"/>
                <a:cs typeface="Consolas" pitchFamily="49" charset="0"/>
              </a:rPr>
              <a:t>cpfactory</a:t>
            </a:r>
            <a:r>
              <a:rPr lang="en-US" altLang="ja-JP" sz="2400" dirty="0">
                <a:latin typeface="Consolas" pitchFamily="49" charset="0"/>
                <a:cs typeface="Consolas" pitchFamily="49" charset="0"/>
              </a:rPr>
              <a:t>;</a:t>
            </a:r>
            <a:endParaRPr lang="en-US" altLang="ja-JP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if( </a:t>
            </a:r>
            <a:r>
              <a:rPr lang="ja-JP" altLang="en-US" sz="2400" dirty="0" smtClean="0">
                <a:latin typeface="Consolas" pitchFamily="49" charset="0"/>
                <a:cs typeface="Consolas" pitchFamily="49" charset="0"/>
              </a:rPr>
              <a:t>赤マリモ </a:t>
            </a: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ja-JP" sz="2400" dirty="0" err="1" smtClean="0">
                <a:latin typeface="Consolas" pitchFamily="49" charset="0"/>
                <a:cs typeface="Consolas" pitchFamily="49" charset="0"/>
              </a:rPr>
              <a:t>cpfactory</a:t>
            </a: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altLang="ja-JP" sz="2400" dirty="0" err="1" smtClean="0">
                <a:latin typeface="Consolas" pitchFamily="49" charset="0"/>
                <a:cs typeface="Consolas" pitchFamily="49" charset="0"/>
              </a:rPr>
              <a:t>RedPartsFactory</a:t>
            </a: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} else if( </a:t>
            </a:r>
            <a:r>
              <a:rPr lang="ja-JP" altLang="en-US" sz="2400" dirty="0" smtClean="0">
                <a:latin typeface="Consolas" pitchFamily="49" charset="0"/>
                <a:cs typeface="Consolas" pitchFamily="49" charset="0"/>
              </a:rPr>
              <a:t>青マリモ </a:t>
            </a: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ja-JP" sz="2400" dirty="0" err="1" smtClean="0">
                <a:latin typeface="Consolas" pitchFamily="49" charset="0"/>
                <a:cs typeface="Consolas" pitchFamily="49" charset="0"/>
              </a:rPr>
              <a:t>cpfactory</a:t>
            </a: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altLang="ja-JP" sz="2400" dirty="0" err="1" smtClean="0">
                <a:latin typeface="Consolas" pitchFamily="49" charset="0"/>
                <a:cs typeface="Consolas" pitchFamily="49" charset="0"/>
              </a:rPr>
              <a:t>BluePartsFactory</a:t>
            </a: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 // </a:t>
            </a:r>
            <a:r>
              <a:rPr lang="ja-JP" altLang="en-US" sz="2400" dirty="0" smtClean="0">
                <a:latin typeface="Consolas" pitchFamily="49" charset="0"/>
                <a:cs typeface="Consolas" pitchFamily="49" charset="0"/>
              </a:rPr>
              <a:t>以下略</a:t>
            </a:r>
            <a:endParaRPr lang="en-US" altLang="ja-JP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altLang="ja-JP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// </a:t>
            </a:r>
            <a:r>
              <a:rPr lang="ja-JP" altLang="en-US" sz="2400" dirty="0" smtClean="0">
                <a:latin typeface="Consolas" pitchFamily="49" charset="0"/>
                <a:cs typeface="Consolas" pitchFamily="49" charset="0"/>
              </a:rPr>
              <a:t>車を作る</a:t>
            </a:r>
            <a:endParaRPr lang="en-US" altLang="ja-JP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Car </a:t>
            </a:r>
            <a:r>
              <a:rPr lang="en-US" altLang="ja-JP" sz="2400" dirty="0" err="1" smtClean="0">
                <a:latin typeface="Consolas" pitchFamily="49" charset="0"/>
                <a:cs typeface="Consolas" pitchFamily="49" charset="0"/>
              </a:rPr>
              <a:t>car</a:t>
            </a: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 = new Car();</a:t>
            </a:r>
          </a:p>
          <a:p>
            <a:pPr marL="0" indent="0">
              <a:buNone/>
            </a:pPr>
            <a:r>
              <a:rPr lang="en-US" altLang="ja-JP" sz="2400" dirty="0" err="1" smtClean="0">
                <a:latin typeface="Consolas" pitchFamily="49" charset="0"/>
                <a:cs typeface="Consolas" pitchFamily="49" charset="0"/>
              </a:rPr>
              <a:t>car.setPartsFactory</a:t>
            </a: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ja-JP" sz="2400" dirty="0" err="1" smtClean="0">
                <a:latin typeface="Consolas" pitchFamily="49" charset="0"/>
                <a:cs typeface="Consolas" pitchFamily="49" charset="0"/>
              </a:rPr>
              <a:t>cpfactory</a:t>
            </a: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endParaRPr lang="en-US" altLang="ja-JP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// </a:t>
            </a:r>
            <a:r>
              <a:rPr lang="ja-JP" altLang="en-US" sz="2400" dirty="0" smtClean="0">
                <a:latin typeface="Consolas" pitchFamily="49" charset="0"/>
                <a:cs typeface="Consolas" pitchFamily="49" charset="0"/>
              </a:rPr>
              <a:t>使う</a:t>
            </a:r>
            <a:endParaRPr lang="en-US" altLang="ja-JP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ja-JP" sz="2400" dirty="0" err="1" smtClean="0">
                <a:latin typeface="Consolas" pitchFamily="49" charset="0"/>
                <a:cs typeface="Consolas" pitchFamily="49" charset="0"/>
              </a:rPr>
              <a:t>car.startEngine</a:t>
            </a: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ja-JP" sz="2400" dirty="0" err="1" smtClean="0">
                <a:latin typeface="Consolas" pitchFamily="49" charset="0"/>
                <a:cs typeface="Consolas" pitchFamily="49" charset="0"/>
              </a:rPr>
              <a:t>car.brake</a:t>
            </a: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endParaRPr lang="en-US" altLang="ja-JP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altLang="ja-JP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kumimoji="1" lang="ja-JP" altLang="en-US" sz="26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440498" y="5657671"/>
            <a:ext cx="82089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Cool!</a:t>
            </a:r>
          </a:p>
          <a:p>
            <a:r>
              <a:rPr lang="en-US" altLang="ja-JP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1. </a:t>
            </a:r>
            <a:r>
              <a:rPr lang="ja-JP" alt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生成後は、どんな車でも同じように使える</a:t>
            </a:r>
            <a:endParaRPr lang="en-US" altLang="ja-JP" sz="2400" b="1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ja-JP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2. </a:t>
            </a:r>
            <a:r>
              <a:rPr lang="ja-JP" alt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組み合わせをクライアントが自由に決定できない</a:t>
            </a:r>
            <a:endParaRPr lang="ja-JP" altLang="en-US" sz="2400" dirty="0"/>
          </a:p>
        </p:txBody>
      </p:sp>
      <p:sp>
        <p:nvSpPr>
          <p:cNvPr id="5" name="正方形/長方形 4"/>
          <p:cNvSpPr/>
          <p:nvPr/>
        </p:nvSpPr>
        <p:spPr>
          <a:xfrm>
            <a:off x="4499992" y="3068960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1400" dirty="0" smtClean="0">
                <a:latin typeface="Consolas" pitchFamily="49" charset="0"/>
                <a:cs typeface="Consolas" pitchFamily="49" charset="0"/>
              </a:rPr>
              <a:t>/* </a:t>
            </a:r>
            <a:r>
              <a:rPr lang="ja-JP" altLang="en-US" sz="1400" dirty="0" smtClean="0">
                <a:latin typeface="Consolas" pitchFamily="49" charset="0"/>
                <a:cs typeface="Consolas" pitchFamily="49" charset="0"/>
              </a:rPr>
              <a:t>生成はコンストラクタにしたほうが自然かも？</a:t>
            </a:r>
            <a:endParaRPr lang="en-US" altLang="ja-JP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ja-JP" sz="1400" dirty="0" smtClean="0">
                <a:latin typeface="Consolas" pitchFamily="49" charset="0"/>
                <a:cs typeface="Consolas" pitchFamily="49" charset="0"/>
              </a:rPr>
              <a:t>Car </a:t>
            </a:r>
            <a:r>
              <a:rPr lang="en-US" altLang="ja-JP" sz="1400" dirty="0" err="1" smtClean="0">
                <a:latin typeface="Consolas" pitchFamily="49" charset="0"/>
                <a:cs typeface="Consolas" pitchFamily="49" charset="0"/>
              </a:rPr>
              <a:t>car</a:t>
            </a:r>
            <a:r>
              <a:rPr lang="en-US" altLang="ja-JP" sz="1400" dirty="0" smtClean="0">
                <a:latin typeface="Consolas" pitchFamily="49" charset="0"/>
                <a:cs typeface="Consolas" pitchFamily="49" charset="0"/>
              </a:rPr>
              <a:t> = new Car( </a:t>
            </a:r>
            <a:r>
              <a:rPr lang="en-US" altLang="ja-JP" sz="1400" dirty="0" err="1" smtClean="0">
                <a:latin typeface="Consolas" pitchFamily="49" charset="0"/>
                <a:cs typeface="Consolas" pitchFamily="49" charset="0"/>
              </a:rPr>
              <a:t>cpfactory</a:t>
            </a:r>
            <a:r>
              <a:rPr lang="en-US" altLang="ja-JP" sz="1400" dirty="0" smtClean="0">
                <a:latin typeface="Consolas" pitchFamily="49" charset="0"/>
                <a:cs typeface="Consolas" pitchFamily="49" charset="0"/>
              </a:rPr>
              <a:t> );</a:t>
            </a:r>
          </a:p>
          <a:p>
            <a:r>
              <a:rPr lang="en-US" altLang="ja-JP" sz="1400" dirty="0" smtClean="0">
                <a:latin typeface="Consolas" pitchFamily="49" charset="0"/>
                <a:cs typeface="Consolas" pitchFamily="49" charset="0"/>
              </a:rPr>
              <a:t>*/</a:t>
            </a:r>
            <a:endParaRPr lang="en-US" altLang="ja-JP" sz="14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492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欠点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パーツ</a:t>
            </a:r>
            <a:r>
              <a:rPr lang="ja-JP" altLang="en-US" dirty="0" smtClean="0"/>
              <a:t>の</a:t>
            </a:r>
            <a:r>
              <a:rPr lang="ja-JP" altLang="en-US" dirty="0"/>
              <a:t>種類</a:t>
            </a:r>
            <a:r>
              <a:rPr lang="ja-JP" altLang="en-US" dirty="0" smtClean="0"/>
              <a:t>を増やすときに、すべての具象</a:t>
            </a:r>
            <a:r>
              <a:rPr lang="en-US" altLang="ja-JP" dirty="0" smtClean="0"/>
              <a:t>Factory </a:t>
            </a:r>
            <a:r>
              <a:rPr lang="ja-JP" altLang="en-US" dirty="0" smtClean="0"/>
              <a:t>を変更する必要有り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ヘッドライトクラスを作るときには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RedPartsFactory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BluePartsFactory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YellowPartsFactory</a:t>
            </a:r>
            <a:r>
              <a:rPr lang="en-US" altLang="ja-JP" dirty="0" smtClean="0"/>
              <a:t> </a:t>
            </a:r>
            <a:r>
              <a:rPr lang="ja-JP" altLang="en-US" dirty="0" smtClean="0"/>
              <a:t>すべてを変更しなければいけない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33112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2924944"/>
            <a:ext cx="8229600" cy="1143000"/>
          </a:xfrm>
        </p:spPr>
        <p:txBody>
          <a:bodyPr/>
          <a:lstStyle/>
          <a:p>
            <a:r>
              <a:rPr kumimoji="1" lang="en-US" altLang="ja-JP" dirty="0" smtClean="0"/>
              <a:t>Factory Method </a:t>
            </a:r>
            <a:r>
              <a:rPr kumimoji="1" lang="ja-JP" altLang="en-US" dirty="0" smtClean="0"/>
              <a:t>と組み合わせる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33906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6632"/>
            <a:ext cx="8928992" cy="6975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2814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使</a:t>
            </a:r>
            <a:r>
              <a:rPr lang="ja-JP" altLang="en-US" dirty="0"/>
              <a:t>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764704"/>
            <a:ext cx="8507288" cy="4896544"/>
          </a:xfrm>
          <a:ln>
            <a:solidFill>
              <a:schemeClr val="accent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ja-JP" sz="2400" dirty="0" err="1" smtClean="0">
                <a:latin typeface="Consolas" pitchFamily="49" charset="0"/>
                <a:cs typeface="Consolas" pitchFamily="49" charset="0"/>
              </a:rPr>
              <a:t>CarFactory</a:t>
            </a: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 factory;</a:t>
            </a:r>
          </a:p>
          <a:p>
            <a:pPr marL="0" indent="0">
              <a:buNone/>
            </a:pP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if( </a:t>
            </a:r>
            <a:r>
              <a:rPr lang="ja-JP" altLang="en-US" sz="2400" dirty="0" smtClean="0">
                <a:latin typeface="Consolas" pitchFamily="49" charset="0"/>
                <a:cs typeface="Consolas" pitchFamily="49" charset="0"/>
              </a:rPr>
              <a:t>赤マリモ </a:t>
            </a: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  factory = new </a:t>
            </a:r>
            <a:r>
              <a:rPr lang="en-US" altLang="ja-JP" sz="2400" dirty="0" err="1" smtClean="0">
                <a:latin typeface="Consolas" pitchFamily="49" charset="0"/>
                <a:cs typeface="Consolas" pitchFamily="49" charset="0"/>
              </a:rPr>
              <a:t>RedCarFactory</a:t>
            </a: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if( </a:t>
            </a:r>
            <a:r>
              <a:rPr lang="ja-JP" altLang="en-US" sz="2400" dirty="0" smtClean="0">
                <a:latin typeface="Consolas" pitchFamily="49" charset="0"/>
                <a:cs typeface="Consolas" pitchFamily="49" charset="0"/>
              </a:rPr>
              <a:t>青マリモ </a:t>
            </a: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  factory = new </a:t>
            </a:r>
            <a:r>
              <a:rPr lang="en-US" altLang="ja-JP" sz="2400" dirty="0" err="1" smtClean="0">
                <a:latin typeface="Consolas" pitchFamily="49" charset="0"/>
                <a:cs typeface="Consolas" pitchFamily="49" charset="0"/>
              </a:rPr>
              <a:t>BlueCarFactory</a:t>
            </a: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} // </a:t>
            </a:r>
            <a:r>
              <a:rPr lang="ja-JP" altLang="en-US" sz="2400" dirty="0" smtClean="0">
                <a:latin typeface="Consolas" pitchFamily="49" charset="0"/>
                <a:cs typeface="Consolas" pitchFamily="49" charset="0"/>
              </a:rPr>
              <a:t>以下略</a:t>
            </a:r>
            <a:endParaRPr lang="en-US" altLang="ja-JP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altLang="ja-JP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// </a:t>
            </a:r>
            <a:r>
              <a:rPr lang="ja-JP" altLang="en-US" sz="2400" dirty="0" smtClean="0">
                <a:latin typeface="Consolas" pitchFamily="49" charset="0"/>
                <a:cs typeface="Consolas" pitchFamily="49" charset="0"/>
              </a:rPr>
              <a:t>生成</a:t>
            </a:r>
            <a:endParaRPr lang="en-US" altLang="ja-JP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Car </a:t>
            </a:r>
            <a:r>
              <a:rPr lang="en-US" altLang="ja-JP" sz="2400" dirty="0" err="1" smtClean="0">
                <a:latin typeface="Consolas" pitchFamily="49" charset="0"/>
                <a:cs typeface="Consolas" pitchFamily="49" charset="0"/>
              </a:rPr>
              <a:t>car</a:t>
            </a: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ja-JP" sz="2400" dirty="0" err="1" smtClean="0">
                <a:latin typeface="Consolas" pitchFamily="49" charset="0"/>
                <a:cs typeface="Consolas" pitchFamily="49" charset="0"/>
              </a:rPr>
              <a:t>factory.createCar</a:t>
            </a: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();</a:t>
            </a:r>
            <a:endParaRPr lang="en-US" altLang="ja-JP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altLang="ja-JP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// </a:t>
            </a:r>
            <a:r>
              <a:rPr lang="ja-JP" altLang="en-US" sz="2400" dirty="0" smtClean="0">
                <a:latin typeface="Consolas" pitchFamily="49" charset="0"/>
                <a:cs typeface="Consolas" pitchFamily="49" charset="0"/>
              </a:rPr>
              <a:t>使う</a:t>
            </a:r>
            <a:endParaRPr lang="en-US" altLang="ja-JP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ja-JP" sz="2400" dirty="0" err="1" smtClean="0">
                <a:latin typeface="Consolas" pitchFamily="49" charset="0"/>
                <a:cs typeface="Consolas" pitchFamily="49" charset="0"/>
              </a:rPr>
              <a:t>car.startEngine</a:t>
            </a: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ja-JP" sz="2400" dirty="0" err="1" smtClean="0">
                <a:latin typeface="Consolas" pitchFamily="49" charset="0"/>
                <a:cs typeface="Consolas" pitchFamily="49" charset="0"/>
              </a:rPr>
              <a:t>car.brake</a:t>
            </a: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endParaRPr lang="en-US" altLang="ja-JP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altLang="ja-JP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kumimoji="1" lang="ja-JP" altLang="en-US" sz="26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440498" y="5657671"/>
            <a:ext cx="82089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パーツ</a:t>
            </a:r>
            <a:r>
              <a:rPr lang="ja-JP" alt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工場</a:t>
            </a:r>
            <a:r>
              <a:rPr lang="ja-JP" alt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を意識</a:t>
            </a:r>
            <a:r>
              <a:rPr lang="ja-JP" alt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しなくても</a:t>
            </a:r>
            <a:r>
              <a:rPr lang="ja-JP" alt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よい</a:t>
            </a:r>
            <a:endParaRPr lang="en-US" altLang="ja-JP" sz="2400" b="1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ja-JP" alt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工場が車を生成するので、自然</a:t>
            </a:r>
            <a:r>
              <a:rPr lang="ja-JP" alt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に</a:t>
            </a:r>
            <a:r>
              <a:rPr lang="ja-JP" alt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見える</a:t>
            </a:r>
            <a:endParaRPr lang="en-US" altLang="ja-JP" sz="2400" b="1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ja-JP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ja-JP" sz="16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factory.repair</a:t>
            </a:r>
            <a:r>
              <a:rPr lang="en-US" altLang="ja-JP" sz="16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(car) </a:t>
            </a:r>
            <a:r>
              <a:rPr lang="ja-JP" altLang="en-US" sz="16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のような</a:t>
            </a:r>
            <a:r>
              <a:rPr lang="ja-JP" altLang="en-US" sz="16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メソッドも自然</a:t>
            </a:r>
            <a:endParaRPr lang="en-US" altLang="ja-JP" sz="2400" b="1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741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Abstract Factory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よく  </a:t>
            </a:r>
            <a:r>
              <a:rPr kumimoji="1" lang="en-US" altLang="ja-JP" dirty="0" err="1" smtClean="0"/>
              <a:t>Abstruct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でタイポする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抽象的な工場</a:t>
            </a:r>
            <a:endParaRPr kumimoji="1" lang="en-US" altLang="ja-JP" dirty="0" smtClean="0"/>
          </a:p>
          <a:p>
            <a:r>
              <a:rPr lang="ja-JP" altLang="en-US" dirty="0"/>
              <a:t>非常</a:t>
            </a:r>
            <a:r>
              <a:rPr lang="ja-JP" altLang="en-US" dirty="0" smtClean="0"/>
              <a:t>に</a:t>
            </a:r>
            <a:r>
              <a:rPr lang="ja-JP" altLang="en-US" dirty="0"/>
              <a:t>よく</a:t>
            </a:r>
            <a:r>
              <a:rPr lang="ja-JP" altLang="en-US" dirty="0" smtClean="0"/>
              <a:t>使われている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きっと意識していなくてもどこかで使ってる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5326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定義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関連</a:t>
            </a:r>
            <a:r>
              <a:rPr kumimoji="1" lang="ja-JP" altLang="en-US" dirty="0" smtClean="0"/>
              <a:t>オブジェクトの集合を</a:t>
            </a:r>
            <a:r>
              <a:rPr lang="ja-JP" altLang="en-US" dirty="0" smtClean="0"/>
              <a:t>作成するためのインタフェース</a:t>
            </a:r>
            <a:endParaRPr lang="en-US" altLang="ja-JP" dirty="0" smtClean="0"/>
          </a:p>
          <a:p>
            <a:pPr lvl="3"/>
            <a:r>
              <a:rPr kumimoji="1" lang="ja-JP" altLang="en-US" dirty="0" smtClean="0"/>
              <a:t>構成される複数のオブジェクトの組み合わせを定義</a:t>
            </a:r>
            <a:endParaRPr kumimoji="1" lang="en-US" altLang="ja-JP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511" y="3068960"/>
            <a:ext cx="6264696" cy="3530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1735699" y="6517141"/>
            <a:ext cx="7372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 smtClean="0">
                <a:hlinkClick r:id="rId3"/>
              </a:rPr>
              <a:t>@</a:t>
            </a:r>
            <a:r>
              <a:rPr lang="en-US" altLang="ja-JP" sz="1200" dirty="0" err="1" smtClean="0">
                <a:hlinkClick r:id="rId3"/>
              </a:rPr>
              <a:t>hamasyou</a:t>
            </a:r>
            <a:r>
              <a:rPr lang="en-US" altLang="ja-JP" sz="1200" dirty="0" smtClean="0"/>
              <a:t>, </a:t>
            </a:r>
            <a:r>
              <a:rPr lang="ja-JP" altLang="en-US" sz="1200" dirty="0" smtClean="0"/>
              <a:t>実践デザパタその</a:t>
            </a:r>
            <a:r>
              <a:rPr lang="en-US" altLang="ja-JP" sz="1200" dirty="0" smtClean="0"/>
              <a:t>9: Abstract Factory </a:t>
            </a:r>
            <a:r>
              <a:rPr lang="ja-JP" altLang="en-US" sz="1200" dirty="0" smtClean="0"/>
              <a:t>パターン</a:t>
            </a:r>
            <a:r>
              <a:rPr lang="en-US" altLang="ja-JP" sz="1200" dirty="0" smtClean="0"/>
              <a:t>, </a:t>
            </a:r>
            <a:r>
              <a:rPr lang="ja-JP" altLang="en-US" sz="1200" dirty="0" smtClean="0"/>
              <a:t>それは</a:t>
            </a:r>
            <a:r>
              <a:rPr lang="en-US" altLang="ja-JP" sz="1200" dirty="0" smtClean="0"/>
              <a:t>Books http://hamasyou.com/archives/000181</a:t>
            </a:r>
            <a:endParaRPr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19222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Super </a:t>
            </a:r>
            <a:r>
              <a:rPr kumimoji="1" lang="en-US" altLang="ja-JP" dirty="0" err="1" smtClean="0"/>
              <a:t>Marimo</a:t>
            </a:r>
            <a:r>
              <a:rPr lang="en-US" altLang="ja-JP" dirty="0"/>
              <a:t> </a:t>
            </a:r>
            <a:r>
              <a:rPr lang="en-US" altLang="ja-JP" dirty="0" smtClean="0"/>
              <a:t>Cart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プレイヤー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赤マリモ</a:t>
            </a:r>
            <a:r>
              <a:rPr lang="en-US" altLang="ja-JP" dirty="0" smtClean="0"/>
              <a:t>, </a:t>
            </a:r>
            <a:r>
              <a:rPr lang="ja-JP" altLang="en-US" dirty="0" smtClean="0"/>
              <a:t>青マリモ</a:t>
            </a:r>
            <a:r>
              <a:rPr lang="en-US" altLang="ja-JP" dirty="0" smtClean="0"/>
              <a:t>, </a:t>
            </a:r>
            <a:r>
              <a:rPr lang="ja-JP" altLang="en-US" dirty="0" smtClean="0"/>
              <a:t>黄マリモ</a:t>
            </a:r>
            <a:endParaRPr lang="en-US" altLang="ja-JP" dirty="0" smtClean="0"/>
          </a:p>
          <a:p>
            <a:r>
              <a:rPr lang="ja-JP" altLang="en-US" dirty="0" smtClean="0"/>
              <a:t>車体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エンジン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ノーマル</a:t>
            </a:r>
            <a:r>
              <a:rPr lang="en-US" altLang="ja-JP" dirty="0" smtClean="0"/>
              <a:t>, </a:t>
            </a:r>
            <a:r>
              <a:rPr lang="ja-JP" altLang="en-US" dirty="0" smtClean="0"/>
              <a:t>ロケット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ブレーキ 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ノーマル</a:t>
            </a:r>
            <a:r>
              <a:rPr kumimoji="1" lang="en-US" altLang="ja-JP" dirty="0" smtClean="0"/>
              <a:t>, </a:t>
            </a:r>
            <a:r>
              <a:rPr kumimoji="1" lang="ja-JP" altLang="en-US" dirty="0" smtClean="0"/>
              <a:t>スーパー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68824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マリモが乗る車体は決まっている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6240880"/>
              </p:ext>
            </p:extLst>
          </p:nvPr>
        </p:nvGraphicFramePr>
        <p:xfrm>
          <a:off x="457200" y="16002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車体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エンジン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ブレーキ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赤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ノーマル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ノーマル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青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ロケット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ノーマル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黄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ノーマル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スーパー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65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Try!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車体を生成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エンジンスタート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ブレーキ踏んでみる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30105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ビギナーの設計</a:t>
            </a:r>
            <a:endParaRPr kumimoji="1" lang="ja-JP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4342"/>
            <a:ext cx="8229600" cy="3157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3131840" y="1556792"/>
            <a:ext cx="296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単</a:t>
            </a:r>
            <a:r>
              <a:rPr lang="ja-JP" altLang="en-US" dirty="0" smtClean="0"/>
              <a:t>に部品</a:t>
            </a:r>
            <a:r>
              <a:rPr kumimoji="1" lang="ja-JP" altLang="en-US" dirty="0" smtClean="0"/>
              <a:t>クラスを作った設計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90983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使おうとする（オブジェクト生成のみ）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904656"/>
          </a:xfrm>
          <a:ln>
            <a:solidFill>
              <a:schemeClr val="accent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ja-JP" sz="2400" dirty="0">
                <a:latin typeface="Consolas" pitchFamily="49" charset="0"/>
                <a:cs typeface="Consolas" pitchFamily="49" charset="0"/>
              </a:rPr>
              <a:t>// </a:t>
            </a:r>
            <a:r>
              <a:rPr lang="ja-JP" altLang="en-US" sz="2400" dirty="0">
                <a:latin typeface="Consolas" pitchFamily="49" charset="0"/>
                <a:cs typeface="Consolas" pitchFamily="49" charset="0"/>
              </a:rPr>
              <a:t>キャラクターによって部品の構成を決める</a:t>
            </a:r>
          </a:p>
          <a:p>
            <a:pPr marL="0" indent="0">
              <a:buNone/>
            </a:pPr>
            <a:r>
              <a:rPr lang="en-US" altLang="ja-JP" sz="2400" dirty="0" err="1">
                <a:latin typeface="Consolas" pitchFamily="49" charset="0"/>
                <a:cs typeface="Consolas" pitchFamily="49" charset="0"/>
              </a:rPr>
              <a:t>RedEngine</a:t>
            </a:r>
            <a:r>
              <a:rPr lang="en-US" altLang="ja-JP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sz="2400" dirty="0" err="1">
                <a:latin typeface="Consolas" pitchFamily="49" charset="0"/>
                <a:cs typeface="Consolas" pitchFamily="49" charset="0"/>
              </a:rPr>
              <a:t>redEngine</a:t>
            </a:r>
            <a:r>
              <a:rPr lang="en-US" altLang="ja-JP" sz="2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sz="2400" dirty="0" err="1">
                <a:latin typeface="Consolas" pitchFamily="49" charset="0"/>
                <a:cs typeface="Consolas" pitchFamily="49" charset="0"/>
              </a:rPr>
              <a:t>RedBrake</a:t>
            </a:r>
            <a:r>
              <a:rPr lang="en-US" altLang="ja-JP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sz="2400" dirty="0" err="1">
                <a:latin typeface="Consolas" pitchFamily="49" charset="0"/>
                <a:cs typeface="Consolas" pitchFamily="49" charset="0"/>
              </a:rPr>
              <a:t>redBrake</a:t>
            </a:r>
            <a:r>
              <a:rPr lang="en-US" altLang="ja-JP" sz="2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sz="2400" dirty="0" err="1">
                <a:latin typeface="Consolas" pitchFamily="49" charset="0"/>
                <a:cs typeface="Consolas" pitchFamily="49" charset="0"/>
              </a:rPr>
              <a:t>BlueEngine</a:t>
            </a:r>
            <a:r>
              <a:rPr lang="en-US" altLang="ja-JP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sz="2400" dirty="0" err="1">
                <a:latin typeface="Consolas" pitchFamily="49" charset="0"/>
                <a:cs typeface="Consolas" pitchFamily="49" charset="0"/>
              </a:rPr>
              <a:t>blueEngine</a:t>
            </a:r>
            <a:r>
              <a:rPr lang="en-US" altLang="ja-JP" sz="2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sz="2400" dirty="0" err="1">
                <a:latin typeface="Consolas" pitchFamily="49" charset="0"/>
                <a:cs typeface="Consolas" pitchFamily="49" charset="0"/>
              </a:rPr>
              <a:t>BlueBrake</a:t>
            </a:r>
            <a:r>
              <a:rPr lang="en-US" altLang="ja-JP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sz="2400" dirty="0" err="1">
                <a:latin typeface="Consolas" pitchFamily="49" charset="0"/>
                <a:cs typeface="Consolas" pitchFamily="49" charset="0"/>
              </a:rPr>
              <a:t>blueBrake</a:t>
            </a:r>
            <a:r>
              <a:rPr lang="en-US" altLang="ja-JP" sz="2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endParaRPr lang="en-US" altLang="ja-JP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ja-JP" sz="2400" dirty="0">
                <a:latin typeface="Consolas" pitchFamily="49" charset="0"/>
                <a:cs typeface="Consolas" pitchFamily="49" charset="0"/>
              </a:rPr>
              <a:t>if( </a:t>
            </a:r>
            <a:r>
              <a:rPr lang="ja-JP" altLang="en-US" sz="2400" dirty="0">
                <a:latin typeface="Consolas" pitchFamily="49" charset="0"/>
                <a:cs typeface="Consolas" pitchFamily="49" charset="0"/>
              </a:rPr>
              <a:t>キャラが赤マリモ </a:t>
            </a:r>
            <a:r>
              <a:rPr lang="en-US" altLang="ja-JP" sz="2400" dirty="0">
                <a:latin typeface="Consolas" pitchFamily="49" charset="0"/>
                <a:cs typeface="Consolas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ja-JP" sz="2400" dirty="0" err="1">
                <a:latin typeface="Consolas" pitchFamily="49" charset="0"/>
                <a:cs typeface="Consolas" pitchFamily="49" charset="0"/>
              </a:rPr>
              <a:t>redEngine</a:t>
            </a:r>
            <a:r>
              <a:rPr lang="en-US" altLang="ja-JP" sz="2400" dirty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altLang="ja-JP" sz="2400" dirty="0" err="1">
                <a:latin typeface="Consolas" pitchFamily="49" charset="0"/>
                <a:cs typeface="Consolas" pitchFamily="49" charset="0"/>
              </a:rPr>
              <a:t>RedEngine</a:t>
            </a:r>
            <a:r>
              <a:rPr lang="en-US" altLang="ja-JP" sz="2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ja-JP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ja-JP" sz="2400" dirty="0" err="1">
                <a:latin typeface="Consolas" pitchFamily="49" charset="0"/>
                <a:cs typeface="Consolas" pitchFamily="49" charset="0"/>
              </a:rPr>
              <a:t>redBrake</a:t>
            </a:r>
            <a:r>
              <a:rPr lang="en-US" altLang="ja-JP" sz="2400" dirty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altLang="ja-JP" sz="2400" dirty="0" err="1">
                <a:latin typeface="Consolas" pitchFamily="49" charset="0"/>
                <a:cs typeface="Consolas" pitchFamily="49" charset="0"/>
              </a:rPr>
              <a:t>RedBrake</a:t>
            </a:r>
            <a:r>
              <a:rPr lang="en-US" altLang="ja-JP" sz="2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} else if</a:t>
            </a:r>
            <a:r>
              <a:rPr lang="en-US" altLang="ja-JP" sz="2400" dirty="0">
                <a:latin typeface="Consolas" pitchFamily="49" charset="0"/>
                <a:cs typeface="Consolas" pitchFamily="49" charset="0"/>
              </a:rPr>
              <a:t>( </a:t>
            </a:r>
            <a:r>
              <a:rPr lang="ja-JP" altLang="en-US" sz="2400" dirty="0">
                <a:latin typeface="Consolas" pitchFamily="49" charset="0"/>
                <a:cs typeface="Consolas" pitchFamily="49" charset="0"/>
              </a:rPr>
              <a:t>キャラが青マリモ </a:t>
            </a:r>
            <a:r>
              <a:rPr lang="en-US" altLang="ja-JP" sz="2400" dirty="0">
                <a:latin typeface="Consolas" pitchFamily="49" charset="0"/>
                <a:cs typeface="Consolas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ja-JP" sz="2400" dirty="0" err="1">
                <a:latin typeface="Consolas" pitchFamily="49" charset="0"/>
                <a:cs typeface="Consolas" pitchFamily="49" charset="0"/>
              </a:rPr>
              <a:t>blueEngine</a:t>
            </a:r>
            <a:r>
              <a:rPr lang="en-US" altLang="ja-JP" sz="2400" dirty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altLang="ja-JP" sz="2400" dirty="0" err="1">
                <a:latin typeface="Consolas" pitchFamily="49" charset="0"/>
                <a:cs typeface="Consolas" pitchFamily="49" charset="0"/>
              </a:rPr>
              <a:t>BlueEngine</a:t>
            </a:r>
            <a:r>
              <a:rPr lang="en-US" altLang="ja-JP" sz="2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ja-JP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ja-JP" sz="2400" dirty="0" err="1">
                <a:latin typeface="Consolas" pitchFamily="49" charset="0"/>
                <a:cs typeface="Consolas" pitchFamily="49" charset="0"/>
              </a:rPr>
              <a:t>blueBrake</a:t>
            </a:r>
            <a:r>
              <a:rPr lang="en-US" altLang="ja-JP" sz="2400" dirty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altLang="ja-JP" sz="2400" dirty="0" err="1">
                <a:latin typeface="Consolas" pitchFamily="49" charset="0"/>
                <a:cs typeface="Consolas" pitchFamily="49" charset="0"/>
              </a:rPr>
              <a:t>BlueBrake</a:t>
            </a:r>
            <a:r>
              <a:rPr lang="en-US" altLang="ja-JP" sz="2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} // </a:t>
            </a:r>
            <a:r>
              <a:rPr lang="ja-JP" altLang="en-US" sz="2400" dirty="0" smtClean="0">
                <a:latin typeface="Consolas" pitchFamily="49" charset="0"/>
                <a:cs typeface="Consolas" pitchFamily="49" charset="0"/>
              </a:rPr>
              <a:t>以下略</a:t>
            </a:r>
            <a:endParaRPr lang="en-US" altLang="ja-JP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altLang="ja-JP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ja-JP" alt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使う</a:t>
            </a:r>
            <a:r>
              <a:rPr lang="ja-JP" alt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ときも </a:t>
            </a:r>
            <a:r>
              <a:rPr lang="en-US" altLang="ja-JP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ja-JP" alt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で分岐しなきゃいけない</a:t>
            </a:r>
            <a:endParaRPr kumimoji="1" lang="ja-JP" altLang="en-US" sz="24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829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52425" y="26064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kumimoji="1" lang="ja-JP" altLang="en-US" sz="2800" dirty="0" smtClean="0"/>
              <a:t>改善その</a:t>
            </a:r>
            <a:r>
              <a:rPr kumimoji="1" lang="en-US" altLang="ja-JP" sz="2800" dirty="0" smtClean="0"/>
              <a:t>1 : (Strategy </a:t>
            </a:r>
            <a:r>
              <a:rPr lang="en-US" altLang="ja-JP" sz="2800" dirty="0" smtClean="0"/>
              <a:t>?)</a:t>
            </a:r>
            <a:r>
              <a:rPr kumimoji="1" lang="en-US" altLang="ja-JP" sz="2800" dirty="0" smtClean="0"/>
              <a:t/>
            </a:r>
            <a:br>
              <a:rPr kumimoji="1" lang="en-US" altLang="ja-JP" sz="2800" dirty="0" smtClean="0"/>
            </a:br>
            <a:r>
              <a:rPr kumimoji="1" lang="ja-JP" altLang="en-US" sz="2800" dirty="0" smtClean="0"/>
              <a:t>インタフェースを作る</a:t>
            </a:r>
            <a:r>
              <a:rPr kumimoji="1" lang="en-US" altLang="ja-JP" sz="2800" dirty="0" smtClean="0"/>
              <a:t/>
            </a:r>
            <a:br>
              <a:rPr kumimoji="1" lang="en-US" altLang="ja-JP" sz="2800" dirty="0" smtClean="0"/>
            </a:br>
            <a:r>
              <a:rPr lang="ja-JP" altLang="en-US" sz="2800" dirty="0" smtClean="0"/>
              <a:t>車クラスを作ってみる</a:t>
            </a:r>
            <a:endParaRPr kumimoji="1" lang="ja-JP" altLang="en-US" sz="28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6"/>
            <a:ext cx="8439150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5148064" y="106851"/>
            <a:ext cx="3603872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altLang="ja-JP" dirty="0" err="1" smtClean="0">
                <a:latin typeface="Consolas" pitchFamily="49" charset="0"/>
                <a:cs typeface="Consolas" pitchFamily="49" charset="0"/>
              </a:rPr>
              <a:t>setEngine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(Engine </a:t>
            </a:r>
            <a:r>
              <a:rPr lang="en-US" altLang="ja-JP" dirty="0" err="1" smtClean="0">
                <a:latin typeface="Consolas" pitchFamily="49" charset="0"/>
                <a:cs typeface="Consolas" pitchFamily="49" charset="0"/>
              </a:rPr>
              <a:t>egn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){</a:t>
            </a:r>
          </a:p>
          <a:p>
            <a:r>
              <a:rPr lang="en-US" altLang="ja-JP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 engine = </a:t>
            </a:r>
            <a:r>
              <a:rPr lang="en-US" altLang="ja-JP" dirty="0" err="1" smtClean="0">
                <a:latin typeface="Consolas" pitchFamily="49" charset="0"/>
                <a:cs typeface="Consolas" pitchFamily="49" charset="0"/>
              </a:rPr>
              <a:t>egn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kumimoji="1" lang="en-US" altLang="ja-JP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ja-JP" dirty="0">
              <a:latin typeface="Consolas" pitchFamily="49" charset="0"/>
              <a:cs typeface="Consolas" pitchFamily="49" charset="0"/>
            </a:endParaRPr>
          </a:p>
          <a:p>
            <a:r>
              <a:rPr kumimoji="1" lang="en-US" altLang="ja-JP" dirty="0" smtClean="0">
                <a:latin typeface="Consolas" pitchFamily="49" charset="0"/>
                <a:cs typeface="Consolas" pitchFamily="49" charset="0"/>
              </a:rPr>
              <a:t>void </a:t>
            </a:r>
            <a:r>
              <a:rPr kumimoji="1" lang="en-US" altLang="ja-JP" dirty="0" err="1" smtClean="0">
                <a:latin typeface="Consolas" pitchFamily="49" charset="0"/>
                <a:cs typeface="Consolas" pitchFamily="49" charset="0"/>
              </a:rPr>
              <a:t>setBrake</a:t>
            </a:r>
            <a:r>
              <a:rPr kumimoji="1" lang="en-US" altLang="ja-JP" dirty="0" smtClean="0">
                <a:latin typeface="Consolas" pitchFamily="49" charset="0"/>
                <a:cs typeface="Consolas" pitchFamily="49" charset="0"/>
              </a:rPr>
              <a:t>(Brake </a:t>
            </a:r>
            <a:r>
              <a:rPr kumimoji="1" lang="en-US" altLang="ja-JP" dirty="0" err="1" smtClean="0">
                <a:latin typeface="Consolas" pitchFamily="49" charset="0"/>
                <a:cs typeface="Consolas" pitchFamily="49" charset="0"/>
              </a:rPr>
              <a:t>brk</a:t>
            </a:r>
            <a:r>
              <a:rPr kumimoji="1" lang="en-US" altLang="ja-JP" dirty="0" smtClean="0">
                <a:latin typeface="Consolas" pitchFamily="49" charset="0"/>
                <a:cs typeface="Consolas" pitchFamily="49" charset="0"/>
              </a:rPr>
              <a:t>){</a:t>
            </a:r>
          </a:p>
          <a:p>
            <a:r>
              <a:rPr lang="en-US" altLang="ja-JP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brake = </a:t>
            </a:r>
            <a:r>
              <a:rPr lang="en-US" altLang="ja-JP" dirty="0" err="1" smtClean="0">
                <a:latin typeface="Consolas" pitchFamily="49" charset="0"/>
                <a:cs typeface="Consolas" pitchFamily="49" charset="0"/>
              </a:rPr>
              <a:t>brk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altLang="ja-JP" dirty="0">
              <a:latin typeface="Consolas" pitchFamily="49" charset="0"/>
              <a:cs typeface="Consolas" pitchFamily="49" charset="0"/>
            </a:endParaRPr>
          </a:p>
          <a:p>
            <a:r>
              <a:rPr kumimoji="1" lang="en-US" altLang="ja-JP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ja-JP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164" y="1772816"/>
            <a:ext cx="2590774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altLang="ja-JP" dirty="0" err="1" smtClean="0">
                <a:latin typeface="Consolas" pitchFamily="49" charset="0"/>
                <a:cs typeface="Consolas" pitchFamily="49" charset="0"/>
              </a:rPr>
              <a:t>startEngine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(){</a:t>
            </a:r>
          </a:p>
          <a:p>
            <a:r>
              <a:rPr kumimoji="1" lang="en-US" altLang="ja-JP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kumimoji="1" lang="en-US" altLang="ja-JP" dirty="0" err="1" smtClean="0">
                <a:latin typeface="Consolas" pitchFamily="49" charset="0"/>
                <a:cs typeface="Consolas" pitchFamily="49" charset="0"/>
              </a:rPr>
              <a:t>engine.start</a:t>
            </a:r>
            <a:r>
              <a:rPr kumimoji="1" lang="en-US" altLang="ja-JP" dirty="0" smtClean="0">
                <a:latin typeface="Consolas" pitchFamily="49" charset="0"/>
                <a:cs typeface="Consolas" pitchFamily="49" charset="0"/>
              </a:rPr>
              <a:t>();</a:t>
            </a:r>
            <a:endParaRPr kumimoji="1" lang="en-US" altLang="ja-JP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kumimoji="1" lang="en-US" altLang="ja-JP" dirty="0">
              <a:latin typeface="Consolas" pitchFamily="49" charset="0"/>
              <a:cs typeface="Consolas" pitchFamily="49" charset="0"/>
            </a:endParaRPr>
          </a:p>
          <a:p>
            <a:r>
              <a:rPr kumimoji="1" lang="en-US" altLang="ja-JP" dirty="0" smtClean="0">
                <a:latin typeface="Consolas" pitchFamily="49" charset="0"/>
                <a:cs typeface="Consolas" pitchFamily="49" charset="0"/>
              </a:rPr>
              <a:t>void brake(){</a:t>
            </a:r>
          </a:p>
          <a:p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ja-JP" dirty="0" err="1" smtClean="0">
                <a:latin typeface="Consolas" pitchFamily="49" charset="0"/>
                <a:cs typeface="Consolas" pitchFamily="49" charset="0"/>
              </a:rPr>
              <a:t>brake.on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();</a:t>
            </a:r>
            <a:endParaRPr lang="en-US" altLang="ja-JP" dirty="0">
              <a:latin typeface="Consolas" pitchFamily="49" charset="0"/>
              <a:cs typeface="Consolas" pitchFamily="49" charset="0"/>
            </a:endParaRPr>
          </a:p>
          <a:p>
            <a:r>
              <a:rPr kumimoji="1" lang="en-US" altLang="ja-JP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ja-JP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840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410</Words>
  <Application>Microsoft Office PowerPoint</Application>
  <PresentationFormat>画面に合わせる (4:3)</PresentationFormat>
  <Paragraphs>137</Paragraphs>
  <Slides>16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17" baseType="lpstr">
      <vt:lpstr>Office ​​テーマ</vt:lpstr>
      <vt:lpstr>Abstract Factory</vt:lpstr>
      <vt:lpstr>Abstract Factory</vt:lpstr>
      <vt:lpstr>定義</vt:lpstr>
      <vt:lpstr>Super Marimo Cart</vt:lpstr>
      <vt:lpstr>マリモが乗る車体は決まっている</vt:lpstr>
      <vt:lpstr>Try!</vt:lpstr>
      <vt:lpstr>ビギナーの設計</vt:lpstr>
      <vt:lpstr>使おうとする（オブジェクト生成のみ）</vt:lpstr>
      <vt:lpstr>改善その1 : (Strategy ?) インタフェースを作る 車クラスを作ってみる</vt:lpstr>
      <vt:lpstr>使う</vt:lpstr>
      <vt:lpstr>改善その2 ：組み合わせを管理するクラスを作る （Abstract Factory パターンの適用）</vt:lpstr>
      <vt:lpstr>使う</vt:lpstr>
      <vt:lpstr>欠点</vt:lpstr>
      <vt:lpstr>Factory Method と組み合わせる</vt:lpstr>
      <vt:lpstr>PowerPoint プレゼンテーション</vt:lpstr>
      <vt:lpstr>使う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Factory</dc:title>
  <dc:creator>KOMATSU Issei</dc:creator>
  <cp:lastModifiedBy>KOMATSU Issei</cp:lastModifiedBy>
  <cp:revision>10</cp:revision>
  <dcterms:created xsi:type="dcterms:W3CDTF">2011-02-19T05:55:17Z</dcterms:created>
  <dcterms:modified xsi:type="dcterms:W3CDTF">2011-02-19T10:14:37Z</dcterms:modified>
</cp:coreProperties>
</file>