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2"/>
  </p:notesMasterIdLst>
  <p:sldIdLst>
    <p:sldId id="257" r:id="rId5"/>
    <p:sldId id="258" r:id="rId6"/>
    <p:sldId id="259" r:id="rId7"/>
    <p:sldId id="277" r:id="rId8"/>
    <p:sldId id="260" r:id="rId9"/>
    <p:sldId id="284" r:id="rId10"/>
    <p:sldId id="261" r:id="rId11"/>
    <p:sldId id="262" r:id="rId12"/>
    <p:sldId id="263" r:id="rId13"/>
    <p:sldId id="283" r:id="rId14"/>
    <p:sldId id="281" r:id="rId15"/>
    <p:sldId id="282" r:id="rId16"/>
    <p:sldId id="268" r:id="rId17"/>
    <p:sldId id="285" r:id="rId18"/>
    <p:sldId id="287" r:id="rId19"/>
    <p:sldId id="289" r:id="rId20"/>
    <p:sldId id="291" r:id="rId21"/>
    <p:sldId id="292" r:id="rId22"/>
    <p:sldId id="293" r:id="rId23"/>
    <p:sldId id="298" r:id="rId24"/>
    <p:sldId id="294" r:id="rId25"/>
    <p:sldId id="295" r:id="rId26"/>
    <p:sldId id="296" r:id="rId27"/>
    <p:sldId id="297" r:id="rId28"/>
    <p:sldId id="267" r:id="rId29"/>
    <p:sldId id="276"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59"/>
            <p14:sldId id="277"/>
            <p14:sldId id="260"/>
            <p14:sldId id="284"/>
            <p14:sldId id="261"/>
          </p14:sldIdLst>
        </p14:section>
        <p14:section name="Group Member 1" id="{0860697E-8C4A-43F9-A7C0-C435911657B2}">
          <p14:sldIdLst>
            <p14:sldId id="262"/>
            <p14:sldId id="263"/>
            <p14:sldId id="283"/>
            <p14:sldId id="281"/>
            <p14:sldId id="282"/>
            <p14:sldId id="268"/>
            <p14:sldId id="285"/>
            <p14:sldId id="287"/>
            <p14:sldId id="289"/>
            <p14:sldId id="291"/>
            <p14:sldId id="292"/>
            <p14:sldId id="293"/>
            <p14:sldId id="298"/>
            <p14:sldId id="294"/>
            <p14:sldId id="295"/>
            <p14:sldId id="296"/>
            <p14:sldId id="297"/>
          </p14:sldIdLst>
        </p14:section>
        <p14:section name="Group Member 2" id="{ED02CA79-8112-418E-8BC2-0FD9B68AECB3}">
          <p14:sldIdLst>
            <p14:sldId id="267"/>
          </p14:sldIdLst>
        </p14:section>
        <p14:section name="Group Member 3" id="{0DAD77B1-60C5-4EB2-933E-C56E97A5B2A7}">
          <p14:sldIdLst/>
        </p14:section>
        <p14:section name="General Closing" id="{4AB6C702-EE4D-4283-ACB0-770710E41AE6}">
          <p14:sldIdLst>
            <p14:sldId id="276"/>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3C9A6-A408-45FF-B1E0-FF8AA0E9ACB9}" v="7175" dt="2021-05-03T23:45:40.161"/>
    <p1510:client id="{242EA964-B1CA-4EE5-9179-5FE069634B5D}" v="8415" dt="2021-05-09T00:37:13.633"/>
    <p1510:client id="{611EA981-C7EE-43EC-A9E1-18670ADFE722}" v="173" dt="2021-05-15T15:45:48.862"/>
    <p1510:client id="{B2C40AF7-2714-451D-BEAF-06470EA4ACCD}" v="6052" dt="2021-05-13T23:38:53.009"/>
    <p1510:client id="{BA6D58AB-9217-4113-A2EB-19EA3771C961}" v="470" dt="2021-05-06T17:06:55.847"/>
    <p1510:client id="{F82772DF-DF8C-4E6A-8CE4-BCC94C0962BF}" v="3141" dt="2021-05-13T01:41:11.395"/>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865" autoAdjust="0"/>
  </p:normalViewPr>
  <p:slideViewPr>
    <p:cSldViewPr snapToGrid="0">
      <p:cViewPr varScale="1">
        <p:scale>
          <a:sx n="104" d="100"/>
          <a:sy n="104" d="100"/>
        </p:scale>
        <p:origin x="618" y="114"/>
      </p:cViewPr>
      <p:guideLst/>
    </p:cSldViewPr>
  </p:slideViewPr>
  <p:notesTextViewPr>
    <p:cViewPr>
      <p:scale>
        <a:sx n="1" d="1"/>
        <a:sy n="1" d="1"/>
      </p:scale>
      <p:origin x="0" y="-24"/>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5/15/2021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‹Nº›</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25</a:t>
            </a:fld>
            <a:endParaRPr lang="en-US"/>
          </a:p>
        </p:txBody>
      </p:sp>
    </p:spTree>
    <p:extLst>
      <p:ext uri="{BB962C8B-B14F-4D97-AF65-F5344CB8AC3E}">
        <p14:creationId xmlns:p14="http://schemas.microsoft.com/office/powerpoint/2010/main" val="49397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891506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ul.rojas@ucsp.edu.pe"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String matching</a:t>
            </a:r>
            <a:endParaRPr lang="en-US" dirty="0"/>
          </a:p>
        </p:txBody>
      </p:sp>
      <p:sp>
        <p:nvSpPr>
          <p:cNvPr id="3" name="Subtitle 2"/>
          <p:cNvSpPr>
            <a:spLocks noGrp="1"/>
          </p:cNvSpPr>
          <p:nvPr>
            <p:ph type="subTitle" idx="1"/>
          </p:nvPr>
        </p:nvSpPr>
        <p:spPr>
          <a:xfrm>
            <a:off x="1959907" y="4379662"/>
            <a:ext cx="8259153" cy="2296630"/>
          </a:xfrm>
        </p:spPr>
        <p:txBody>
          <a:bodyPr vert="horz" lIns="91440" tIns="45720" rIns="91440" bIns="45720" rtlCol="0" anchor="t">
            <a:normAutofit lnSpcReduction="10000"/>
          </a:bodyPr>
          <a:lstStyle/>
          <a:p>
            <a:pPr algn="ctr"/>
            <a:r>
              <a:rPr lang="en-US"/>
              <a:t>Curso Estructuras de datos avanzadas (EDA), período 2021-01</a:t>
            </a:r>
            <a:endParaRPr lang="es-ES"/>
          </a:p>
          <a:p>
            <a:pPr algn="ctr"/>
            <a:r>
              <a:rPr lang="en-US" dirty="0"/>
              <a:t>Profs. Erick Gómez Nieto y Eddy Peralta </a:t>
            </a:r>
            <a:r>
              <a:rPr lang="en-US" err="1"/>
              <a:t>Araníbar</a:t>
            </a:r>
            <a:endParaRPr lang="en-US"/>
          </a:p>
          <a:p>
            <a:pPr algn="ctr"/>
            <a:r>
              <a:rPr lang="en-US"/>
              <a:t>Alum. Saul Andersson Rojas Coila</a:t>
            </a:r>
          </a:p>
          <a:p>
            <a:pPr algn="ctr"/>
            <a:r>
              <a:rPr lang="en-US">
                <a:ea typeface="+mn-lt"/>
                <a:cs typeface="+mn-lt"/>
              </a:rPr>
              <a:t>Correo: </a:t>
            </a:r>
            <a:r>
              <a:rPr lang="en-US" dirty="0">
                <a:ea typeface="+mn-lt"/>
                <a:cs typeface="+mn-lt"/>
                <a:hlinkClick r:id="rId3"/>
              </a:rPr>
              <a:t>saul.rojas@ucsp.edu.pe</a:t>
            </a:r>
            <a:endParaRPr lang="en-US"/>
          </a:p>
          <a:p>
            <a:pPr algn="ctr"/>
            <a:r>
              <a:rPr lang="en-US"/>
              <a:t>Universidad Católica San Pablo</a:t>
            </a:r>
            <a:endParaRPr lang="en-US" dirty="0"/>
          </a:p>
          <a:p>
            <a:pPr algn="ctr"/>
            <a:r>
              <a:rPr lang="en-US"/>
              <a:t>Esc. Profesional de Ciencia de la Computación</a:t>
            </a:r>
          </a:p>
          <a:p>
            <a:endParaRPr lang="en-US" dirty="0"/>
          </a:p>
          <a:p>
            <a:endParaRPr lang="en-US" dirty="0"/>
          </a:p>
        </p:txBody>
      </p:sp>
      <p:sp>
        <p:nvSpPr>
          <p:cNvPr id="4" name="Marcador de número de diapositiva 3">
            <a:extLst>
              <a:ext uri="{FF2B5EF4-FFF2-40B4-BE49-F238E27FC236}">
                <a16:creationId xmlns:a16="http://schemas.microsoft.com/office/drawing/2014/main" id="{DE4A288D-C7B0-45A1-8E46-209FB695F0C5}"/>
              </a:ext>
            </a:extLst>
          </p:cNvPr>
          <p:cNvSpPr>
            <a:spLocks noGrp="1"/>
          </p:cNvSpPr>
          <p:nvPr>
            <p:ph type="sldNum" sz="quarter" idx="12"/>
          </p:nvPr>
        </p:nvSpPr>
        <p:spPr/>
        <p:txBody>
          <a:bodyPr/>
          <a:lstStyle/>
          <a:p>
            <a:fld id="{6D22F896-40B5-4ADD-8801-0D06FADFA095}" type="slidenum">
              <a:rPr lang="en-US" smtClean="0"/>
              <a:t>1</a:t>
            </a:fld>
            <a:endParaRPr lang="es-ES"/>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ED17166-3183-453D-9F28-AA9840C179F0}"/>
              </a:ext>
            </a:extLst>
          </p:cNvPr>
          <p:cNvSpPr txBox="1">
            <a:spLocks/>
          </p:cNvSpPr>
          <p:nvPr/>
        </p:nvSpPr>
        <p:spPr>
          <a:xfrm>
            <a:off x="1327302" y="252156"/>
            <a:ext cx="9613861" cy="647478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ES" sz="1500" dirty="0">
                <a:highlight>
                  <a:srgbClr val="000000"/>
                </a:highlight>
                <a:latin typeface="Consolas"/>
              </a:rPr>
              <a:t>{</a:t>
            </a:r>
            <a:r>
              <a:rPr lang="es-ES" sz="1500" dirty="0">
                <a:highlight>
                  <a:srgbClr val="000080"/>
                </a:highlight>
                <a:latin typeface="Consolas"/>
              </a:rPr>
              <a:t>'id': '0704.0001'</a:t>
            </a:r>
            <a:r>
              <a:rPr lang="es-ES" sz="1500" dirty="0">
                <a:highlight>
                  <a:srgbClr val="000000"/>
                </a:highlight>
                <a:latin typeface="Consolas"/>
              </a:rPr>
              <a:t>,
</a:t>
            </a:r>
            <a:r>
              <a:rPr lang="es-ES" sz="1500">
                <a:highlight>
                  <a:srgbClr val="000000"/>
                </a:highlight>
                <a:latin typeface="Consolas"/>
              </a:rPr>
              <a:t> 'submitter': 'Pavel Nadolsky',</a:t>
            </a:r>
            <a:r>
              <a:rPr lang="es-ES" sz="1500" dirty="0">
                <a:highlight>
                  <a:srgbClr val="000000"/>
                </a:highlight>
                <a:latin typeface="Consolas"/>
              </a:rPr>
              <a:t>
</a:t>
            </a:r>
            <a:r>
              <a:rPr lang="es-ES" sz="1500">
                <a:highlight>
                  <a:srgbClr val="000000"/>
                </a:highlight>
                <a:latin typeface="Consolas"/>
              </a:rPr>
              <a:t> 'authors': "C. Bal\\'azs, E. L. Berger, P. M. Nadolsky, C.-P. Yuan",</a:t>
            </a:r>
            <a:r>
              <a:rPr lang="es-ES" sz="1500" dirty="0">
                <a:highlight>
                  <a:srgbClr val="000000"/>
                </a:highlight>
                <a:latin typeface="Consolas"/>
              </a:rPr>
              <a:t>
 </a:t>
            </a:r>
            <a:r>
              <a:rPr lang="es-ES" sz="1500">
                <a:highlight>
                  <a:srgbClr val="000080"/>
                </a:highlight>
                <a:latin typeface="Consolas"/>
              </a:rPr>
              <a:t>'title': 'Calculation of prompt diphoton production cross sections at Tevatron and\n  LHC energies'</a:t>
            </a:r>
            <a:r>
              <a:rPr lang="es-ES" sz="1500">
                <a:highlight>
                  <a:srgbClr val="000000"/>
                </a:highlight>
                <a:latin typeface="Consolas"/>
              </a:rPr>
              <a:t>,</a:t>
            </a:r>
            <a:r>
              <a:rPr lang="es-ES" sz="1500" dirty="0">
                <a:highlight>
                  <a:srgbClr val="000000"/>
                </a:highlight>
                <a:latin typeface="Consolas"/>
              </a:rPr>
              <a:t>
</a:t>
            </a:r>
            <a:r>
              <a:rPr lang="es-ES" sz="1500">
                <a:highlight>
                  <a:srgbClr val="000000"/>
                </a:highlight>
                <a:latin typeface="Consolas"/>
              </a:rPr>
              <a:t> 'comments': '37 pages, 15 figures; published version',</a:t>
            </a:r>
            <a:r>
              <a:rPr lang="es-ES" sz="1500" dirty="0">
                <a:highlight>
                  <a:srgbClr val="000000"/>
                </a:highlight>
                <a:latin typeface="Consolas"/>
              </a:rPr>
              <a:t>
</a:t>
            </a:r>
            <a:r>
              <a:rPr lang="es-ES" sz="1500">
                <a:highlight>
                  <a:srgbClr val="000000"/>
                </a:highlight>
                <a:latin typeface="Consolas"/>
              </a:rPr>
              <a:t> 'journal-ref': 'Phys.Rev.D76:013009,2007',</a:t>
            </a:r>
            <a:r>
              <a:rPr lang="es-ES" sz="1500" dirty="0">
                <a:highlight>
                  <a:srgbClr val="000000"/>
                </a:highlight>
                <a:latin typeface="Consolas"/>
              </a:rPr>
              <a:t>
 </a:t>
            </a:r>
            <a:r>
              <a:rPr lang="es-ES" sz="1500">
                <a:highlight>
                  <a:srgbClr val="000080"/>
                </a:highlight>
                <a:latin typeface="Consolas"/>
              </a:rPr>
              <a:t>'doi': '10.1103/PhysRevD.76.013009'</a:t>
            </a:r>
            <a:r>
              <a:rPr lang="es-ES" sz="1500">
                <a:highlight>
                  <a:srgbClr val="000000"/>
                </a:highlight>
                <a:latin typeface="Consolas"/>
              </a:rPr>
              <a:t>,</a:t>
            </a:r>
            <a:r>
              <a:rPr lang="es-ES" sz="1500" dirty="0">
                <a:highlight>
                  <a:srgbClr val="000000"/>
                </a:highlight>
                <a:latin typeface="Consolas"/>
              </a:rPr>
              <a:t>
</a:t>
            </a:r>
            <a:r>
              <a:rPr lang="es-ES" sz="1500">
                <a:highlight>
                  <a:srgbClr val="000000"/>
                </a:highlight>
                <a:latin typeface="Consolas"/>
              </a:rPr>
              <a:t> 'report-no': 'ANL-HEP-PR-07-12',</a:t>
            </a:r>
            <a:r>
              <a:rPr lang="es-ES" sz="1500" dirty="0">
                <a:highlight>
                  <a:srgbClr val="000000"/>
                </a:highlight>
                <a:latin typeface="Consolas"/>
              </a:rPr>
              <a:t>
</a:t>
            </a:r>
            <a:r>
              <a:rPr lang="es-ES" sz="1500">
                <a:highlight>
                  <a:srgbClr val="000000"/>
                </a:highlight>
                <a:latin typeface="Consolas"/>
              </a:rPr>
              <a:t> 'categories': 'hep-ph',</a:t>
            </a:r>
            <a:r>
              <a:rPr lang="es-ES" sz="1500" dirty="0">
                <a:highlight>
                  <a:srgbClr val="000000"/>
                </a:highlight>
                <a:latin typeface="Consolas"/>
              </a:rPr>
              <a:t>
</a:t>
            </a:r>
            <a:r>
              <a:rPr lang="es-ES" sz="1500">
                <a:highlight>
                  <a:srgbClr val="000000"/>
                </a:highlight>
                <a:latin typeface="Consolas"/>
              </a:rPr>
              <a:t> 'license': None,</a:t>
            </a:r>
            <a:r>
              <a:rPr lang="es-ES" sz="1500" dirty="0">
                <a:highlight>
                  <a:srgbClr val="000000"/>
                </a:highlight>
                <a:latin typeface="Consolas"/>
              </a:rPr>
              <a:t>
 </a:t>
            </a:r>
            <a:r>
              <a:rPr lang="es-ES" sz="1500">
                <a:highlight>
                  <a:srgbClr val="000080"/>
                </a:highlight>
                <a:latin typeface="Consolas"/>
              </a:rPr>
              <a:t>'abstract': '  A fully differential calculation in perturbative quantum chromodynamics is\npresented for the production of massive photon pairs at hadron colliders. All\nnext-to-leading order perturbative contributions from quark-antiquark,\ngluon-(anti)quark, and gluon-gluon subprocesses are included, as well as\nall-orders resummation of initial-state gluon radiation valid at\nnext-to-next-to-leading logarithmic accuracy. The region of phase space is\nspecified in which the calculation is most reliable. Good agreement is\ndemonstrated with data from the Fermilab Tevatron, and predictions are made for\nmore detailed tests with CDF and DO data. Predictions are shown for\ndistributions of diphoton pairs produced at the energy of the Large Hadron\nCollider (LHC). Distributions of the diphoton pairs from the decay of a Higgs\nboson are contrasted with those produced from QCD processes at the LHC, showing\nthat enhanced sensitivity to the signal can be obtained with judicious\nselection of events.\n'</a:t>
            </a:r>
            <a:r>
              <a:rPr lang="es-ES" sz="1500">
                <a:highlight>
                  <a:srgbClr val="000000"/>
                </a:highlight>
                <a:latin typeface="Consolas"/>
              </a:rPr>
              <a:t>,</a:t>
            </a:r>
            <a:r>
              <a:rPr lang="es-ES" sz="1500" dirty="0">
                <a:highlight>
                  <a:srgbClr val="000000"/>
                </a:highlight>
                <a:latin typeface="Consolas"/>
              </a:rPr>
              <a:t>
</a:t>
            </a:r>
            <a:r>
              <a:rPr lang="es-ES" sz="1500">
                <a:highlight>
                  <a:srgbClr val="000000"/>
                </a:highlight>
                <a:latin typeface="Consolas"/>
              </a:rPr>
              <a:t> 'versions': [{'version': 'v1', 'created': 'Mon, 2 Apr 2007 19:18:42 GMT'},</a:t>
            </a:r>
            <a:r>
              <a:rPr lang="es-ES" sz="1500" dirty="0">
                <a:highlight>
                  <a:srgbClr val="000000"/>
                </a:highlight>
                <a:latin typeface="Consolas"/>
              </a:rPr>
              <a:t>
</a:t>
            </a:r>
            <a:r>
              <a:rPr lang="es-ES" sz="1500">
                <a:highlight>
                  <a:srgbClr val="000000"/>
                </a:highlight>
                <a:latin typeface="Consolas"/>
              </a:rPr>
              <a:t>  {'version': 'v2', 'created': 'Tue, 24 Jul 2007 20:10:27 GMT'}],</a:t>
            </a:r>
            <a:r>
              <a:rPr lang="es-ES" sz="1500" dirty="0">
                <a:highlight>
                  <a:srgbClr val="000000"/>
                </a:highlight>
                <a:latin typeface="Consolas"/>
              </a:rPr>
              <a:t>
</a:t>
            </a:r>
            <a:r>
              <a:rPr lang="es-ES" sz="1500">
                <a:highlight>
                  <a:srgbClr val="000000"/>
                </a:highlight>
                <a:latin typeface="Consolas"/>
              </a:rPr>
              <a:t> 'update_date': '2008-11-26',</a:t>
            </a:r>
            <a:r>
              <a:rPr lang="es-ES" sz="1500" dirty="0">
                <a:highlight>
                  <a:srgbClr val="000000"/>
                </a:highlight>
                <a:latin typeface="Consolas"/>
              </a:rPr>
              <a:t>
</a:t>
            </a:r>
            <a:r>
              <a:rPr lang="es-ES" sz="1500">
                <a:highlight>
                  <a:srgbClr val="000000"/>
                </a:highlight>
                <a:latin typeface="Consolas"/>
              </a:rPr>
              <a:t> 'authors_parsed': [['Balázs', 'C.', ''],</a:t>
            </a:r>
            <a:r>
              <a:rPr lang="es-ES" sz="1500" dirty="0">
                <a:highlight>
                  <a:srgbClr val="000000"/>
                </a:highlight>
                <a:latin typeface="Consolas"/>
              </a:rPr>
              <a:t>
</a:t>
            </a:r>
            <a:r>
              <a:rPr lang="es-ES" sz="1500">
                <a:highlight>
                  <a:srgbClr val="000000"/>
                </a:highlight>
                <a:latin typeface="Consolas"/>
              </a:rPr>
              <a:t>  ['Berger', 'E. L.', ''],</a:t>
            </a:r>
            <a:r>
              <a:rPr lang="es-ES" sz="1500" dirty="0">
                <a:highlight>
                  <a:srgbClr val="000000"/>
                </a:highlight>
                <a:latin typeface="Consolas"/>
              </a:rPr>
              <a:t>
</a:t>
            </a:r>
            <a:r>
              <a:rPr lang="es-ES" sz="1500">
                <a:highlight>
                  <a:srgbClr val="000000"/>
                </a:highlight>
                <a:latin typeface="Consolas"/>
              </a:rPr>
              <a:t>  ['Nadolsky', 'P. M.', ''],</a:t>
            </a:r>
            <a:r>
              <a:rPr lang="es-ES" sz="1500" dirty="0">
                <a:highlight>
                  <a:srgbClr val="000000"/>
                </a:highlight>
                <a:latin typeface="Consolas"/>
              </a:rPr>
              <a:t>
</a:t>
            </a:r>
            <a:r>
              <a:rPr lang="es-ES" sz="1500">
                <a:highlight>
                  <a:srgbClr val="000000"/>
                </a:highlight>
                <a:latin typeface="Consolas"/>
              </a:rPr>
              <a:t>  ['Yuan', 'C. -P.', '']]}</a:t>
            </a:r>
            <a:endParaRPr lang="es-ES" sz="1500">
              <a:highlight>
                <a:srgbClr val="000000"/>
              </a:highlight>
            </a:endParaRPr>
          </a:p>
        </p:txBody>
      </p:sp>
      <p:sp>
        <p:nvSpPr>
          <p:cNvPr id="2" name="Marcador de número de diapositiva 1">
            <a:extLst>
              <a:ext uri="{FF2B5EF4-FFF2-40B4-BE49-F238E27FC236}">
                <a16:creationId xmlns:a16="http://schemas.microsoft.com/office/drawing/2014/main" id="{52195239-857E-4153-BB93-B7D478BDBF57}"/>
              </a:ext>
            </a:extLst>
          </p:cNvPr>
          <p:cNvSpPr>
            <a:spLocks noGrp="1"/>
          </p:cNvSpPr>
          <p:nvPr>
            <p:ph type="sldNum" sz="quarter" idx="12"/>
          </p:nvPr>
        </p:nvSpPr>
        <p:spPr/>
        <p:txBody>
          <a:bodyPr/>
          <a:lstStyle/>
          <a:p>
            <a:fld id="{6D22F896-40B5-4ADD-8801-0D06FADFA095}" type="slidenum">
              <a:rPr lang="en-US" dirty="0"/>
              <a:t>10</a:t>
            </a:fld>
            <a:endParaRPr lang="es-ES"/>
          </a:p>
        </p:txBody>
      </p:sp>
    </p:spTree>
    <p:extLst>
      <p:ext uri="{BB962C8B-B14F-4D97-AF65-F5344CB8AC3E}">
        <p14:creationId xmlns:p14="http://schemas.microsoft.com/office/powerpoint/2010/main" val="23088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2ACED-5E69-44FC-AB59-0D88D07B55C5}"/>
              </a:ext>
            </a:extLst>
          </p:cNvPr>
          <p:cNvSpPr>
            <a:spLocks noGrp="1"/>
          </p:cNvSpPr>
          <p:nvPr>
            <p:ph type="title"/>
          </p:nvPr>
        </p:nvSpPr>
        <p:spPr/>
        <p:txBody>
          <a:bodyPr/>
          <a:lstStyle/>
          <a:p>
            <a:r>
              <a:rPr lang="es-ES"/>
              <a:t>Formateo de los datos</a:t>
            </a:r>
            <a:endParaRPr lang="es-ES" dirty="0"/>
          </a:p>
        </p:txBody>
      </p:sp>
      <p:sp>
        <p:nvSpPr>
          <p:cNvPr id="3" name="Marcador de contenido 2">
            <a:extLst>
              <a:ext uri="{FF2B5EF4-FFF2-40B4-BE49-F238E27FC236}">
                <a16:creationId xmlns:a16="http://schemas.microsoft.com/office/drawing/2014/main" id="{5B692373-987A-4B7B-95D6-1B2C45F0981F}"/>
              </a:ext>
            </a:extLst>
          </p:cNvPr>
          <p:cNvSpPr>
            <a:spLocks noGrp="1"/>
          </p:cNvSpPr>
          <p:nvPr>
            <p:ph idx="1"/>
          </p:nvPr>
        </p:nvSpPr>
        <p:spPr/>
        <p:txBody>
          <a:bodyPr vert="horz" lIns="91440" tIns="45720" rIns="91440" bIns="45720" rtlCol="0" anchor="t">
            <a:normAutofit/>
          </a:bodyPr>
          <a:lstStyle/>
          <a:p>
            <a:pPr algn="just"/>
            <a:r>
              <a:rPr lang="es-ES"/>
              <a:t>Los metadatos DOI e id, quedan intactos, estos serán usados únicamente con el objetivo obtener acceso a los documentos al momento de presentar los resultados.</a:t>
            </a:r>
          </a:p>
          <a:p>
            <a:pPr algn="just"/>
            <a:r>
              <a:rPr lang="es-ES"/>
              <a:t>Los metadatos "Title" y "Abstract" si serán formateados con el lenguaje de programación Python.</a:t>
            </a:r>
            <a:endParaRPr lang="es-ES" dirty="0"/>
          </a:p>
          <a:p>
            <a:pPr algn="just"/>
            <a:r>
              <a:rPr lang="es-ES"/>
              <a:t>Lo que realizaremos en el formateo se especifica en el algoritmo [Formateo].</a:t>
            </a:r>
          </a:p>
        </p:txBody>
      </p:sp>
      <p:sp>
        <p:nvSpPr>
          <p:cNvPr id="4" name="Marcador de número de diapositiva 3">
            <a:extLst>
              <a:ext uri="{FF2B5EF4-FFF2-40B4-BE49-F238E27FC236}">
                <a16:creationId xmlns:a16="http://schemas.microsoft.com/office/drawing/2014/main" id="{151FA76A-881E-49A4-BF16-650ABCD5D5F0}"/>
              </a:ext>
            </a:extLst>
          </p:cNvPr>
          <p:cNvSpPr>
            <a:spLocks noGrp="1"/>
          </p:cNvSpPr>
          <p:nvPr>
            <p:ph type="sldNum" sz="quarter" idx="12"/>
          </p:nvPr>
        </p:nvSpPr>
        <p:spPr/>
        <p:txBody>
          <a:bodyPr/>
          <a:lstStyle/>
          <a:p>
            <a:fld id="{6D22F896-40B5-4ADD-8801-0D06FADFA095}" type="slidenum">
              <a:rPr lang="en-US" dirty="0"/>
              <a:t>11</a:t>
            </a:fld>
            <a:endParaRPr lang="es-ES"/>
          </a:p>
        </p:txBody>
      </p:sp>
    </p:spTree>
    <p:extLst>
      <p:ext uri="{BB962C8B-B14F-4D97-AF65-F5344CB8AC3E}">
        <p14:creationId xmlns:p14="http://schemas.microsoft.com/office/powerpoint/2010/main" val="221643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0D18A-F0BA-4825-A1E8-AB836530A928}"/>
              </a:ext>
            </a:extLst>
          </p:cNvPr>
          <p:cNvSpPr txBox="1">
            <a:spLocks/>
          </p:cNvSpPr>
          <p:nvPr/>
        </p:nvSpPr>
        <p:spPr>
          <a:xfrm>
            <a:off x="565302" y="1229817"/>
            <a:ext cx="9901408" cy="4821391"/>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dirty="0"/>
              <a:t>Algoritmo </a:t>
            </a:r>
            <a:r>
              <a:rPr lang="es-ES" dirty="0">
                <a:solidFill>
                  <a:srgbClr val="FFFF00"/>
                </a:solidFill>
              </a:rPr>
              <a:t>Formateo</a:t>
            </a:r>
            <a:r>
              <a:rPr lang="es-ES" dirty="0"/>
              <a:t>: Formatea cada una de las entradas del conjunto de datos.</a:t>
            </a:r>
            <a:endParaRPr lang="es-ES" dirty="0">
              <a:solidFill>
                <a:srgbClr val="FFFF00"/>
              </a:solidFill>
            </a:endParaRPr>
          </a:p>
          <a:p>
            <a:pPr marL="0" indent="0" algn="just">
              <a:buNone/>
            </a:pPr>
            <a:r>
              <a:rPr lang="es-ES"/>
              <a:t>F1. Concatenamos los campos title y abstract del documento. Todas las letras serán convertidas a minúsculas.</a:t>
            </a:r>
          </a:p>
          <a:p>
            <a:pPr marL="0" indent="0" algn="just">
              <a:buNone/>
            </a:pPr>
            <a:r>
              <a:rPr lang="es-ES" dirty="0"/>
              <a:t>F2. Solo se conservarán los</a:t>
            </a:r>
            <a:r>
              <a:rPr lang="es-ES" dirty="0">
                <a:latin typeface="Trebuchet MS" panose="020B0603020202020204"/>
              </a:rPr>
              <a:t> siguientes caracteres </a:t>
            </a:r>
            <a:r>
              <a:rPr lang="es-ES">
                <a:latin typeface="Consolas"/>
              </a:rPr>
              <a:t>[a-z],[0-9] y </a:t>
            </a:r>
            <a:r>
              <a:rPr lang="es-ES">
                <a:latin typeface="Trebuchet MS" panose="020B0603020202020204"/>
              </a:rPr>
              <a:t>"</a:t>
            </a:r>
            <a:r>
              <a:rPr lang="es-ES">
                <a:latin typeface="Consolas"/>
              </a:rPr>
              <a:t>-".</a:t>
            </a:r>
          </a:p>
          <a:p>
            <a:pPr marL="0" indent="0" algn="just">
              <a:buNone/>
            </a:pPr>
            <a:r>
              <a:rPr lang="es-ES"/>
              <a:t>F3. Caracteres especiales que empiecen con \ o \\ también serán eliminados.</a:t>
            </a:r>
            <a:endParaRPr lang="es-ES" dirty="0"/>
          </a:p>
          <a:p>
            <a:pPr marL="0" indent="0" algn="just">
              <a:buNone/>
            </a:pPr>
            <a:r>
              <a:rPr lang="es-ES" dirty="0"/>
              <a:t>F4. Se eliminarán los artículos 'a','an' y 'the'; también las conjunciones 'for','and','nor','but','or','yet','so'; también abreviaturas 'e.g.','i.e.','et al.','fig.','ref.','Eq.','Sect.','Ch.'; también los pronombres </a:t>
            </a:r>
            <a:r>
              <a:rPr lang="es-ES"/>
              <a:t>'i','you','we','he','she','it','they','me','us','her','his','him','them','my','our','your','her','his','their',</a:t>
            </a:r>
            <a:r>
              <a:rPr lang="es-ES">
                <a:ea typeface="+mn-lt"/>
                <a:cs typeface="+mn-lt"/>
              </a:rPr>
              <a:t>'myself','yourself','herself','himself','itself','ourselves','yourselves','themselves', etc.</a:t>
            </a:r>
            <a:endParaRPr lang="es-ES" dirty="0"/>
          </a:p>
          <a:p>
            <a:pPr marL="0" indent="0" algn="just">
              <a:buNone/>
            </a:pPr>
            <a:r>
              <a:rPr lang="es-ES"/>
              <a:t>F5. Escribimos las cadenas modificadas en un archivo txt, con el siguiente </a:t>
            </a:r>
            <a:r>
              <a:rPr lang="es-ES" dirty="0"/>
              <a:t>formato: </a:t>
            </a:r>
            <a:r>
              <a:rPr lang="es-ES" i="1" dirty="0"/>
              <a:t>id doi cadena_transformada</a:t>
            </a:r>
            <a:endParaRPr lang="es-ES" dirty="0"/>
          </a:p>
          <a:p>
            <a:pPr marL="0" indent="0" algn="just">
              <a:buNone/>
            </a:pPr>
            <a:r>
              <a:rPr lang="es-ES"/>
              <a:t>En caso que un documento no tenga doi, le igualamos a "nulo"</a:t>
            </a:r>
            <a:endParaRPr lang="es-ES" dirty="0"/>
          </a:p>
        </p:txBody>
      </p:sp>
      <p:sp>
        <p:nvSpPr>
          <p:cNvPr id="2" name="Marcador de número de diapositiva 1">
            <a:extLst>
              <a:ext uri="{FF2B5EF4-FFF2-40B4-BE49-F238E27FC236}">
                <a16:creationId xmlns:a16="http://schemas.microsoft.com/office/drawing/2014/main" id="{503097A7-1D0F-4603-80C9-5799FDF127E3}"/>
              </a:ext>
            </a:extLst>
          </p:cNvPr>
          <p:cNvSpPr>
            <a:spLocks noGrp="1"/>
          </p:cNvSpPr>
          <p:nvPr>
            <p:ph type="sldNum" sz="quarter" idx="12"/>
          </p:nvPr>
        </p:nvSpPr>
        <p:spPr/>
        <p:txBody>
          <a:bodyPr/>
          <a:lstStyle/>
          <a:p>
            <a:fld id="{6D22F896-40B5-4ADD-8801-0D06FADFA095}" type="slidenum">
              <a:rPr lang="en-US" dirty="0"/>
              <a:t>12</a:t>
            </a:fld>
            <a:endParaRPr lang="es-ES"/>
          </a:p>
        </p:txBody>
      </p:sp>
    </p:spTree>
    <p:extLst>
      <p:ext uri="{BB962C8B-B14F-4D97-AF65-F5344CB8AC3E}">
        <p14:creationId xmlns:p14="http://schemas.microsoft.com/office/powerpoint/2010/main" val="668005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Algoritmo suffix tree</a:t>
            </a:r>
            <a:endParaRPr lang="en-US" dirty="0"/>
          </a:p>
        </p:txBody>
      </p:sp>
      <p:sp>
        <p:nvSpPr>
          <p:cNvPr id="20" name="Marcador de contenido 19">
            <a:extLst>
              <a:ext uri="{FF2B5EF4-FFF2-40B4-BE49-F238E27FC236}">
                <a16:creationId xmlns:a16="http://schemas.microsoft.com/office/drawing/2014/main" id="{2BFA18C2-7623-4A52-B5F3-7DEB6EC5CED0}"/>
              </a:ext>
            </a:extLst>
          </p:cNvPr>
          <p:cNvSpPr>
            <a:spLocks noGrp="1"/>
          </p:cNvSpPr>
          <p:nvPr>
            <p:ph idx="1"/>
          </p:nvPr>
        </p:nvSpPr>
        <p:spPr/>
        <p:txBody>
          <a:bodyPr vert="horz" lIns="91440" tIns="45720" rIns="91440" bIns="45720" rtlCol="0" anchor="t">
            <a:normAutofit/>
          </a:bodyPr>
          <a:lstStyle/>
          <a:p>
            <a:pPr algn="just"/>
            <a:r>
              <a:rPr lang="es-ES"/>
              <a:t>Usaremos el algoritmo del científico Esko Ukkonen de complejidad lineal</a:t>
            </a:r>
            <a:r>
              <a:rPr lang="es-ES" baseline="30000"/>
              <a:t>1</a:t>
            </a:r>
            <a:r>
              <a:rPr lang="es-ES"/>
              <a:t> para la construcción del suffix tree.</a:t>
            </a:r>
          </a:p>
          <a:p>
            <a:pPr algn="just"/>
            <a:r>
              <a:rPr lang="es-ES"/>
              <a:t>Para la construcción del árbol generalizado usaremos el enfoque simple de concatenar las cadenas de un conjunto S = {S1, S2, ..., SN}, y agregaremos un símbolo terminal al final, s1s2s3...sn$.</a:t>
            </a:r>
          </a:p>
        </p:txBody>
      </p:sp>
      <p:sp>
        <p:nvSpPr>
          <p:cNvPr id="3" name="Marcador de número de diapositiva 2">
            <a:extLst>
              <a:ext uri="{FF2B5EF4-FFF2-40B4-BE49-F238E27FC236}">
                <a16:creationId xmlns:a16="http://schemas.microsoft.com/office/drawing/2014/main" id="{20110A03-D1C7-4696-9375-821869FC336C}"/>
              </a:ext>
            </a:extLst>
          </p:cNvPr>
          <p:cNvSpPr>
            <a:spLocks noGrp="1"/>
          </p:cNvSpPr>
          <p:nvPr>
            <p:ph type="sldNum" sz="quarter" idx="12"/>
          </p:nvPr>
        </p:nvSpPr>
        <p:spPr/>
        <p:txBody>
          <a:bodyPr/>
          <a:lstStyle/>
          <a:p>
            <a:fld id="{6D22F896-40B5-4ADD-8801-0D06FADFA095}" type="slidenum">
              <a:rPr lang="en-US" dirty="0"/>
              <a:t>13</a:t>
            </a:fld>
            <a:endParaRPr lang="es-ES"/>
          </a:p>
        </p:txBody>
      </p:sp>
      <p:sp>
        <p:nvSpPr>
          <p:cNvPr id="5" name="Marcador de pie de página 4">
            <a:extLst>
              <a:ext uri="{FF2B5EF4-FFF2-40B4-BE49-F238E27FC236}">
                <a16:creationId xmlns:a16="http://schemas.microsoft.com/office/drawing/2014/main" id="{AACBF0AB-F561-479A-91C1-E52DAF773FBD}"/>
              </a:ext>
            </a:extLst>
          </p:cNvPr>
          <p:cNvSpPr>
            <a:spLocks noGrp="1"/>
          </p:cNvSpPr>
          <p:nvPr>
            <p:ph type="ftr" sz="quarter" idx="11"/>
          </p:nvPr>
        </p:nvSpPr>
        <p:spPr>
          <a:xfrm>
            <a:off x="680321" y="5936188"/>
            <a:ext cx="9616735" cy="350748"/>
          </a:xfrm>
        </p:spPr>
        <p:txBody>
          <a:bodyPr/>
          <a:lstStyle/>
          <a:p>
            <a:r>
              <a:rPr lang="en-US"/>
              <a:t>1. Ukkonen, E., 1995. On-line construction of suffix trees. </a:t>
            </a:r>
            <a:r>
              <a:rPr lang="en-US" i="1"/>
              <a:t>Algorithmica</a:t>
            </a:r>
            <a:r>
              <a:rPr lang="en-US"/>
              <a:t>, 14, pp.249--260.</a:t>
            </a:r>
            <a:endParaRPr lang="es-ES"/>
          </a:p>
        </p:txBody>
      </p:sp>
    </p:spTree>
    <p:extLst>
      <p:ext uri="{BB962C8B-B14F-4D97-AF65-F5344CB8AC3E}">
        <p14:creationId xmlns:p14="http://schemas.microsoft.com/office/powerpoint/2010/main" val="31950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964FA-BED2-4453-BEE3-37E046C8F58F}"/>
              </a:ext>
            </a:extLst>
          </p:cNvPr>
          <p:cNvSpPr>
            <a:spLocks noGrp="1"/>
          </p:cNvSpPr>
          <p:nvPr>
            <p:ph type="title"/>
          </p:nvPr>
        </p:nvSpPr>
        <p:spPr/>
        <p:txBody>
          <a:bodyPr/>
          <a:lstStyle/>
          <a:p>
            <a:r>
              <a:rPr lang="es-ES"/>
              <a:t>Teoría básica del algoritmo lineal</a:t>
            </a:r>
            <a:endParaRPr lang="es-ES" dirty="0"/>
          </a:p>
        </p:txBody>
      </p:sp>
      <p:sp>
        <p:nvSpPr>
          <p:cNvPr id="3" name="Marcador de contenido 2">
            <a:extLst>
              <a:ext uri="{FF2B5EF4-FFF2-40B4-BE49-F238E27FC236}">
                <a16:creationId xmlns:a16="http://schemas.microsoft.com/office/drawing/2014/main" id="{CB9DC481-5646-49C0-ABA6-D44FE397153E}"/>
              </a:ext>
            </a:extLst>
          </p:cNvPr>
          <p:cNvSpPr>
            <a:spLocks noGrp="1"/>
          </p:cNvSpPr>
          <p:nvPr>
            <p:ph idx="1"/>
          </p:nvPr>
        </p:nvSpPr>
        <p:spPr>
          <a:xfrm>
            <a:off x="622811" y="2178722"/>
            <a:ext cx="6077028" cy="4332560"/>
          </a:xfrm>
        </p:spPr>
        <p:txBody>
          <a:bodyPr vert="horz" lIns="91440" tIns="45720" rIns="91440" bIns="45720" rtlCol="0" anchor="t">
            <a:normAutofit/>
          </a:bodyPr>
          <a:lstStyle/>
          <a:p>
            <a:pPr marL="0" indent="0" algn="just">
              <a:lnSpc>
                <a:spcPct val="100000"/>
              </a:lnSpc>
              <a:spcBef>
                <a:spcPts val="0"/>
              </a:spcBef>
              <a:buNone/>
            </a:pPr>
            <a:r>
              <a:rPr lang="es-ES" sz="1700">
                <a:ea typeface="+mn-lt"/>
                <a:cs typeface="+mn-lt"/>
              </a:rPr>
              <a:t>La raíz posee un estado auxiliar, que sirve para diferenciar explícitamente entre sufijos vacíos y no vacíos o entre la raíz y otros estados, este estado auxiliar se representa por el símbolo </a:t>
            </a:r>
            <a:r>
              <a:rPr lang="es-ES" sz="1700"/>
              <a:t>⊥.</a:t>
            </a:r>
            <a:endParaRPr lang="es-ES" sz="1700">
              <a:ea typeface="+mn-lt"/>
              <a:cs typeface="+mn-lt"/>
            </a:endParaRPr>
          </a:p>
          <a:p>
            <a:pPr marL="0" indent="0" algn="just">
              <a:lnSpc>
                <a:spcPct val="100000"/>
              </a:lnSpc>
              <a:spcBef>
                <a:spcPts val="0"/>
              </a:spcBef>
              <a:buNone/>
            </a:pPr>
            <a:r>
              <a:rPr lang="es-ES" sz="1700">
                <a:ea typeface="+mn-lt"/>
                <a:cs typeface="+mn-lt"/>
              </a:rPr>
              <a:t>El árbol de sufijos posee un conjunto Q' de </a:t>
            </a:r>
            <a:r>
              <a:rPr lang="es-ES" sz="1700" i="1">
                <a:ea typeface="+mn-lt"/>
                <a:cs typeface="+mn-lt"/>
              </a:rPr>
              <a:t>sufijos explícitos</a:t>
            </a:r>
            <a:r>
              <a:rPr lang="es-ES" sz="1700">
                <a:ea typeface="+mn-lt"/>
                <a:cs typeface="+mn-lt"/>
              </a:rPr>
              <a:t> que poseen dos tipos de estados (nodos), </a:t>
            </a:r>
            <a:r>
              <a:rPr lang="es-ES" sz="1700" i="1">
                <a:ea typeface="+mn-lt"/>
                <a:cs typeface="+mn-lt"/>
              </a:rPr>
              <a:t>branching states</a:t>
            </a:r>
            <a:r>
              <a:rPr lang="es-ES" sz="1700">
                <a:ea typeface="+mn-lt"/>
                <a:cs typeface="+mn-lt"/>
              </a:rPr>
              <a:t> (estados que poseen dos nodos hijos como mínimo, por definición la raíz está dentro de este subconjunto), y todas las hojas (estados en donde no hay transiciones).</a:t>
            </a:r>
          </a:p>
          <a:p>
            <a:pPr marL="0" indent="0" algn="just">
              <a:lnSpc>
                <a:spcPct val="100000"/>
              </a:lnSpc>
              <a:spcBef>
                <a:spcPts val="0"/>
              </a:spcBef>
              <a:buNone/>
            </a:pPr>
            <a:r>
              <a:rPr lang="es-ES" sz="1700" dirty="0"/>
              <a:t>También se posee la función sufijo (que ayudará en la construcción del árbol) solo definida para los </a:t>
            </a:r>
            <a:r>
              <a:rPr lang="es-ES" sz="1700" i="1" dirty="0"/>
              <a:t>branching states </a:t>
            </a:r>
            <a:r>
              <a:rPr lang="es-ES" sz="1700" u="sng" dirty="0"/>
              <a:t>x</a:t>
            </a:r>
            <a:r>
              <a:rPr lang="es-ES" sz="1700" dirty="0"/>
              <a:t>≠</a:t>
            </a:r>
            <a:r>
              <a:rPr lang="es-ES" sz="1700" i="1" dirty="0"/>
              <a:t>root</a:t>
            </a:r>
            <a:r>
              <a:rPr lang="es-ES" sz="1700" dirty="0"/>
              <a:t> como f'(</a:t>
            </a:r>
            <a:r>
              <a:rPr lang="es-ES" sz="1700" u="sng" dirty="0"/>
              <a:t>x</a:t>
            </a:r>
            <a:r>
              <a:rPr lang="es-ES" sz="1700" dirty="0"/>
              <a:t>)=</a:t>
            </a:r>
            <a:r>
              <a:rPr lang="es-ES" sz="1700" u="sng" dirty="0"/>
              <a:t>y</a:t>
            </a:r>
            <a:r>
              <a:rPr lang="es-ES" sz="1700" dirty="0"/>
              <a:t> donde y es un </a:t>
            </a:r>
            <a:r>
              <a:rPr lang="es-ES" sz="1700" i="1" dirty="0"/>
              <a:t>branching </a:t>
            </a:r>
            <a:r>
              <a:rPr lang="es-ES" sz="1700" i="1"/>
              <a:t>state tal que x=ay .</a:t>
            </a:r>
            <a:endParaRPr lang="es-ES" sz="1700" dirty="0"/>
          </a:p>
        </p:txBody>
      </p:sp>
      <p:pic>
        <p:nvPicPr>
          <p:cNvPr id="7" name="Imagen 7" descr="Diagrama&#10;&#10;Descripción generada automáticamente">
            <a:extLst>
              <a:ext uri="{FF2B5EF4-FFF2-40B4-BE49-F238E27FC236}">
                <a16:creationId xmlns:a16="http://schemas.microsoft.com/office/drawing/2014/main" id="{9E2C6627-A8B6-457A-A59B-7A18B196546B}"/>
              </a:ext>
            </a:extLst>
          </p:cNvPr>
          <p:cNvPicPr>
            <a:picLocks noChangeAspect="1"/>
          </p:cNvPicPr>
          <p:nvPr/>
        </p:nvPicPr>
        <p:blipFill>
          <a:blip r:embed="rId2"/>
          <a:stretch>
            <a:fillRect/>
          </a:stretch>
        </p:blipFill>
        <p:spPr>
          <a:xfrm>
            <a:off x="7104302" y="2386103"/>
            <a:ext cx="3705584" cy="3710436"/>
          </a:xfrm>
          <a:prstGeom prst="rect">
            <a:avLst/>
          </a:prstGeom>
        </p:spPr>
      </p:pic>
      <p:sp>
        <p:nvSpPr>
          <p:cNvPr id="4" name="Marcador de número de diapositiva 3">
            <a:extLst>
              <a:ext uri="{FF2B5EF4-FFF2-40B4-BE49-F238E27FC236}">
                <a16:creationId xmlns:a16="http://schemas.microsoft.com/office/drawing/2014/main" id="{6F77CD96-4AD3-4F38-82C7-62DFA57EB239}"/>
              </a:ext>
            </a:extLst>
          </p:cNvPr>
          <p:cNvSpPr>
            <a:spLocks noGrp="1"/>
          </p:cNvSpPr>
          <p:nvPr>
            <p:ph type="sldNum" sz="quarter" idx="12"/>
          </p:nvPr>
        </p:nvSpPr>
        <p:spPr/>
        <p:txBody>
          <a:bodyPr/>
          <a:lstStyle/>
          <a:p>
            <a:fld id="{6D22F896-40B5-4ADD-8801-0D06FADFA095}" type="slidenum">
              <a:rPr lang="en-US" dirty="0"/>
              <a:t>14</a:t>
            </a:fld>
            <a:endParaRPr lang="es-ES"/>
          </a:p>
        </p:txBody>
      </p:sp>
      <p:sp>
        <p:nvSpPr>
          <p:cNvPr id="5" name="CuadroTexto 4">
            <a:extLst>
              <a:ext uri="{FF2B5EF4-FFF2-40B4-BE49-F238E27FC236}">
                <a16:creationId xmlns:a16="http://schemas.microsoft.com/office/drawing/2014/main" id="{FA07428C-A243-4FFA-BEAB-76B6E6D598D1}"/>
              </a:ext>
            </a:extLst>
          </p:cNvPr>
          <p:cNvSpPr txBox="1"/>
          <p:nvPr/>
        </p:nvSpPr>
        <p:spPr>
          <a:xfrm>
            <a:off x="10906664" y="5687682"/>
            <a:ext cx="414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1</a:t>
            </a:r>
            <a:endParaRPr lang="es-ES" dirty="0"/>
          </a:p>
        </p:txBody>
      </p:sp>
      <p:sp>
        <p:nvSpPr>
          <p:cNvPr id="6" name="Marcador de pie de página 5">
            <a:extLst>
              <a:ext uri="{FF2B5EF4-FFF2-40B4-BE49-F238E27FC236}">
                <a16:creationId xmlns:a16="http://schemas.microsoft.com/office/drawing/2014/main" id="{628EA612-C2B6-493C-B341-3300F279F1D1}"/>
              </a:ext>
            </a:extLst>
          </p:cNvPr>
          <p:cNvSpPr>
            <a:spLocks noGrp="1"/>
          </p:cNvSpPr>
          <p:nvPr>
            <p:ph type="ftr" sz="quarter" idx="11"/>
          </p:nvPr>
        </p:nvSpPr>
        <p:spPr>
          <a:xfrm>
            <a:off x="680321" y="6151848"/>
            <a:ext cx="6870660" cy="365125"/>
          </a:xfrm>
        </p:spPr>
        <p:txBody>
          <a:bodyPr/>
          <a:lstStyle/>
          <a:p>
            <a:r>
              <a:rPr lang="en-US">
                <a:ea typeface="+mn-lt"/>
                <a:cs typeface="+mn-lt"/>
              </a:rPr>
              <a:t>1. Ukkonen, E., 1995. On-line construction of suffix trees. </a:t>
            </a:r>
            <a:r>
              <a:rPr lang="en-US" i="1">
                <a:ea typeface="+mn-lt"/>
                <a:cs typeface="+mn-lt"/>
              </a:rPr>
              <a:t>Algorithmica</a:t>
            </a:r>
            <a:r>
              <a:rPr lang="en-US">
                <a:ea typeface="+mn-lt"/>
                <a:cs typeface="+mn-lt"/>
              </a:rPr>
              <a:t>, 14, pp.249--260.</a:t>
            </a:r>
            <a:endParaRPr lang="es-ES"/>
          </a:p>
        </p:txBody>
      </p:sp>
    </p:spTree>
    <p:extLst>
      <p:ext uri="{BB962C8B-B14F-4D97-AF65-F5344CB8AC3E}">
        <p14:creationId xmlns:p14="http://schemas.microsoft.com/office/powerpoint/2010/main" val="12286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9A981F0-28D7-40E0-A0B1-CB048FE25B41}"/>
              </a:ext>
            </a:extLst>
          </p:cNvPr>
          <p:cNvSpPr txBox="1"/>
          <p:nvPr/>
        </p:nvSpPr>
        <p:spPr>
          <a:xfrm>
            <a:off x="353684" y="296174"/>
            <a:ext cx="7085162" cy="5182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s-ES" dirty="0"/>
          </a:p>
          <a:p>
            <a:pPr algn="just">
              <a:lnSpc>
                <a:spcPct val="90000"/>
              </a:lnSpc>
              <a:spcBef>
                <a:spcPts val="1000"/>
              </a:spcBef>
            </a:pPr>
            <a:r>
              <a:rPr lang="es-ES">
                <a:ea typeface="+mn-lt"/>
                <a:cs typeface="+mn-lt"/>
              </a:rPr>
              <a:t>Un nodo es representado por una transición de un estado (nodo) a otro, esta transición contiene una cadena w que es subcadena de la general W, p.ej. la transición (root, "GA") representa el estado (nodo) delineado en rojo.</a:t>
            </a:r>
          </a:p>
          <a:p>
            <a:pPr algn="just">
              <a:lnSpc>
                <a:spcPct val="90000"/>
              </a:lnSpc>
              <a:spcBef>
                <a:spcPts val="1000"/>
              </a:spcBef>
            </a:pPr>
            <a:r>
              <a:rPr lang="es-ES">
                <a:ea typeface="+mn-lt"/>
                <a:cs typeface="+mn-lt"/>
              </a:rPr>
              <a:t>Para ahorrar espacio la cadena w se expresa con dos punteros (k,p) que son índices en la cadena general W, donde w = t[k]...t[p], p.ej. la transición (root, "GA") es expresada como (root, (1,2)).</a:t>
            </a:r>
            <a:endParaRPr lang="en-US">
              <a:ea typeface="+mn-lt"/>
              <a:cs typeface="+mn-lt"/>
            </a:endParaRPr>
          </a:p>
          <a:p>
            <a:pPr algn="just">
              <a:lnSpc>
                <a:spcPct val="90000"/>
              </a:lnSpc>
              <a:spcBef>
                <a:spcPts val="1000"/>
              </a:spcBef>
            </a:pPr>
            <a:r>
              <a:rPr lang="es-ES">
                <a:ea typeface="+mn-lt"/>
                <a:cs typeface="+mn-lt"/>
              </a:rPr>
              <a:t>W = </a:t>
            </a:r>
            <a:r>
              <a:rPr lang="es-ES">
                <a:solidFill>
                  <a:schemeClr val="bg1"/>
                </a:solidFill>
                <a:highlight>
                  <a:srgbClr val="FFFF00"/>
                </a:highlight>
                <a:ea typeface="+mn-lt"/>
                <a:cs typeface="+mn-lt"/>
              </a:rPr>
              <a:t>G A</a:t>
            </a:r>
            <a:r>
              <a:rPr lang="es-ES">
                <a:ea typeface="+mn-lt"/>
                <a:cs typeface="+mn-lt"/>
              </a:rPr>
              <a:t> T A G A C A.</a:t>
            </a:r>
          </a:p>
          <a:p>
            <a:pPr algn="just">
              <a:lnSpc>
                <a:spcPct val="90000"/>
              </a:lnSpc>
              <a:spcBef>
                <a:spcPts val="1000"/>
              </a:spcBef>
            </a:pPr>
            <a:r>
              <a:rPr lang="es-ES" dirty="0">
                <a:ea typeface="+mn-lt"/>
                <a:cs typeface="+mn-lt"/>
              </a:rPr>
              <a:t>       </a:t>
            </a:r>
            <a:r>
              <a:rPr lang="es-ES">
                <a:solidFill>
                  <a:schemeClr val="bg1"/>
                </a:solidFill>
                <a:highlight>
                  <a:srgbClr val="FFFF00"/>
                </a:highlight>
                <a:ea typeface="+mn-lt"/>
                <a:cs typeface="+mn-lt"/>
              </a:rPr>
              <a:t>1 2</a:t>
            </a:r>
            <a:r>
              <a:rPr lang="es-ES">
                <a:ea typeface="+mn-lt"/>
                <a:cs typeface="+mn-lt"/>
              </a:rPr>
              <a:t> 3 4 5 6 7 8</a:t>
            </a:r>
          </a:p>
          <a:p>
            <a:pPr algn="just">
              <a:lnSpc>
                <a:spcPct val="90000"/>
              </a:lnSpc>
              <a:spcBef>
                <a:spcPts val="1000"/>
              </a:spcBef>
            </a:pPr>
            <a:r>
              <a:rPr lang="es-ES" dirty="0">
                <a:ea typeface="+mn-lt"/>
                <a:cs typeface="+mn-lt"/>
              </a:rPr>
              <a:t>Una hoja es de la forma (s, (p, ∞)), por ejemplo la hoja 2 se expresa como (root, (3, </a:t>
            </a:r>
            <a:r>
              <a:rPr lang="es-ES" dirty="0"/>
              <a:t>∞</a:t>
            </a:r>
            <a:r>
              <a:rPr lang="es-ES" dirty="0">
                <a:ea typeface="+mn-lt"/>
                <a:cs typeface="+mn-lt"/>
              </a:rPr>
              <a:t>)). Una transición (s, (k,p)) es una </a:t>
            </a:r>
            <a:r>
              <a:rPr lang="es-ES" i="1" dirty="0">
                <a:ea typeface="+mn-lt"/>
                <a:cs typeface="+mn-lt"/>
              </a:rPr>
              <a:t>a-transition </a:t>
            </a:r>
            <a:r>
              <a:rPr lang="es-ES">
                <a:ea typeface="+mn-lt"/>
                <a:cs typeface="+mn-lt"/>
              </a:rPr>
              <a:t>si t</a:t>
            </a:r>
            <a:r>
              <a:rPr lang="es-ES" baseline="-25000">
                <a:ea typeface="+mn-lt"/>
                <a:cs typeface="+mn-lt"/>
              </a:rPr>
              <a:t>k</a:t>
            </a:r>
            <a:r>
              <a:rPr lang="es-ES">
                <a:ea typeface="+mn-lt"/>
                <a:cs typeface="+mn-lt"/>
              </a:rPr>
              <a:t>=</a:t>
            </a:r>
            <a:r>
              <a:rPr lang="es-ES" i="1">
                <a:ea typeface="+mn-lt"/>
                <a:cs typeface="+mn-lt"/>
              </a:rPr>
              <a:t>a, </a:t>
            </a:r>
            <a:r>
              <a:rPr lang="es-ES">
                <a:ea typeface="+mn-lt"/>
                <a:cs typeface="+mn-lt"/>
              </a:rPr>
              <a:t>donde </a:t>
            </a:r>
            <a:r>
              <a:rPr lang="es-ES" i="1">
                <a:ea typeface="+mn-lt"/>
                <a:cs typeface="+mn-lt"/>
              </a:rPr>
              <a:t>a </a:t>
            </a:r>
            <a:r>
              <a:rPr lang="es-ES">
                <a:ea typeface="+mn-lt"/>
                <a:cs typeface="+mn-lt"/>
              </a:rPr>
              <a:t>pertenece al alfabeto Σ .</a:t>
            </a:r>
          </a:p>
          <a:p>
            <a:pPr algn="just">
              <a:lnSpc>
                <a:spcPct val="90000"/>
              </a:lnSpc>
              <a:spcBef>
                <a:spcPts val="1000"/>
              </a:spcBef>
            </a:pPr>
            <a:endParaRPr lang="es-ES" dirty="0"/>
          </a:p>
          <a:p>
            <a:endParaRPr lang="es-ES" dirty="0"/>
          </a:p>
          <a:p>
            <a:endParaRPr lang="es-ES" dirty="0"/>
          </a:p>
        </p:txBody>
      </p:sp>
      <p:pic>
        <p:nvPicPr>
          <p:cNvPr id="4" name="Imagen 4" descr="Imagen que contiene Gráfico radial&#10;&#10;Descripción generada automáticamente">
            <a:extLst>
              <a:ext uri="{FF2B5EF4-FFF2-40B4-BE49-F238E27FC236}">
                <a16:creationId xmlns:a16="http://schemas.microsoft.com/office/drawing/2014/main" id="{6356372F-586A-4326-8148-23E2F1F43C7D}"/>
              </a:ext>
            </a:extLst>
          </p:cNvPr>
          <p:cNvPicPr>
            <a:picLocks noChangeAspect="1"/>
          </p:cNvPicPr>
          <p:nvPr/>
        </p:nvPicPr>
        <p:blipFill>
          <a:blip r:embed="rId2"/>
          <a:stretch>
            <a:fillRect/>
          </a:stretch>
        </p:blipFill>
        <p:spPr>
          <a:xfrm>
            <a:off x="7686137" y="1571572"/>
            <a:ext cx="3562709" cy="4534368"/>
          </a:xfrm>
          <a:prstGeom prst="rect">
            <a:avLst/>
          </a:prstGeom>
        </p:spPr>
      </p:pic>
      <p:sp>
        <p:nvSpPr>
          <p:cNvPr id="5" name="Elipse 4">
            <a:extLst>
              <a:ext uri="{FF2B5EF4-FFF2-40B4-BE49-F238E27FC236}">
                <a16:creationId xmlns:a16="http://schemas.microsoft.com/office/drawing/2014/main" id="{1F0D5FD1-1704-436F-AE51-185EFBC14F1F}"/>
              </a:ext>
            </a:extLst>
          </p:cNvPr>
          <p:cNvSpPr/>
          <p:nvPr/>
        </p:nvSpPr>
        <p:spPr>
          <a:xfrm>
            <a:off x="10015748" y="2729302"/>
            <a:ext cx="245373" cy="239023"/>
          </a:xfrm>
          <a:prstGeom prst="ellipse">
            <a:avLst/>
          </a:prstGeom>
          <a:noFill/>
          <a:ln w="57150"/>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s-ES" dirty="0"/>
          </a:p>
        </p:txBody>
      </p:sp>
      <p:sp>
        <p:nvSpPr>
          <p:cNvPr id="3" name="Marcador de número de diapositiva 2">
            <a:extLst>
              <a:ext uri="{FF2B5EF4-FFF2-40B4-BE49-F238E27FC236}">
                <a16:creationId xmlns:a16="http://schemas.microsoft.com/office/drawing/2014/main" id="{309AC3FB-E20C-4045-AA0D-A4FC1A6ED1BF}"/>
              </a:ext>
            </a:extLst>
          </p:cNvPr>
          <p:cNvSpPr>
            <a:spLocks noGrp="1"/>
          </p:cNvSpPr>
          <p:nvPr>
            <p:ph type="sldNum" sz="quarter" idx="12"/>
          </p:nvPr>
        </p:nvSpPr>
        <p:spPr/>
        <p:txBody>
          <a:bodyPr/>
          <a:lstStyle/>
          <a:p>
            <a:fld id="{6D22F896-40B5-4ADD-8801-0D06FADFA095}" type="slidenum">
              <a:rPr lang="en-US" dirty="0"/>
              <a:t>15</a:t>
            </a:fld>
            <a:endParaRPr lang="es-ES"/>
          </a:p>
        </p:txBody>
      </p:sp>
      <p:sp>
        <p:nvSpPr>
          <p:cNvPr id="6" name="CuadroTexto 5">
            <a:extLst>
              <a:ext uri="{FF2B5EF4-FFF2-40B4-BE49-F238E27FC236}">
                <a16:creationId xmlns:a16="http://schemas.microsoft.com/office/drawing/2014/main" id="{0497987E-0045-4162-A5CE-EFA740A1E623}"/>
              </a:ext>
            </a:extLst>
          </p:cNvPr>
          <p:cNvSpPr txBox="1"/>
          <p:nvPr/>
        </p:nvSpPr>
        <p:spPr>
          <a:xfrm>
            <a:off x="11309230" y="5759570"/>
            <a:ext cx="399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1</a:t>
            </a:r>
          </a:p>
        </p:txBody>
      </p:sp>
      <p:sp>
        <p:nvSpPr>
          <p:cNvPr id="7" name="Marcador de pie de página 6">
            <a:extLst>
              <a:ext uri="{FF2B5EF4-FFF2-40B4-BE49-F238E27FC236}">
                <a16:creationId xmlns:a16="http://schemas.microsoft.com/office/drawing/2014/main" id="{4ED284CD-101B-4F5C-A793-562822DE7371}"/>
              </a:ext>
            </a:extLst>
          </p:cNvPr>
          <p:cNvSpPr>
            <a:spLocks noGrp="1"/>
          </p:cNvSpPr>
          <p:nvPr>
            <p:ph type="ftr" sz="quarter" idx="11"/>
          </p:nvPr>
        </p:nvSpPr>
        <p:spPr/>
        <p:txBody>
          <a:bodyPr/>
          <a:lstStyle/>
          <a:p>
            <a:r>
              <a:rPr lang="en-US">
                <a:ea typeface="+mn-lt"/>
                <a:cs typeface="+mn-lt"/>
              </a:rPr>
              <a:t>1. Halim, S. and Halim, F., 2013. </a:t>
            </a:r>
            <a:r>
              <a:rPr lang="en-US" i="1">
                <a:ea typeface="+mn-lt"/>
                <a:cs typeface="+mn-lt"/>
              </a:rPr>
              <a:t>Competitive programming 3</a:t>
            </a:r>
            <a:r>
              <a:rPr lang="en-US">
                <a:ea typeface="+mn-lt"/>
                <a:cs typeface="+mn-lt"/>
              </a:rPr>
              <a:t>. 3rd ed. Singapore: Lulu.com, pp.249-253.</a:t>
            </a:r>
            <a:endParaRPr lang="es-ES">
              <a:ea typeface="+mn-lt"/>
              <a:cs typeface="+mn-lt"/>
            </a:endParaRPr>
          </a:p>
        </p:txBody>
      </p:sp>
    </p:spTree>
    <p:extLst>
      <p:ext uri="{BB962C8B-B14F-4D97-AF65-F5344CB8AC3E}">
        <p14:creationId xmlns:p14="http://schemas.microsoft.com/office/powerpoint/2010/main" val="362205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448A9-8806-4139-BCED-69B4D7A16B35}"/>
              </a:ext>
            </a:extLst>
          </p:cNvPr>
          <p:cNvSpPr>
            <a:spLocks noGrp="1"/>
          </p:cNvSpPr>
          <p:nvPr>
            <p:ph type="title"/>
          </p:nvPr>
        </p:nvSpPr>
        <p:spPr/>
        <p:txBody>
          <a:bodyPr/>
          <a:lstStyle/>
          <a:p>
            <a:r>
              <a:rPr lang="es-ES"/>
              <a:t>Bosquejo de funciones</a:t>
            </a:r>
          </a:p>
        </p:txBody>
      </p:sp>
      <p:sp>
        <p:nvSpPr>
          <p:cNvPr id="3" name="Marcador de contenido 2">
            <a:extLst>
              <a:ext uri="{FF2B5EF4-FFF2-40B4-BE49-F238E27FC236}">
                <a16:creationId xmlns:a16="http://schemas.microsoft.com/office/drawing/2014/main" id="{EB6FF40C-3626-4196-8DED-176A41447873}"/>
              </a:ext>
            </a:extLst>
          </p:cNvPr>
          <p:cNvSpPr>
            <a:spLocks noGrp="1"/>
          </p:cNvSpPr>
          <p:nvPr>
            <p:ph idx="1"/>
          </p:nvPr>
        </p:nvSpPr>
        <p:spPr>
          <a:xfrm>
            <a:off x="1312925" y="2049326"/>
            <a:ext cx="9613861" cy="1155165"/>
          </a:xfrm>
        </p:spPr>
        <p:txBody>
          <a:bodyPr vert="horz" lIns="91440" tIns="45720" rIns="91440" bIns="45720" rtlCol="0" anchor="t">
            <a:normAutofit fontScale="92500" lnSpcReduction="20000"/>
          </a:bodyPr>
          <a:lstStyle/>
          <a:p>
            <a:pPr marL="0" indent="0" algn="just">
              <a:buNone/>
            </a:pPr>
            <a:r>
              <a:rPr lang="es-ES"/>
              <a:t>La forma de contruir un árbol de sufijos es con el siguiente algoritmo mostrado en el artículo, este no sufrirá modificaciones, puesto que el problema es string matching, el algoritmo a implementar se hará en la búsqueda de la palabra:</a:t>
            </a:r>
            <a:endParaRPr lang="es-ES" b="1"/>
          </a:p>
          <a:p>
            <a:endParaRPr lang="es-ES" dirty="0"/>
          </a:p>
        </p:txBody>
      </p:sp>
      <p:sp>
        <p:nvSpPr>
          <p:cNvPr id="4" name="Marcador de número de diapositiva 3">
            <a:extLst>
              <a:ext uri="{FF2B5EF4-FFF2-40B4-BE49-F238E27FC236}">
                <a16:creationId xmlns:a16="http://schemas.microsoft.com/office/drawing/2014/main" id="{E0A87DAF-CAA8-409A-9996-4128A56C372A}"/>
              </a:ext>
            </a:extLst>
          </p:cNvPr>
          <p:cNvSpPr>
            <a:spLocks noGrp="1"/>
          </p:cNvSpPr>
          <p:nvPr>
            <p:ph type="sldNum" sz="quarter" idx="12"/>
          </p:nvPr>
        </p:nvSpPr>
        <p:spPr/>
        <p:txBody>
          <a:bodyPr/>
          <a:lstStyle/>
          <a:p>
            <a:fld id="{6D22F896-40B5-4ADD-8801-0D06FADFA095}" type="slidenum">
              <a:rPr lang="en-US" dirty="0"/>
              <a:t>16</a:t>
            </a:fld>
            <a:endParaRPr lang="es-ES"/>
          </a:p>
        </p:txBody>
      </p:sp>
      <p:pic>
        <p:nvPicPr>
          <p:cNvPr id="7" name="Imagen 7" descr="Texto, Carta&#10;&#10;Descripción generada automáticamente">
            <a:extLst>
              <a:ext uri="{FF2B5EF4-FFF2-40B4-BE49-F238E27FC236}">
                <a16:creationId xmlns:a16="http://schemas.microsoft.com/office/drawing/2014/main" id="{3A54A17D-B1EF-4F03-B618-925665ECC89E}"/>
              </a:ext>
            </a:extLst>
          </p:cNvPr>
          <p:cNvPicPr>
            <a:picLocks noChangeAspect="1"/>
          </p:cNvPicPr>
          <p:nvPr/>
        </p:nvPicPr>
        <p:blipFill>
          <a:blip r:embed="rId2"/>
          <a:stretch>
            <a:fillRect/>
          </a:stretch>
        </p:blipFill>
        <p:spPr>
          <a:xfrm>
            <a:off x="2093344" y="3193189"/>
            <a:ext cx="8062820" cy="3490867"/>
          </a:xfrm>
          <a:prstGeom prst="rect">
            <a:avLst/>
          </a:prstGeom>
        </p:spPr>
      </p:pic>
    </p:spTree>
    <p:extLst>
      <p:ext uri="{BB962C8B-B14F-4D97-AF65-F5344CB8AC3E}">
        <p14:creationId xmlns:p14="http://schemas.microsoft.com/office/powerpoint/2010/main" val="27375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200824E-9820-43C3-ABC0-1770B0B1D5B1}"/>
              </a:ext>
            </a:extLst>
          </p:cNvPr>
          <p:cNvSpPr>
            <a:spLocks noGrp="1"/>
          </p:cNvSpPr>
          <p:nvPr>
            <p:ph type="sldNum" sz="quarter" idx="12"/>
          </p:nvPr>
        </p:nvSpPr>
        <p:spPr/>
        <p:txBody>
          <a:bodyPr/>
          <a:lstStyle/>
          <a:p>
            <a:fld id="{6D22F896-40B5-4ADD-8801-0D06FADFA095}" type="slidenum">
              <a:rPr lang="en-US" dirty="0"/>
              <a:t>17</a:t>
            </a:fld>
            <a:endParaRPr lang="en-US" dirty="0"/>
          </a:p>
        </p:txBody>
      </p:sp>
      <p:sp>
        <p:nvSpPr>
          <p:cNvPr id="4" name="Marcador de contenido 2">
            <a:extLst>
              <a:ext uri="{FF2B5EF4-FFF2-40B4-BE49-F238E27FC236}">
                <a16:creationId xmlns:a16="http://schemas.microsoft.com/office/drawing/2014/main" id="{17AEC0EF-A7E0-4893-A654-516F3B55C3CB}"/>
              </a:ext>
            </a:extLst>
          </p:cNvPr>
          <p:cNvSpPr txBox="1">
            <a:spLocks/>
          </p:cNvSpPr>
          <p:nvPr/>
        </p:nvSpPr>
        <p:spPr>
          <a:xfrm>
            <a:off x="824095" y="194646"/>
            <a:ext cx="9613861" cy="16152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UPDATE:</a:t>
            </a:r>
            <a:r>
              <a:rPr lang="es-ES" dirty="0">
                <a:ea typeface="+mn-lt"/>
                <a:cs typeface="+mn-lt"/>
              </a:rPr>
              <a:t> transforma un árbol STree(Ti-1) en STree(Ti) insertando el carácter t[i] de la cadena en los estados que correspondan, la entrada es el estado (s,(p,i)) donde se iniciarán los respectivos recorridos e </a:t>
            </a:r>
            <a:r>
              <a:rPr lang="es-ES">
                <a:ea typeface="+mn-lt"/>
                <a:cs typeface="+mn-lt"/>
              </a:rPr>
              <a:t>inserciones por el árbol.</a:t>
            </a:r>
            <a:endParaRPr lang="es-ES"/>
          </a:p>
          <a:p>
            <a:endParaRPr lang="es-ES" dirty="0"/>
          </a:p>
        </p:txBody>
      </p:sp>
      <p:pic>
        <p:nvPicPr>
          <p:cNvPr id="5" name="Imagen 5" descr="Texto, Carta&#10;&#10;Descripción generada automáticamente">
            <a:extLst>
              <a:ext uri="{FF2B5EF4-FFF2-40B4-BE49-F238E27FC236}">
                <a16:creationId xmlns:a16="http://schemas.microsoft.com/office/drawing/2014/main" id="{6EFF6F66-9B37-46D8-ACF5-4C0579F4294A}"/>
              </a:ext>
            </a:extLst>
          </p:cNvPr>
          <p:cNvPicPr>
            <a:picLocks noChangeAspect="1"/>
          </p:cNvPicPr>
          <p:nvPr/>
        </p:nvPicPr>
        <p:blipFill>
          <a:blip r:embed="rId2"/>
          <a:stretch>
            <a:fillRect/>
          </a:stretch>
        </p:blipFill>
        <p:spPr>
          <a:xfrm>
            <a:off x="1863306" y="2312523"/>
            <a:ext cx="8479765" cy="3871973"/>
          </a:xfrm>
          <a:prstGeom prst="rect">
            <a:avLst/>
          </a:prstGeom>
        </p:spPr>
      </p:pic>
    </p:spTree>
    <p:extLst>
      <p:ext uri="{BB962C8B-B14F-4D97-AF65-F5344CB8AC3E}">
        <p14:creationId xmlns:p14="http://schemas.microsoft.com/office/powerpoint/2010/main" val="94258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87B0C06-BDE5-4EEB-A2EB-94248F38C0B3}"/>
              </a:ext>
            </a:extLst>
          </p:cNvPr>
          <p:cNvSpPr>
            <a:spLocks noGrp="1"/>
          </p:cNvSpPr>
          <p:nvPr>
            <p:ph type="sldNum" sz="quarter" idx="12"/>
          </p:nvPr>
        </p:nvSpPr>
        <p:spPr/>
        <p:txBody>
          <a:bodyPr/>
          <a:lstStyle/>
          <a:p>
            <a:fld id="{6D22F896-40B5-4ADD-8801-0D06FADFA095}" type="slidenum">
              <a:rPr lang="en-US" dirty="0"/>
              <a:t>18</a:t>
            </a:fld>
            <a:endParaRPr lang="en-US" dirty="0"/>
          </a:p>
        </p:txBody>
      </p:sp>
      <p:sp>
        <p:nvSpPr>
          <p:cNvPr id="4" name="Marcador de contenido 2">
            <a:extLst>
              <a:ext uri="{FF2B5EF4-FFF2-40B4-BE49-F238E27FC236}">
                <a16:creationId xmlns:a16="http://schemas.microsoft.com/office/drawing/2014/main" id="{A5B8F2DE-87B3-4070-B831-18E0DFDB2478}"/>
              </a:ext>
            </a:extLst>
          </p:cNvPr>
          <p:cNvSpPr txBox="1">
            <a:spLocks/>
          </p:cNvSpPr>
          <p:nvPr/>
        </p:nvSpPr>
        <p:spPr>
          <a:xfrm>
            <a:off x="824095" y="194646"/>
            <a:ext cx="9613861" cy="1615241"/>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TEST-AND-SPLIT:</a:t>
            </a:r>
            <a:r>
              <a:rPr lang="es-ES" dirty="0">
                <a:ea typeface="+mn-lt"/>
                <a:cs typeface="+mn-lt"/>
              </a:rPr>
              <a:t> verifica si  un estado con una referencia canónica (s, (k,p)) es un punto final(es decir un estado en STree(T</a:t>
            </a:r>
            <a:r>
              <a:rPr lang="es-ES" baseline="30000" dirty="0">
                <a:ea typeface="+mn-lt"/>
                <a:cs typeface="+mn-lt"/>
              </a:rPr>
              <a:t>i-1</a:t>
            </a:r>
            <a:r>
              <a:rPr lang="es-ES" dirty="0">
                <a:ea typeface="+mn-lt"/>
                <a:cs typeface="+mn-lt"/>
              </a:rPr>
              <a:t>) que debería tener una transición t</a:t>
            </a:r>
            <a:r>
              <a:rPr lang="es-ES" baseline="-25000" dirty="0">
                <a:ea typeface="+mn-lt"/>
                <a:cs typeface="+mn-lt"/>
              </a:rPr>
              <a:t>i</a:t>
            </a:r>
            <a:r>
              <a:rPr lang="es-ES" dirty="0">
                <a:ea typeface="+mn-lt"/>
                <a:cs typeface="+mn-lt"/>
              </a:rPr>
              <a:t>), si (s,(k,p)) no fuese un estado explícito, entonces es hecho explícito dividiéndolo en una nueva </a:t>
            </a:r>
            <a:r>
              <a:rPr lang="es-ES">
                <a:ea typeface="+mn-lt"/>
                <a:cs typeface="+mn-lt"/>
              </a:rPr>
              <a:t>transición.</a:t>
            </a:r>
            <a:endParaRPr lang="es-ES"/>
          </a:p>
          <a:p>
            <a:endParaRPr lang="es-ES" dirty="0"/>
          </a:p>
        </p:txBody>
      </p:sp>
      <p:pic>
        <p:nvPicPr>
          <p:cNvPr id="5" name="Imagen 5" descr="Texto, Carta&#10;&#10;Descripción generada automáticamente">
            <a:extLst>
              <a:ext uri="{FF2B5EF4-FFF2-40B4-BE49-F238E27FC236}">
                <a16:creationId xmlns:a16="http://schemas.microsoft.com/office/drawing/2014/main" id="{B4F3C18D-A523-4042-BAC6-307AC3960F99}"/>
              </a:ext>
            </a:extLst>
          </p:cNvPr>
          <p:cNvPicPr>
            <a:picLocks noChangeAspect="1"/>
          </p:cNvPicPr>
          <p:nvPr/>
        </p:nvPicPr>
        <p:blipFill>
          <a:blip r:embed="rId2"/>
          <a:stretch>
            <a:fillRect/>
          </a:stretch>
        </p:blipFill>
        <p:spPr>
          <a:xfrm>
            <a:off x="885645" y="2037232"/>
            <a:ext cx="8781688" cy="4192518"/>
          </a:xfrm>
          <a:prstGeom prst="rect">
            <a:avLst/>
          </a:prstGeom>
        </p:spPr>
      </p:pic>
    </p:spTree>
    <p:extLst>
      <p:ext uri="{BB962C8B-B14F-4D97-AF65-F5344CB8AC3E}">
        <p14:creationId xmlns:p14="http://schemas.microsoft.com/office/powerpoint/2010/main" val="233576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6DC363B8-EE5D-4A27-BA02-5FF703986D0A}"/>
              </a:ext>
            </a:extLst>
          </p:cNvPr>
          <p:cNvSpPr>
            <a:spLocks noGrp="1"/>
          </p:cNvSpPr>
          <p:nvPr>
            <p:ph type="sldNum" sz="quarter" idx="12"/>
          </p:nvPr>
        </p:nvSpPr>
        <p:spPr/>
        <p:txBody>
          <a:bodyPr/>
          <a:lstStyle/>
          <a:p>
            <a:fld id="{6D22F896-40B5-4ADD-8801-0D06FADFA095}" type="slidenum">
              <a:rPr lang="en-US" dirty="0"/>
              <a:t>19</a:t>
            </a:fld>
            <a:endParaRPr lang="en-US" dirty="0"/>
          </a:p>
        </p:txBody>
      </p:sp>
      <p:pic>
        <p:nvPicPr>
          <p:cNvPr id="3" name="Imagen 3" descr="Texto, Carta&#10;&#10;Descripción generada automáticamente">
            <a:extLst>
              <a:ext uri="{FF2B5EF4-FFF2-40B4-BE49-F238E27FC236}">
                <a16:creationId xmlns:a16="http://schemas.microsoft.com/office/drawing/2014/main" id="{AC8ECD3B-7029-4FC1-B8A0-DB7DBB0D2483}"/>
              </a:ext>
            </a:extLst>
          </p:cNvPr>
          <p:cNvPicPr>
            <a:picLocks noChangeAspect="1"/>
          </p:cNvPicPr>
          <p:nvPr/>
        </p:nvPicPr>
        <p:blipFill>
          <a:blip r:embed="rId2"/>
          <a:stretch>
            <a:fillRect/>
          </a:stretch>
        </p:blipFill>
        <p:spPr>
          <a:xfrm>
            <a:off x="1662024" y="2374129"/>
            <a:ext cx="8867954" cy="3461214"/>
          </a:xfrm>
          <a:prstGeom prst="rect">
            <a:avLst/>
          </a:prstGeom>
        </p:spPr>
      </p:pic>
      <p:sp>
        <p:nvSpPr>
          <p:cNvPr id="5" name="Marcador de contenido 2">
            <a:extLst>
              <a:ext uri="{FF2B5EF4-FFF2-40B4-BE49-F238E27FC236}">
                <a16:creationId xmlns:a16="http://schemas.microsoft.com/office/drawing/2014/main" id="{ED350707-515E-47EE-BF76-4CF417AB11BF}"/>
              </a:ext>
            </a:extLst>
          </p:cNvPr>
          <p:cNvSpPr txBox="1">
            <a:spLocks/>
          </p:cNvSpPr>
          <p:nvPr/>
        </p:nvSpPr>
        <p:spPr>
          <a:xfrm>
            <a:off x="824095" y="194646"/>
            <a:ext cx="9613861" cy="16152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CANONIZE:</a:t>
            </a:r>
            <a:r>
              <a:rPr lang="es-ES" dirty="0">
                <a:ea typeface="+mn-lt"/>
                <a:cs typeface="+mn-lt"/>
              </a:rPr>
              <a:t> Dada un par de referencia (s,(k,p)) hacia un estado r. la función canonize devuelve el par de referencia canónico del estado r, es decir el ancestro (que es un estado explícito) mas </a:t>
            </a:r>
            <a:r>
              <a:rPr lang="es-ES">
                <a:ea typeface="+mn-lt"/>
                <a:cs typeface="+mn-lt"/>
              </a:rPr>
              <a:t>cercano de r, si r fuese un estado explícito la función retornaría r.</a:t>
            </a:r>
            <a:endParaRPr lang="es-ES"/>
          </a:p>
          <a:p>
            <a:endParaRPr lang="es-ES" dirty="0"/>
          </a:p>
        </p:txBody>
      </p:sp>
    </p:spTree>
    <p:extLst>
      <p:ext uri="{BB962C8B-B14F-4D97-AF65-F5344CB8AC3E}">
        <p14:creationId xmlns:p14="http://schemas.microsoft.com/office/powerpoint/2010/main" val="281665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a:t>Descripción del proyecto</a:t>
            </a:r>
            <a:endParaRPr lang="en-US" dirty="0"/>
          </a:p>
          <a:p>
            <a:r>
              <a:rPr lang="en-US"/>
              <a:t>Justificación de la estructura de datos a implementar</a:t>
            </a:r>
            <a:endParaRPr lang="en-US" dirty="0"/>
          </a:p>
          <a:p>
            <a:r>
              <a:rPr lang="en-US"/>
              <a:t>Procesos a implementar</a:t>
            </a:r>
            <a:endParaRPr lang="en-US" dirty="0"/>
          </a:p>
          <a:p>
            <a:r>
              <a:rPr lang="en-US"/>
              <a:t>Conclusiones</a:t>
            </a:r>
            <a:endParaRPr lang="en-US" dirty="0"/>
          </a:p>
          <a:p>
            <a:r>
              <a:rPr lang="en-US"/>
              <a:t>Referencias</a:t>
            </a:r>
            <a:endParaRPr lang="en-US" dirty="0"/>
          </a:p>
        </p:txBody>
      </p:sp>
      <p:sp>
        <p:nvSpPr>
          <p:cNvPr id="4" name="Marcador de número de diapositiva 3">
            <a:extLst>
              <a:ext uri="{FF2B5EF4-FFF2-40B4-BE49-F238E27FC236}">
                <a16:creationId xmlns:a16="http://schemas.microsoft.com/office/drawing/2014/main" id="{376387BF-9B5B-465D-8E26-6F17E00B8EC7}"/>
              </a:ext>
            </a:extLst>
          </p:cNvPr>
          <p:cNvSpPr>
            <a:spLocks noGrp="1"/>
          </p:cNvSpPr>
          <p:nvPr>
            <p:ph type="sldNum" sz="quarter" idx="12"/>
          </p:nvPr>
        </p:nvSpPr>
        <p:spPr/>
        <p:txBody>
          <a:bodyPr/>
          <a:lstStyle/>
          <a:p>
            <a:fld id="{6D22F896-40B5-4ADD-8801-0D06FADFA095}" type="slidenum">
              <a:rPr lang="en-US" smtClean="0"/>
              <a:t>2</a:t>
            </a:fld>
            <a:endParaRPr lang="es-ES"/>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0C82D-1B79-49F3-98F3-D10401A86855}"/>
              </a:ext>
            </a:extLst>
          </p:cNvPr>
          <p:cNvSpPr>
            <a:spLocks noGrp="1"/>
          </p:cNvSpPr>
          <p:nvPr>
            <p:ph type="title"/>
          </p:nvPr>
        </p:nvSpPr>
        <p:spPr/>
        <p:txBody>
          <a:bodyPr/>
          <a:lstStyle/>
          <a:p>
            <a:r>
              <a:rPr lang="es-ES"/>
              <a:t>Ejemplo de construcción del árbol de sufijos</a:t>
            </a:r>
            <a:endParaRPr lang="es-ES" dirty="0"/>
          </a:p>
        </p:txBody>
      </p:sp>
      <p:sp>
        <p:nvSpPr>
          <p:cNvPr id="3" name="Marcador de número de diapositiva 2">
            <a:extLst>
              <a:ext uri="{FF2B5EF4-FFF2-40B4-BE49-F238E27FC236}">
                <a16:creationId xmlns:a16="http://schemas.microsoft.com/office/drawing/2014/main" id="{243BDB89-8CA1-415C-848A-9AB53991C1C7}"/>
              </a:ext>
            </a:extLst>
          </p:cNvPr>
          <p:cNvSpPr>
            <a:spLocks noGrp="1"/>
          </p:cNvSpPr>
          <p:nvPr>
            <p:ph type="sldNum" sz="quarter" idx="12"/>
          </p:nvPr>
        </p:nvSpPr>
        <p:spPr/>
        <p:txBody>
          <a:bodyPr/>
          <a:lstStyle/>
          <a:p>
            <a:fld id="{6D22F896-40B5-4ADD-8801-0D06FADFA095}" type="slidenum">
              <a:rPr lang="en-US" dirty="0"/>
              <a:t>20</a:t>
            </a:fld>
            <a:endParaRPr lang="en-US" dirty="0"/>
          </a:p>
        </p:txBody>
      </p:sp>
      <p:pic>
        <p:nvPicPr>
          <p:cNvPr id="4" name="Imagen 4" descr="Diagrama&#10;&#10;Descripción generada automáticamente">
            <a:extLst>
              <a:ext uri="{FF2B5EF4-FFF2-40B4-BE49-F238E27FC236}">
                <a16:creationId xmlns:a16="http://schemas.microsoft.com/office/drawing/2014/main" id="{C1B7B2B0-A506-431D-8FEB-12E2EF6B8D55}"/>
              </a:ext>
            </a:extLst>
          </p:cNvPr>
          <p:cNvPicPr>
            <a:picLocks noChangeAspect="1"/>
          </p:cNvPicPr>
          <p:nvPr/>
        </p:nvPicPr>
        <p:blipFill>
          <a:blip r:embed="rId2"/>
          <a:stretch>
            <a:fillRect/>
          </a:stretch>
        </p:blipFill>
        <p:spPr>
          <a:xfrm>
            <a:off x="3602966" y="2060133"/>
            <a:ext cx="5417387" cy="4175468"/>
          </a:xfrm>
          <a:prstGeom prst="rect">
            <a:avLst/>
          </a:prstGeom>
        </p:spPr>
      </p:pic>
      <p:sp>
        <p:nvSpPr>
          <p:cNvPr id="5" name="Marcador de pie de página 4">
            <a:extLst>
              <a:ext uri="{FF2B5EF4-FFF2-40B4-BE49-F238E27FC236}">
                <a16:creationId xmlns:a16="http://schemas.microsoft.com/office/drawing/2014/main" id="{53B68339-66AA-4689-AD7F-3622C4CEA584}"/>
              </a:ext>
            </a:extLst>
          </p:cNvPr>
          <p:cNvSpPr>
            <a:spLocks noGrp="1"/>
          </p:cNvSpPr>
          <p:nvPr>
            <p:ph type="ftr" sz="quarter" idx="11"/>
          </p:nvPr>
        </p:nvSpPr>
        <p:spPr>
          <a:xfrm>
            <a:off x="680321" y="6324377"/>
            <a:ext cx="6870660" cy="365125"/>
          </a:xfrm>
        </p:spPr>
        <p:txBody>
          <a:bodyPr/>
          <a:lstStyle/>
          <a:p>
            <a:r>
              <a:rPr lang="en-US"/>
              <a:t>1. Ukkonen, E., 1995. On-line construction of suffix trees. </a:t>
            </a:r>
            <a:r>
              <a:rPr lang="en-US" i="1"/>
              <a:t>Algorithmica</a:t>
            </a:r>
            <a:r>
              <a:rPr lang="en-US"/>
              <a:t>, 14, pp.249--260.</a:t>
            </a:r>
            <a:endParaRPr lang="es-ES"/>
          </a:p>
        </p:txBody>
      </p:sp>
      <p:sp>
        <p:nvSpPr>
          <p:cNvPr id="6" name="CuadroTexto 5">
            <a:extLst>
              <a:ext uri="{FF2B5EF4-FFF2-40B4-BE49-F238E27FC236}">
                <a16:creationId xmlns:a16="http://schemas.microsoft.com/office/drawing/2014/main" id="{806F25F3-BCCD-4E39-AFF8-913A45D5A1D1}"/>
              </a:ext>
            </a:extLst>
          </p:cNvPr>
          <p:cNvSpPr txBox="1"/>
          <p:nvPr/>
        </p:nvSpPr>
        <p:spPr>
          <a:xfrm>
            <a:off x="9123872" y="5888966"/>
            <a:ext cx="5003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1</a:t>
            </a:r>
          </a:p>
        </p:txBody>
      </p:sp>
      <p:sp>
        <p:nvSpPr>
          <p:cNvPr id="7" name="CuadroTexto 6">
            <a:extLst>
              <a:ext uri="{FF2B5EF4-FFF2-40B4-BE49-F238E27FC236}">
                <a16:creationId xmlns:a16="http://schemas.microsoft.com/office/drawing/2014/main" id="{E08F24DD-D5B5-40F2-A6E5-79192D2B1A68}"/>
              </a:ext>
            </a:extLst>
          </p:cNvPr>
          <p:cNvSpPr txBox="1"/>
          <p:nvPr/>
        </p:nvSpPr>
        <p:spPr>
          <a:xfrm>
            <a:off x="4495800" y="2762250"/>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(1,∞)</a:t>
            </a:r>
          </a:p>
        </p:txBody>
      </p:sp>
      <p:sp>
        <p:nvSpPr>
          <p:cNvPr id="8" name="CuadroTexto 7">
            <a:extLst>
              <a:ext uri="{FF2B5EF4-FFF2-40B4-BE49-F238E27FC236}">
                <a16:creationId xmlns:a16="http://schemas.microsoft.com/office/drawing/2014/main" id="{B8CCA6A3-2774-43E2-9DB5-21B8F6BAF2E3}"/>
              </a:ext>
            </a:extLst>
          </p:cNvPr>
          <p:cNvSpPr txBox="1"/>
          <p:nvPr/>
        </p:nvSpPr>
        <p:spPr>
          <a:xfrm>
            <a:off x="5848349" y="2847975"/>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(1,∞)</a:t>
            </a:r>
          </a:p>
        </p:txBody>
      </p:sp>
      <p:sp>
        <p:nvSpPr>
          <p:cNvPr id="9" name="CuadroTexto 8">
            <a:extLst>
              <a:ext uri="{FF2B5EF4-FFF2-40B4-BE49-F238E27FC236}">
                <a16:creationId xmlns:a16="http://schemas.microsoft.com/office/drawing/2014/main" id="{EE4008CD-8C63-4A9E-BDB6-00EE30D7EF7B}"/>
              </a:ext>
            </a:extLst>
          </p:cNvPr>
          <p:cNvSpPr txBox="1"/>
          <p:nvPr/>
        </p:nvSpPr>
        <p:spPr>
          <a:xfrm>
            <a:off x="6953249" y="2819400"/>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(2,∞)</a:t>
            </a:r>
          </a:p>
        </p:txBody>
      </p:sp>
      <p:sp>
        <p:nvSpPr>
          <p:cNvPr id="10" name="CuadroTexto 9">
            <a:extLst>
              <a:ext uri="{FF2B5EF4-FFF2-40B4-BE49-F238E27FC236}">
                <a16:creationId xmlns:a16="http://schemas.microsoft.com/office/drawing/2014/main" id="{0C3DDF79-8775-4B14-AF58-44BA6F9AD10B}"/>
              </a:ext>
            </a:extLst>
          </p:cNvPr>
          <p:cNvSpPr txBox="1"/>
          <p:nvPr/>
        </p:nvSpPr>
        <p:spPr>
          <a:xfrm>
            <a:off x="7781924" y="2762250"/>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(1,∞)</a:t>
            </a:r>
          </a:p>
        </p:txBody>
      </p:sp>
      <p:sp>
        <p:nvSpPr>
          <p:cNvPr id="11" name="CuadroTexto 10">
            <a:extLst>
              <a:ext uri="{FF2B5EF4-FFF2-40B4-BE49-F238E27FC236}">
                <a16:creationId xmlns:a16="http://schemas.microsoft.com/office/drawing/2014/main" id="{F2F43B07-2E84-4A17-B54D-25B5A3965BB8}"/>
              </a:ext>
            </a:extLst>
          </p:cNvPr>
          <p:cNvSpPr txBox="1"/>
          <p:nvPr/>
        </p:nvSpPr>
        <p:spPr>
          <a:xfrm>
            <a:off x="8658224" y="2695575"/>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(2,∞)</a:t>
            </a:r>
          </a:p>
        </p:txBody>
      </p:sp>
      <p:sp>
        <p:nvSpPr>
          <p:cNvPr id="12" name="CuadroTexto 11">
            <a:extLst>
              <a:ext uri="{FF2B5EF4-FFF2-40B4-BE49-F238E27FC236}">
                <a16:creationId xmlns:a16="http://schemas.microsoft.com/office/drawing/2014/main" id="{FB54FD06-7998-4607-B67B-986F70D4E169}"/>
              </a:ext>
            </a:extLst>
          </p:cNvPr>
          <p:cNvSpPr txBox="1"/>
          <p:nvPr/>
        </p:nvSpPr>
        <p:spPr>
          <a:xfrm>
            <a:off x="3724274" y="4514849"/>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(1,∞)</a:t>
            </a:r>
          </a:p>
        </p:txBody>
      </p:sp>
      <p:sp>
        <p:nvSpPr>
          <p:cNvPr id="13" name="CuadroTexto 12">
            <a:extLst>
              <a:ext uri="{FF2B5EF4-FFF2-40B4-BE49-F238E27FC236}">
                <a16:creationId xmlns:a16="http://schemas.microsoft.com/office/drawing/2014/main" id="{52FA07F8-A405-4D16-A319-2E642E0A9B7D}"/>
              </a:ext>
            </a:extLst>
          </p:cNvPr>
          <p:cNvSpPr txBox="1"/>
          <p:nvPr/>
        </p:nvSpPr>
        <p:spPr>
          <a:xfrm>
            <a:off x="4867274" y="4638674"/>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(2,∞)</a:t>
            </a:r>
          </a:p>
        </p:txBody>
      </p:sp>
      <p:sp>
        <p:nvSpPr>
          <p:cNvPr id="14" name="CuadroTexto 13">
            <a:extLst>
              <a:ext uri="{FF2B5EF4-FFF2-40B4-BE49-F238E27FC236}">
                <a16:creationId xmlns:a16="http://schemas.microsoft.com/office/drawing/2014/main" id="{6F858868-92F3-4C27-B8ED-DFCA1E0EF417}"/>
              </a:ext>
            </a:extLst>
          </p:cNvPr>
          <p:cNvSpPr txBox="1"/>
          <p:nvPr/>
        </p:nvSpPr>
        <p:spPr>
          <a:xfrm>
            <a:off x="6524624" y="4581524"/>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(1,2)</a:t>
            </a:r>
          </a:p>
        </p:txBody>
      </p:sp>
      <p:sp>
        <p:nvSpPr>
          <p:cNvPr id="15" name="CuadroTexto 14">
            <a:extLst>
              <a:ext uri="{FF2B5EF4-FFF2-40B4-BE49-F238E27FC236}">
                <a16:creationId xmlns:a16="http://schemas.microsoft.com/office/drawing/2014/main" id="{920FDA08-B355-4C48-B73D-D0428DDFCCCF}"/>
              </a:ext>
            </a:extLst>
          </p:cNvPr>
          <p:cNvSpPr txBox="1"/>
          <p:nvPr/>
        </p:nvSpPr>
        <p:spPr>
          <a:xfrm>
            <a:off x="7448549" y="4886324"/>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(2,2)</a:t>
            </a:r>
          </a:p>
        </p:txBody>
      </p:sp>
      <p:sp>
        <p:nvSpPr>
          <p:cNvPr id="16" name="CuadroTexto 15">
            <a:extLst>
              <a:ext uri="{FF2B5EF4-FFF2-40B4-BE49-F238E27FC236}">
                <a16:creationId xmlns:a16="http://schemas.microsoft.com/office/drawing/2014/main" id="{2FD7DA53-4C9D-4F09-944B-B879F902BDAA}"/>
              </a:ext>
            </a:extLst>
          </p:cNvPr>
          <p:cNvSpPr txBox="1"/>
          <p:nvPr/>
        </p:nvSpPr>
        <p:spPr>
          <a:xfrm>
            <a:off x="7781924" y="4514849"/>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(5,∞)</a:t>
            </a:r>
          </a:p>
        </p:txBody>
      </p:sp>
      <p:sp>
        <p:nvSpPr>
          <p:cNvPr id="17" name="CuadroTexto 16">
            <a:extLst>
              <a:ext uri="{FF2B5EF4-FFF2-40B4-BE49-F238E27FC236}">
                <a16:creationId xmlns:a16="http://schemas.microsoft.com/office/drawing/2014/main" id="{73BC1D52-E64E-44C8-9A96-4CBF99F39EA4}"/>
              </a:ext>
            </a:extLst>
          </p:cNvPr>
          <p:cNvSpPr txBox="1"/>
          <p:nvPr/>
        </p:nvSpPr>
        <p:spPr>
          <a:xfrm>
            <a:off x="7972424" y="5010149"/>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(5,∞)</a:t>
            </a:r>
          </a:p>
        </p:txBody>
      </p:sp>
      <p:sp>
        <p:nvSpPr>
          <p:cNvPr id="19" name="CuadroTexto 18">
            <a:extLst>
              <a:ext uri="{FF2B5EF4-FFF2-40B4-BE49-F238E27FC236}">
                <a16:creationId xmlns:a16="http://schemas.microsoft.com/office/drawing/2014/main" id="{F6F40295-B3CD-4517-A036-98DEF9E8E2E9}"/>
              </a:ext>
            </a:extLst>
          </p:cNvPr>
          <p:cNvSpPr txBox="1"/>
          <p:nvPr/>
        </p:nvSpPr>
        <p:spPr>
          <a:xfrm>
            <a:off x="8105774" y="5429249"/>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(3,∞)</a:t>
            </a:r>
          </a:p>
        </p:txBody>
      </p:sp>
      <p:sp>
        <p:nvSpPr>
          <p:cNvPr id="20" name="CuadroTexto 19">
            <a:extLst>
              <a:ext uri="{FF2B5EF4-FFF2-40B4-BE49-F238E27FC236}">
                <a16:creationId xmlns:a16="http://schemas.microsoft.com/office/drawing/2014/main" id="{EAC8F15C-7045-4F41-AC92-EA27018CD672}"/>
              </a:ext>
            </a:extLst>
          </p:cNvPr>
          <p:cNvSpPr txBox="1"/>
          <p:nvPr/>
        </p:nvSpPr>
        <p:spPr>
          <a:xfrm>
            <a:off x="7191374" y="5581649"/>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(5,∞)</a:t>
            </a:r>
          </a:p>
        </p:txBody>
      </p:sp>
      <p:sp>
        <p:nvSpPr>
          <p:cNvPr id="21" name="CuadroTexto 20">
            <a:extLst>
              <a:ext uri="{FF2B5EF4-FFF2-40B4-BE49-F238E27FC236}">
                <a16:creationId xmlns:a16="http://schemas.microsoft.com/office/drawing/2014/main" id="{B991176B-4973-4F82-BE83-6CE6A7E92EBE}"/>
              </a:ext>
            </a:extLst>
          </p:cNvPr>
          <p:cNvSpPr txBox="1"/>
          <p:nvPr/>
        </p:nvSpPr>
        <p:spPr>
          <a:xfrm>
            <a:off x="6229349" y="5133974"/>
            <a:ext cx="4667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000" dirty="0">
                <a:solidFill>
                  <a:schemeClr val="bg1"/>
                </a:solidFill>
              </a:rPr>
              <a:t>(3,∞)</a:t>
            </a:r>
          </a:p>
        </p:txBody>
      </p:sp>
      <p:sp>
        <p:nvSpPr>
          <p:cNvPr id="22" name="CuadroTexto 21">
            <a:extLst>
              <a:ext uri="{FF2B5EF4-FFF2-40B4-BE49-F238E27FC236}">
                <a16:creationId xmlns:a16="http://schemas.microsoft.com/office/drawing/2014/main" id="{C5767D94-8BB1-47F1-8907-3AD60EDE1711}"/>
              </a:ext>
            </a:extLst>
          </p:cNvPr>
          <p:cNvSpPr txBox="1"/>
          <p:nvPr/>
        </p:nvSpPr>
        <p:spPr>
          <a:xfrm>
            <a:off x="1038225" y="229552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c a c a o</a:t>
            </a:r>
          </a:p>
          <a:p>
            <a:r>
              <a:rPr lang="es-ES" dirty="0"/>
              <a:t>1 2 3 4 5</a:t>
            </a:r>
          </a:p>
        </p:txBody>
      </p:sp>
    </p:spTree>
    <p:extLst>
      <p:ext uri="{BB962C8B-B14F-4D97-AF65-F5344CB8AC3E}">
        <p14:creationId xmlns:p14="http://schemas.microsoft.com/office/powerpoint/2010/main" val="58067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4E18A55-D7E6-4766-AAFE-E444A4DBF1F1}"/>
              </a:ext>
            </a:extLst>
          </p:cNvPr>
          <p:cNvSpPr>
            <a:spLocks noGrp="1"/>
          </p:cNvSpPr>
          <p:nvPr>
            <p:ph type="sldNum" sz="quarter" idx="12"/>
          </p:nvPr>
        </p:nvSpPr>
        <p:spPr/>
        <p:txBody>
          <a:bodyPr/>
          <a:lstStyle/>
          <a:p>
            <a:fld id="{6D22F896-40B5-4ADD-8801-0D06FADFA095}" type="slidenum">
              <a:rPr lang="en-US" dirty="0"/>
              <a:t>21</a:t>
            </a:fld>
            <a:endParaRPr lang="en-US" dirty="0"/>
          </a:p>
        </p:txBody>
      </p:sp>
      <p:sp>
        <p:nvSpPr>
          <p:cNvPr id="4" name="Marcador de contenido 2">
            <a:extLst>
              <a:ext uri="{FF2B5EF4-FFF2-40B4-BE49-F238E27FC236}">
                <a16:creationId xmlns:a16="http://schemas.microsoft.com/office/drawing/2014/main" id="{38672AE9-7B67-4A6F-8BC8-C6E03AE7D05E}"/>
              </a:ext>
            </a:extLst>
          </p:cNvPr>
          <p:cNvSpPr txBox="1">
            <a:spLocks/>
          </p:cNvSpPr>
          <p:nvPr/>
        </p:nvSpPr>
        <p:spPr>
          <a:xfrm>
            <a:off x="824095" y="194646"/>
            <a:ext cx="9613861" cy="16008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STRING-MATCH: </a:t>
            </a:r>
            <a:r>
              <a:rPr lang="es-ES" dirty="0">
                <a:ea typeface="+mn-lt"/>
                <a:cs typeface="+mn-lt"/>
              </a:rPr>
              <a:t>dada una cadena </a:t>
            </a:r>
            <a:r>
              <a:rPr lang="es-ES" b="1" dirty="0">
                <a:ea typeface="+mn-lt"/>
                <a:cs typeface="+mn-lt"/>
              </a:rPr>
              <a:t>ss</a:t>
            </a:r>
            <a:r>
              <a:rPr lang="es-ES" dirty="0">
                <a:ea typeface="+mn-lt"/>
                <a:cs typeface="+mn-lt"/>
              </a:rPr>
              <a:t> como solicitud, la función buscará en el árbol de sufijos todos aquellos documentos que contengan ss, para ello antes la palabra pasará por un proceso </a:t>
            </a:r>
            <a:r>
              <a:rPr lang="es-ES">
                <a:ea typeface="+mn-lt"/>
                <a:cs typeface="+mn-lt"/>
              </a:rPr>
              <a:t>de formateo similar al del algoritmo FORMATEO. </a:t>
            </a:r>
            <a:endParaRPr lang="es-ES"/>
          </a:p>
          <a:p>
            <a:endParaRPr lang="es-ES" dirty="0"/>
          </a:p>
        </p:txBody>
      </p:sp>
      <p:pic>
        <p:nvPicPr>
          <p:cNvPr id="6" name="Imagen 6" descr="Texto&#10;&#10;Descripción generada automáticamente">
            <a:extLst>
              <a:ext uri="{FF2B5EF4-FFF2-40B4-BE49-F238E27FC236}">
                <a16:creationId xmlns:a16="http://schemas.microsoft.com/office/drawing/2014/main" id="{65B748EF-8B19-4FED-87E3-99418B82B0DF}"/>
              </a:ext>
            </a:extLst>
          </p:cNvPr>
          <p:cNvPicPr>
            <a:picLocks noChangeAspect="1"/>
          </p:cNvPicPr>
          <p:nvPr/>
        </p:nvPicPr>
        <p:blipFill>
          <a:blip r:embed="rId2"/>
          <a:stretch>
            <a:fillRect/>
          </a:stretch>
        </p:blipFill>
        <p:spPr>
          <a:xfrm>
            <a:off x="3344174" y="1718113"/>
            <a:ext cx="5518029" cy="4988903"/>
          </a:xfrm>
          <a:prstGeom prst="rect">
            <a:avLst/>
          </a:prstGeom>
        </p:spPr>
      </p:pic>
    </p:spTree>
    <p:extLst>
      <p:ext uri="{BB962C8B-B14F-4D97-AF65-F5344CB8AC3E}">
        <p14:creationId xmlns:p14="http://schemas.microsoft.com/office/powerpoint/2010/main" val="293397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58F51CC-6E42-41B2-9DEC-C8B7745FD656}"/>
              </a:ext>
            </a:extLst>
          </p:cNvPr>
          <p:cNvSpPr>
            <a:spLocks noGrp="1"/>
          </p:cNvSpPr>
          <p:nvPr>
            <p:ph type="sldNum" sz="quarter" idx="12"/>
          </p:nvPr>
        </p:nvSpPr>
        <p:spPr/>
        <p:txBody>
          <a:bodyPr/>
          <a:lstStyle/>
          <a:p>
            <a:fld id="{6D22F896-40B5-4ADD-8801-0D06FADFA095}" type="slidenum">
              <a:rPr lang="en-US" dirty="0"/>
              <a:t>22</a:t>
            </a:fld>
            <a:endParaRPr lang="en-US" dirty="0"/>
          </a:p>
        </p:txBody>
      </p:sp>
      <p:sp>
        <p:nvSpPr>
          <p:cNvPr id="4" name="Marcador de contenido 2">
            <a:extLst>
              <a:ext uri="{FF2B5EF4-FFF2-40B4-BE49-F238E27FC236}">
                <a16:creationId xmlns:a16="http://schemas.microsoft.com/office/drawing/2014/main" id="{6BD4373D-0BC1-4268-A20C-DC972E1F12E5}"/>
              </a:ext>
            </a:extLst>
          </p:cNvPr>
          <p:cNvSpPr txBox="1">
            <a:spLocks/>
          </p:cNvSpPr>
          <p:nvPr/>
        </p:nvSpPr>
        <p:spPr>
          <a:xfrm>
            <a:off x="824095" y="194646"/>
            <a:ext cx="9613861" cy="145709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GET-RESULTS: </a:t>
            </a:r>
            <a:r>
              <a:rPr lang="es-ES" dirty="0">
                <a:ea typeface="+mn-lt"/>
                <a:cs typeface="+mn-lt"/>
              </a:rPr>
              <a:t>dado un estado  y los índices que lo apuntan, recorre todos los estados </a:t>
            </a:r>
            <a:r>
              <a:rPr lang="es-ES">
                <a:ea typeface="+mn-lt"/>
                <a:cs typeface="+mn-lt"/>
              </a:rPr>
              <a:t>hojas que encuentre, por cada hoja encontrada </a:t>
            </a:r>
            <a:r>
              <a:rPr lang="es-ES" dirty="0">
                <a:ea typeface="+mn-lt"/>
                <a:cs typeface="+mn-lt"/>
              </a:rPr>
              <a:t>obtiene el id y doi del documento al cual le pertenece dicha hoja, por cada documento contabiliza la cantidad de veces que aparece la palabra dada.</a:t>
            </a:r>
            <a:endParaRPr lang="es-ES" dirty="0"/>
          </a:p>
          <a:p>
            <a:endParaRPr lang="es-ES" dirty="0"/>
          </a:p>
        </p:txBody>
      </p:sp>
      <p:pic>
        <p:nvPicPr>
          <p:cNvPr id="3" name="Imagen 4" descr="Texto&#10;&#10;Descripción generada automáticamente">
            <a:extLst>
              <a:ext uri="{FF2B5EF4-FFF2-40B4-BE49-F238E27FC236}">
                <a16:creationId xmlns:a16="http://schemas.microsoft.com/office/drawing/2014/main" id="{3C179195-8317-48F6-8150-36F71F275836}"/>
              </a:ext>
            </a:extLst>
          </p:cNvPr>
          <p:cNvPicPr>
            <a:picLocks noChangeAspect="1"/>
          </p:cNvPicPr>
          <p:nvPr/>
        </p:nvPicPr>
        <p:blipFill>
          <a:blip r:embed="rId2"/>
          <a:stretch>
            <a:fillRect/>
          </a:stretch>
        </p:blipFill>
        <p:spPr>
          <a:xfrm>
            <a:off x="2265873" y="1838983"/>
            <a:ext cx="7660256" cy="4632145"/>
          </a:xfrm>
          <a:prstGeom prst="rect">
            <a:avLst/>
          </a:prstGeom>
        </p:spPr>
      </p:pic>
    </p:spTree>
    <p:extLst>
      <p:ext uri="{BB962C8B-B14F-4D97-AF65-F5344CB8AC3E}">
        <p14:creationId xmlns:p14="http://schemas.microsoft.com/office/powerpoint/2010/main" val="28337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020C920-0278-4D5D-A38C-2E76CC9FF7CC}"/>
              </a:ext>
            </a:extLst>
          </p:cNvPr>
          <p:cNvSpPr>
            <a:spLocks noGrp="1"/>
          </p:cNvSpPr>
          <p:nvPr>
            <p:ph type="sldNum" sz="quarter" idx="12"/>
          </p:nvPr>
        </p:nvSpPr>
        <p:spPr/>
        <p:txBody>
          <a:bodyPr/>
          <a:lstStyle/>
          <a:p>
            <a:fld id="{6D22F896-40B5-4ADD-8801-0D06FADFA095}" type="slidenum">
              <a:rPr lang="en-US" dirty="0"/>
              <a:t>23</a:t>
            </a:fld>
            <a:endParaRPr lang="en-US" dirty="0"/>
          </a:p>
        </p:txBody>
      </p:sp>
      <p:sp>
        <p:nvSpPr>
          <p:cNvPr id="4" name="Marcador de contenido 2">
            <a:extLst>
              <a:ext uri="{FF2B5EF4-FFF2-40B4-BE49-F238E27FC236}">
                <a16:creationId xmlns:a16="http://schemas.microsoft.com/office/drawing/2014/main" id="{6A61AC90-6CAE-474B-BB66-4153F77F22E6}"/>
              </a:ext>
            </a:extLst>
          </p:cNvPr>
          <p:cNvSpPr txBox="1">
            <a:spLocks/>
          </p:cNvSpPr>
          <p:nvPr/>
        </p:nvSpPr>
        <p:spPr>
          <a:xfrm>
            <a:off x="752208" y="108382"/>
            <a:ext cx="9843898" cy="58996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GET-ID: </a:t>
            </a:r>
            <a:r>
              <a:rPr lang="es-ES" dirty="0">
                <a:ea typeface="+mn-lt"/>
                <a:cs typeface="+mn-lt"/>
              </a:rPr>
              <a:t>dado un índice k, retornaremos el id de la cadena a </a:t>
            </a:r>
            <a:r>
              <a:rPr lang="es-ES">
                <a:ea typeface="+mn-lt"/>
                <a:cs typeface="+mn-lt"/>
              </a:rPr>
              <a:t>la cual pertenece aquel índice, también su doi, para ello realizaremos una búsqueda binaria sobre un arreglo general que se construye al inicio, cuando empezamos a concatenar todas las entradas dadas</a:t>
            </a:r>
            <a:r>
              <a:rPr lang="es-ES" dirty="0">
                <a:ea typeface="+mn-lt"/>
                <a:cs typeface="+mn-lt"/>
              </a:rPr>
              <a:t>.</a:t>
            </a:r>
            <a:endParaRPr lang="es-ES" dirty="0"/>
          </a:p>
          <a:p>
            <a:pPr marL="0" indent="0" algn="just">
              <a:buNone/>
            </a:pPr>
            <a:r>
              <a:rPr lang="es-ES"/>
              <a:t>p.ej. dados 5 cadenas s1:"holaatodos", s2:"holaami", s3:"holaati", s4:"adiosati", s5:"adiosami", tras concatenar todas las entradas </a:t>
            </a:r>
            <a:r>
              <a:rPr lang="es-ES" dirty="0"/>
              <a:t>terminamos con el string:</a:t>
            </a:r>
          </a:p>
          <a:p>
            <a:pPr marL="0" indent="0" algn="just">
              <a:buNone/>
            </a:pPr>
            <a:r>
              <a:rPr lang="es-ES"/>
              <a:t>"</a:t>
            </a:r>
            <a:r>
              <a:rPr lang="es-ES">
                <a:highlight>
                  <a:srgbClr val="0000FF"/>
                </a:highlight>
              </a:rPr>
              <a:t>h</a:t>
            </a:r>
            <a:r>
              <a:rPr lang="es-ES"/>
              <a:t>olaatodo</a:t>
            </a:r>
            <a:r>
              <a:rPr lang="es-ES">
                <a:highlight>
                  <a:srgbClr val="FF0000"/>
                </a:highlight>
              </a:rPr>
              <a:t>s</a:t>
            </a:r>
            <a:r>
              <a:rPr lang="es-ES">
                <a:highlight>
                  <a:srgbClr val="0000FF"/>
                </a:highlight>
              </a:rPr>
              <a:t>h</a:t>
            </a:r>
            <a:r>
              <a:rPr lang="es-ES"/>
              <a:t>olaam</a:t>
            </a:r>
            <a:r>
              <a:rPr lang="es-ES">
                <a:highlight>
                  <a:srgbClr val="FF0000"/>
                </a:highlight>
              </a:rPr>
              <a:t>i</a:t>
            </a:r>
            <a:r>
              <a:rPr lang="es-ES">
                <a:highlight>
                  <a:srgbClr val="0000FF"/>
                </a:highlight>
              </a:rPr>
              <a:t>h</a:t>
            </a:r>
            <a:r>
              <a:rPr lang="es-ES"/>
              <a:t>olaat</a:t>
            </a:r>
            <a:r>
              <a:rPr lang="es-ES">
                <a:highlight>
                  <a:srgbClr val="FF0000"/>
                </a:highlight>
              </a:rPr>
              <a:t>i</a:t>
            </a:r>
            <a:r>
              <a:rPr lang="es-ES">
                <a:highlight>
                  <a:srgbClr val="0000FF"/>
                </a:highlight>
              </a:rPr>
              <a:t>a</a:t>
            </a:r>
            <a:r>
              <a:rPr lang="es-ES"/>
              <a:t>diosat</a:t>
            </a:r>
            <a:r>
              <a:rPr lang="es-ES">
                <a:highlight>
                  <a:srgbClr val="FF0000"/>
                </a:highlight>
              </a:rPr>
              <a:t>i</a:t>
            </a:r>
            <a:r>
              <a:rPr lang="es-ES">
                <a:highlight>
                  <a:srgbClr val="0000FF"/>
                </a:highlight>
              </a:rPr>
              <a:t>a</a:t>
            </a:r>
            <a:r>
              <a:rPr lang="es-ES"/>
              <a:t>diosam</a:t>
            </a:r>
            <a:r>
              <a:rPr lang="es-ES">
                <a:highlight>
                  <a:srgbClr val="FF0000"/>
                </a:highlight>
              </a:rPr>
              <a:t>i</a:t>
            </a:r>
            <a:r>
              <a:rPr lang="es-ES"/>
              <a:t>"</a:t>
            </a:r>
            <a:endParaRPr lang="es-ES" dirty="0"/>
          </a:p>
          <a:p>
            <a:pPr marL="0" indent="0" algn="just">
              <a:buNone/>
            </a:pPr>
            <a:r>
              <a:rPr lang="es-ES" dirty="0"/>
              <a:t>Cada una de estas cadenas contiene un par de índices que delimita su inicio y final: s1:(</a:t>
            </a:r>
            <a:r>
              <a:rPr lang="es-ES" dirty="0">
                <a:highlight>
                  <a:srgbClr val="0000FF"/>
                </a:highlight>
              </a:rPr>
              <a:t>1</a:t>
            </a:r>
            <a:r>
              <a:rPr lang="es-ES" dirty="0"/>
              <a:t>,</a:t>
            </a:r>
            <a:r>
              <a:rPr lang="es-ES" dirty="0">
                <a:highlight>
                  <a:srgbClr val="FF0000"/>
                </a:highlight>
              </a:rPr>
              <a:t>10</a:t>
            </a:r>
            <a:r>
              <a:rPr lang="es-ES" dirty="0"/>
              <a:t>), s2:(</a:t>
            </a:r>
            <a:r>
              <a:rPr lang="es-ES" dirty="0">
                <a:highlight>
                  <a:srgbClr val="0000FF"/>
                </a:highlight>
              </a:rPr>
              <a:t>11</a:t>
            </a:r>
            <a:r>
              <a:rPr lang="es-ES" dirty="0"/>
              <a:t>,</a:t>
            </a:r>
            <a:r>
              <a:rPr lang="es-ES" dirty="0">
                <a:highlight>
                  <a:srgbClr val="FF0000"/>
                </a:highlight>
              </a:rPr>
              <a:t>17</a:t>
            </a:r>
            <a:r>
              <a:rPr lang="es-ES" dirty="0"/>
              <a:t>), s3:(</a:t>
            </a:r>
            <a:r>
              <a:rPr lang="es-ES" dirty="0">
                <a:highlight>
                  <a:srgbClr val="0000FF"/>
                </a:highlight>
              </a:rPr>
              <a:t>18</a:t>
            </a:r>
            <a:r>
              <a:rPr lang="es-ES" dirty="0"/>
              <a:t>,</a:t>
            </a:r>
            <a:r>
              <a:rPr lang="es-ES" dirty="0">
                <a:highlight>
                  <a:srgbClr val="FF0000"/>
                </a:highlight>
              </a:rPr>
              <a:t>24</a:t>
            </a:r>
            <a:r>
              <a:rPr lang="es-ES" dirty="0"/>
              <a:t>), s4:(</a:t>
            </a:r>
            <a:r>
              <a:rPr lang="es-ES" dirty="0">
                <a:highlight>
                  <a:srgbClr val="0000FF"/>
                </a:highlight>
              </a:rPr>
              <a:t>25</a:t>
            </a:r>
            <a:r>
              <a:rPr lang="es-ES" dirty="0"/>
              <a:t>,</a:t>
            </a:r>
            <a:r>
              <a:rPr lang="es-ES" dirty="0">
                <a:highlight>
                  <a:srgbClr val="FF0000"/>
                </a:highlight>
              </a:rPr>
              <a:t>32</a:t>
            </a:r>
            <a:r>
              <a:rPr lang="es-ES" dirty="0"/>
              <a:t>), s5:(</a:t>
            </a:r>
            <a:r>
              <a:rPr lang="es-ES" dirty="0">
                <a:highlight>
                  <a:srgbClr val="0000FF"/>
                </a:highlight>
              </a:rPr>
              <a:t>33</a:t>
            </a:r>
            <a:r>
              <a:rPr lang="es-ES" dirty="0"/>
              <a:t>,</a:t>
            </a:r>
            <a:r>
              <a:rPr lang="es-ES" dirty="0">
                <a:highlight>
                  <a:srgbClr val="FF0000"/>
                </a:highlight>
              </a:rPr>
              <a:t>40</a:t>
            </a:r>
            <a:r>
              <a:rPr lang="es-ES" dirty="0"/>
              <a:t>), lo que realizaremos será una búsqueda binaria sobre los índices </a:t>
            </a:r>
            <a:r>
              <a:rPr lang="es-ES"/>
              <a:t>iniciales de cada cadena:</a:t>
            </a:r>
            <a:endParaRPr lang="es-ES" dirty="0"/>
          </a:p>
          <a:p>
            <a:pPr marL="0" indent="0" algn="just">
              <a:buNone/>
            </a:pPr>
            <a:r>
              <a:rPr lang="es-ES" dirty="0"/>
              <a:t>[</a:t>
            </a:r>
            <a:r>
              <a:rPr lang="es-ES" dirty="0">
                <a:highlight>
                  <a:srgbClr val="0000FF"/>
                </a:highlight>
              </a:rPr>
              <a:t>1</a:t>
            </a:r>
            <a:r>
              <a:rPr lang="es-ES" dirty="0"/>
              <a:t>,</a:t>
            </a:r>
            <a:r>
              <a:rPr lang="es-ES" dirty="0">
                <a:highlight>
                  <a:srgbClr val="0000FF"/>
                </a:highlight>
              </a:rPr>
              <a:t>11</a:t>
            </a:r>
            <a:r>
              <a:rPr lang="es-ES" dirty="0"/>
              <a:t>,</a:t>
            </a:r>
            <a:r>
              <a:rPr lang="es-ES" dirty="0">
                <a:highlight>
                  <a:srgbClr val="0000FF"/>
                </a:highlight>
              </a:rPr>
              <a:t>18</a:t>
            </a:r>
            <a:r>
              <a:rPr lang="es-ES" dirty="0"/>
              <a:t>,</a:t>
            </a:r>
            <a:r>
              <a:rPr lang="es-ES" dirty="0">
                <a:highlight>
                  <a:srgbClr val="0000FF"/>
                </a:highlight>
              </a:rPr>
              <a:t>25</a:t>
            </a:r>
            <a:r>
              <a:rPr lang="es-ES" dirty="0"/>
              <a:t>,</a:t>
            </a:r>
            <a:r>
              <a:rPr lang="es-ES" dirty="0">
                <a:highlight>
                  <a:srgbClr val="0000FF"/>
                </a:highlight>
              </a:rPr>
              <a:t>33</a:t>
            </a:r>
            <a:r>
              <a:rPr lang="es-ES" dirty="0"/>
              <a:t>], luego de esto, simplemente verificamos a qué par pertenece y sabremos el identificador de cadena, una posible forma </a:t>
            </a:r>
            <a:r>
              <a:rPr lang="es-ES"/>
              <a:t>de esta estructura es [(idx_l, idx_r, string_id, string_doi)].</a:t>
            </a:r>
            <a:endParaRPr lang="es-ES" dirty="0"/>
          </a:p>
        </p:txBody>
      </p:sp>
    </p:spTree>
    <p:extLst>
      <p:ext uri="{BB962C8B-B14F-4D97-AF65-F5344CB8AC3E}">
        <p14:creationId xmlns:p14="http://schemas.microsoft.com/office/powerpoint/2010/main" val="177032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7AE21F86-3DF7-4E11-A3FF-F4C9148AAA0B}"/>
              </a:ext>
            </a:extLst>
          </p:cNvPr>
          <p:cNvSpPr>
            <a:spLocks noGrp="1"/>
          </p:cNvSpPr>
          <p:nvPr>
            <p:ph type="sldNum" sz="quarter" idx="12"/>
          </p:nvPr>
        </p:nvSpPr>
        <p:spPr/>
        <p:txBody>
          <a:bodyPr/>
          <a:lstStyle/>
          <a:p>
            <a:fld id="{6D22F896-40B5-4ADD-8801-0D06FADFA095}" type="slidenum">
              <a:rPr lang="en-US" dirty="0"/>
              <a:t>24</a:t>
            </a:fld>
            <a:endParaRPr lang="en-US" dirty="0"/>
          </a:p>
        </p:txBody>
      </p:sp>
      <p:sp>
        <p:nvSpPr>
          <p:cNvPr id="4" name="Marcador de contenido 2">
            <a:extLst>
              <a:ext uri="{FF2B5EF4-FFF2-40B4-BE49-F238E27FC236}">
                <a16:creationId xmlns:a16="http://schemas.microsoft.com/office/drawing/2014/main" id="{FD158AC9-CB47-451C-8B53-9EF592F12DCB}"/>
              </a:ext>
            </a:extLst>
          </p:cNvPr>
          <p:cNvSpPr txBox="1">
            <a:spLocks/>
          </p:cNvSpPr>
          <p:nvPr/>
        </p:nvSpPr>
        <p:spPr>
          <a:xfrm>
            <a:off x="824095" y="194646"/>
            <a:ext cx="9613861" cy="17877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s-ES" b="1" dirty="0">
                <a:ea typeface="+mn-lt"/>
                <a:cs typeface="+mn-lt"/>
              </a:rPr>
              <a:t>Proceso SHOW-RESULTS: </a:t>
            </a:r>
            <a:r>
              <a:rPr lang="es-ES" dirty="0">
                <a:ea typeface="+mn-lt"/>
                <a:cs typeface="+mn-lt"/>
              </a:rPr>
              <a:t>dado un mapa de resultados con las respectivas ocurrencias de alguna palabra dada (['id_string']:#ocurrencias), mostraremos en la terminal un ranking </a:t>
            </a:r>
            <a:r>
              <a:rPr lang="es-ES">
                <a:ea typeface="+mn-lt"/>
                <a:cs typeface="+mn-lt"/>
              </a:rPr>
              <a:t>ordenado descendentemente por el puntaje obtenido de aplicar la fórmula TF-IDF [6] a cada documento dado. </a:t>
            </a:r>
            <a:endParaRPr lang="es-ES"/>
          </a:p>
          <a:p>
            <a:endParaRPr lang="es-ES" dirty="0"/>
          </a:p>
        </p:txBody>
      </p:sp>
      <p:pic>
        <p:nvPicPr>
          <p:cNvPr id="3" name="Imagen 4" descr="Texto&#10;&#10;Descripción generada automáticamente">
            <a:extLst>
              <a:ext uri="{FF2B5EF4-FFF2-40B4-BE49-F238E27FC236}">
                <a16:creationId xmlns:a16="http://schemas.microsoft.com/office/drawing/2014/main" id="{756D3FEC-FF37-4805-B0B1-FBF50C0B0310}"/>
              </a:ext>
            </a:extLst>
          </p:cNvPr>
          <p:cNvPicPr>
            <a:picLocks noChangeAspect="1"/>
          </p:cNvPicPr>
          <p:nvPr/>
        </p:nvPicPr>
        <p:blipFill>
          <a:blip r:embed="rId2"/>
          <a:stretch>
            <a:fillRect/>
          </a:stretch>
        </p:blipFill>
        <p:spPr>
          <a:xfrm>
            <a:off x="2999118" y="1977948"/>
            <a:ext cx="6208142" cy="4771160"/>
          </a:xfrm>
          <a:prstGeom prst="rect">
            <a:avLst/>
          </a:prstGeom>
        </p:spPr>
      </p:pic>
    </p:spTree>
    <p:extLst>
      <p:ext uri="{BB962C8B-B14F-4D97-AF65-F5344CB8AC3E}">
        <p14:creationId xmlns:p14="http://schemas.microsoft.com/office/powerpoint/2010/main" val="36319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Conclusiones</a:t>
            </a:r>
            <a:endParaRPr lang="en-US" dirty="0"/>
          </a:p>
        </p:txBody>
      </p:sp>
      <p:sp>
        <p:nvSpPr>
          <p:cNvPr id="7" name="Content Placeholder 6"/>
          <p:cNvSpPr>
            <a:spLocks noGrp="1"/>
          </p:cNvSpPr>
          <p:nvPr>
            <p:ph sz="half" idx="2"/>
          </p:nvPr>
        </p:nvSpPr>
        <p:spPr>
          <a:xfrm>
            <a:off x="680322" y="2512424"/>
            <a:ext cx="10262392" cy="3423763"/>
          </a:xfrm>
        </p:spPr>
        <p:txBody>
          <a:bodyPr vert="horz" lIns="91440" tIns="45720" rIns="91440" bIns="45720" rtlCol="0" anchor="t">
            <a:normAutofit fontScale="92500" lnSpcReduction="10000"/>
          </a:bodyPr>
          <a:lstStyle/>
          <a:p>
            <a:pPr algn="just"/>
            <a:r>
              <a:rPr lang="en-US"/>
              <a:t>El algoritmo de búsqueda propuesto (STRING-MATCH) posee una complejidad de O(m + occ*log(occ)), donde m es el tamaño de la consulta y occ el número de ocurrencias de esa consulta.</a:t>
            </a:r>
            <a:r>
              <a:rPr lang="en-US" dirty="0"/>
              <a:t> </a:t>
            </a:r>
            <a:endParaRPr lang="es-ES"/>
          </a:p>
          <a:p>
            <a:pPr algn="just"/>
            <a:r>
              <a:rPr lang="en-US"/>
              <a:t>El algoritmo seleccionado tiene complejidad O(n), donde n será la suma de todas las cadenas (títulos</a:t>
            </a:r>
            <a:r>
              <a:rPr lang="en-US" dirty="0"/>
              <a:t> </a:t>
            </a:r>
            <a:r>
              <a:rPr lang="en-US"/>
              <a:t>y abstract) formateadas.</a:t>
            </a:r>
            <a:endParaRPr lang="en-US" dirty="0"/>
          </a:p>
          <a:p>
            <a:pPr algn="just"/>
            <a:r>
              <a:rPr lang="en-US"/>
              <a:t>La gran ventaja que nos ofrece la construcción de este árbol sufijo en tiempo lineal, es el ahorro de espacio que se da usando un par de índices de referencia en la cadena general.</a:t>
            </a:r>
            <a:endParaRPr lang="en-US" dirty="0"/>
          </a:p>
          <a:p>
            <a:pPr algn="just"/>
            <a:r>
              <a:rPr lang="en-US"/>
              <a:t>La complejidad de la búsqueda es óptima, sin embargo la masiva cantidad de documentos a insertar hace a la construcción del árbol de sufijos ineficiente, esto tendrá que hacerse más rápido, la paralelización es una opción.</a:t>
            </a:r>
            <a:endParaRPr lang="en-US" dirty="0"/>
          </a:p>
          <a:p>
            <a:pPr marL="0" indent="0">
              <a:buNone/>
            </a:pPr>
            <a:endParaRPr lang="en-US" dirty="0"/>
          </a:p>
          <a:p>
            <a:endParaRPr lang="en-US" dirty="0"/>
          </a:p>
          <a:p>
            <a:pPr marL="0" indent="0">
              <a:buNone/>
            </a:pPr>
            <a:endParaRPr lang="en-US" dirty="0"/>
          </a:p>
          <a:p>
            <a:endParaRPr lang="en-US" dirty="0"/>
          </a:p>
        </p:txBody>
      </p:sp>
      <p:sp>
        <p:nvSpPr>
          <p:cNvPr id="3" name="Marcador de número de diapositiva 2">
            <a:extLst>
              <a:ext uri="{FF2B5EF4-FFF2-40B4-BE49-F238E27FC236}">
                <a16:creationId xmlns:a16="http://schemas.microsoft.com/office/drawing/2014/main" id="{6AF186E3-0B9F-4603-AEB8-8A2EAE8F7724}"/>
              </a:ext>
            </a:extLst>
          </p:cNvPr>
          <p:cNvSpPr>
            <a:spLocks noGrp="1"/>
          </p:cNvSpPr>
          <p:nvPr>
            <p:ph type="sldNum" sz="quarter" idx="12"/>
          </p:nvPr>
        </p:nvSpPr>
        <p:spPr/>
        <p:txBody>
          <a:bodyPr/>
          <a:lstStyle/>
          <a:p>
            <a:fld id="{6D22F896-40B5-4ADD-8801-0D06FADFA095}" type="slidenum">
              <a:rPr lang="en-US" smtClean="0"/>
              <a:t>25</a:t>
            </a:fld>
            <a:endParaRPr lang="es-ES"/>
          </a:p>
        </p:txBody>
      </p:sp>
    </p:spTree>
    <p:extLst>
      <p:ext uri="{BB962C8B-B14F-4D97-AF65-F5344CB8AC3E}">
        <p14:creationId xmlns:p14="http://schemas.microsoft.com/office/powerpoint/2010/main" val="229882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Referencias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buAutoNum type="arabicPeriod"/>
            </a:pPr>
            <a:r>
              <a:rPr lang="en-US">
                <a:ea typeface="+mn-lt"/>
                <a:cs typeface="+mn-lt"/>
              </a:rPr>
              <a:t>Halim, S. and Halim, F., 2013. </a:t>
            </a:r>
            <a:r>
              <a:rPr lang="en-US" i="1" dirty="0">
                <a:ea typeface="+mn-lt"/>
                <a:cs typeface="+mn-lt"/>
              </a:rPr>
              <a:t>Competitive programming 3</a:t>
            </a:r>
            <a:r>
              <a:rPr lang="en-US" dirty="0">
                <a:ea typeface="+mn-lt"/>
                <a:cs typeface="+mn-lt"/>
              </a:rPr>
              <a:t>. 3rd ed. Singapore: Lulu.com, pp.249-253.</a:t>
            </a:r>
            <a:endParaRPr lang="en-US" dirty="0"/>
          </a:p>
          <a:p>
            <a:pPr marL="457200" indent="-457200" algn="just">
              <a:buAutoNum type="arabicPeriod"/>
            </a:pPr>
            <a:r>
              <a:rPr lang="en-US">
                <a:ea typeface="+mn-lt"/>
                <a:cs typeface="+mn-lt"/>
              </a:rPr>
              <a:t>Ukkonen, E., 1995. On-line construction of suffix trees. </a:t>
            </a:r>
            <a:r>
              <a:rPr lang="en-US" i="1">
                <a:ea typeface="+mn-lt"/>
                <a:cs typeface="+mn-lt"/>
              </a:rPr>
              <a:t>Algorithmica</a:t>
            </a:r>
            <a:r>
              <a:rPr lang="en-US">
                <a:ea typeface="+mn-lt"/>
                <a:cs typeface="+mn-lt"/>
              </a:rPr>
              <a:t>, 14, pp.249--260.</a:t>
            </a:r>
            <a:endParaRPr lang="en-US" dirty="0"/>
          </a:p>
          <a:p>
            <a:pPr marL="457200" indent="-457200" algn="just">
              <a:buAutoNum type="arabicPeriod"/>
            </a:pPr>
            <a:r>
              <a:rPr lang="en-US">
                <a:ea typeface="+mn-lt"/>
                <a:cs typeface="+mn-lt"/>
              </a:rPr>
              <a:t>Manbers, U. and Myers, G., 1993. Suffix arrays: a new method for on-line string searches. </a:t>
            </a:r>
            <a:r>
              <a:rPr lang="en-US" i="1">
                <a:ea typeface="+mn-lt"/>
                <a:cs typeface="+mn-lt"/>
              </a:rPr>
              <a:t>siam Journal on Computing</a:t>
            </a:r>
            <a:r>
              <a:rPr lang="en-US">
                <a:ea typeface="+mn-lt"/>
                <a:cs typeface="+mn-lt"/>
              </a:rPr>
              <a:t>, 22(5), pp.935--948.</a:t>
            </a:r>
            <a:endParaRPr lang="en-US" dirty="0"/>
          </a:p>
          <a:p>
            <a:pPr marL="457200" indent="-457200" algn="just">
              <a:buAutoNum type="arabicPeriod"/>
            </a:pPr>
            <a:r>
              <a:rPr lang="en-US">
                <a:ea typeface="+mn-lt"/>
                <a:cs typeface="+mn-lt"/>
              </a:rPr>
              <a:t>Vladu, A. and Negruseri, C., 2005. Suffix arrays--a programming contest approach. </a:t>
            </a:r>
            <a:r>
              <a:rPr lang="en-US" i="1">
                <a:ea typeface="+mn-lt"/>
                <a:cs typeface="+mn-lt"/>
              </a:rPr>
              <a:t>GInfo</a:t>
            </a:r>
            <a:r>
              <a:rPr lang="en-US">
                <a:ea typeface="+mn-lt"/>
                <a:cs typeface="+mn-lt"/>
              </a:rPr>
              <a:t>, 15(7).</a:t>
            </a:r>
            <a:endParaRPr lang="en-US" dirty="0"/>
          </a:p>
          <a:p>
            <a:endParaRPr lang="en-US" dirty="0"/>
          </a:p>
          <a:p>
            <a:endParaRPr lang="en-US" dirty="0"/>
          </a:p>
        </p:txBody>
      </p:sp>
      <p:sp>
        <p:nvSpPr>
          <p:cNvPr id="4" name="Marcador de número de diapositiva 3">
            <a:extLst>
              <a:ext uri="{FF2B5EF4-FFF2-40B4-BE49-F238E27FC236}">
                <a16:creationId xmlns:a16="http://schemas.microsoft.com/office/drawing/2014/main" id="{1F713EF5-8C5E-4920-886A-513BDB3A2527}"/>
              </a:ext>
            </a:extLst>
          </p:cNvPr>
          <p:cNvSpPr>
            <a:spLocks noGrp="1"/>
          </p:cNvSpPr>
          <p:nvPr>
            <p:ph type="sldNum" sz="quarter" idx="12"/>
          </p:nvPr>
        </p:nvSpPr>
        <p:spPr/>
        <p:txBody>
          <a:bodyPr/>
          <a:lstStyle/>
          <a:p>
            <a:fld id="{6D22F896-40B5-4ADD-8801-0D06FADFA095}" type="slidenum">
              <a:rPr lang="en-US" smtClean="0"/>
              <a:t>26</a:t>
            </a:fld>
            <a:endParaRPr lang="es-ES"/>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41361E-E757-4AF4-A135-B6AA86489EEB}"/>
              </a:ext>
            </a:extLst>
          </p:cNvPr>
          <p:cNvSpPr>
            <a:spLocks noGrp="1"/>
          </p:cNvSpPr>
          <p:nvPr>
            <p:ph idx="1"/>
          </p:nvPr>
        </p:nvSpPr>
        <p:spPr/>
        <p:txBody>
          <a:bodyPr vert="horz" lIns="91440" tIns="45720" rIns="91440" bIns="45720" rtlCol="0" anchor="t">
            <a:normAutofit/>
          </a:bodyPr>
          <a:lstStyle/>
          <a:p>
            <a:pPr marL="0" indent="0" algn="just">
              <a:buNone/>
            </a:pPr>
            <a:r>
              <a:rPr lang="es-ES">
                <a:ea typeface="+mn-lt"/>
                <a:cs typeface="+mn-lt"/>
              </a:rPr>
              <a:t>5. Kaggle.com. 2021. </a:t>
            </a:r>
            <a:r>
              <a:rPr lang="es-ES" i="1">
                <a:ea typeface="+mn-lt"/>
                <a:cs typeface="+mn-lt"/>
              </a:rPr>
              <a:t>arXiv Dataset</a:t>
            </a:r>
            <a:r>
              <a:rPr lang="es-ES">
                <a:ea typeface="+mn-lt"/>
                <a:cs typeface="+mn-lt"/>
              </a:rPr>
              <a:t>. [online] Available at: &lt;https://www.kaggle.com/Cornell-University/arxiv&gt; [Accessed 3 May 2021].</a:t>
            </a:r>
            <a:endParaRPr lang="es-ES"/>
          </a:p>
          <a:p>
            <a:pPr marL="0" indent="0" algn="just">
              <a:buNone/>
            </a:pPr>
            <a:r>
              <a:rPr lang="es-ES">
                <a:ea typeface="+mn-lt"/>
                <a:cs typeface="+mn-lt"/>
              </a:rPr>
              <a:t>6. InfoQ. 2021. </a:t>
            </a:r>
            <a:r>
              <a:rPr lang="es-ES" i="1">
                <a:ea typeface="+mn-lt"/>
                <a:cs typeface="+mn-lt"/>
              </a:rPr>
              <a:t>Understanding Similarity Scoring in Elasticsearch</a:t>
            </a:r>
            <a:r>
              <a:rPr lang="es-ES">
                <a:ea typeface="+mn-lt"/>
                <a:cs typeface="+mn-lt"/>
              </a:rPr>
              <a:t>. [online] Available at: &lt;https://www.infoq.com/articles/similarity-scoring-elasticsearch/&gt; [Accessed 13 May 2021].</a:t>
            </a:r>
          </a:p>
        </p:txBody>
      </p:sp>
      <p:sp>
        <p:nvSpPr>
          <p:cNvPr id="2" name="Marcador de número de diapositiva 1">
            <a:extLst>
              <a:ext uri="{FF2B5EF4-FFF2-40B4-BE49-F238E27FC236}">
                <a16:creationId xmlns:a16="http://schemas.microsoft.com/office/drawing/2014/main" id="{3EE65229-E368-4354-9A11-96DAEBF69BC4}"/>
              </a:ext>
            </a:extLst>
          </p:cNvPr>
          <p:cNvSpPr>
            <a:spLocks noGrp="1"/>
          </p:cNvSpPr>
          <p:nvPr>
            <p:ph type="sldNum" sz="quarter" idx="12"/>
          </p:nvPr>
        </p:nvSpPr>
        <p:spPr/>
        <p:txBody>
          <a:bodyPr/>
          <a:lstStyle/>
          <a:p>
            <a:fld id="{6D22F896-40B5-4ADD-8801-0D06FADFA095}" type="slidenum">
              <a:rPr lang="en-US" smtClean="0"/>
              <a:t>27</a:t>
            </a:fld>
            <a:endParaRPr lang="es-ES"/>
          </a:p>
        </p:txBody>
      </p:sp>
    </p:spTree>
    <p:extLst>
      <p:ext uri="{BB962C8B-B14F-4D97-AF65-F5344CB8AC3E}">
        <p14:creationId xmlns:p14="http://schemas.microsoft.com/office/powerpoint/2010/main" val="27649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Descripción del proyecto</a:t>
            </a:r>
            <a:endParaRPr lang="en-US" dirty="0"/>
          </a:p>
        </p:txBody>
      </p:sp>
      <p:sp>
        <p:nvSpPr>
          <p:cNvPr id="8" name="Text Placeholder 7"/>
          <p:cNvSpPr>
            <a:spLocks noGrp="1"/>
          </p:cNvSpPr>
          <p:nvPr>
            <p:ph type="body" idx="1"/>
          </p:nvPr>
        </p:nvSpPr>
        <p:spPr/>
        <p:txBody>
          <a:bodyPr/>
          <a:lstStyle/>
          <a:p>
            <a:r>
              <a:rPr lang="en-US"/>
              <a:t>Objetivo</a:t>
            </a:r>
            <a:endParaRPr lang="en-US" dirty="0"/>
          </a:p>
        </p:txBody>
      </p:sp>
      <p:sp>
        <p:nvSpPr>
          <p:cNvPr id="3" name="Content Placeholder 2"/>
          <p:cNvSpPr>
            <a:spLocks noGrp="1"/>
          </p:cNvSpPr>
          <p:nvPr>
            <p:ph sz="half" idx="2"/>
          </p:nvPr>
        </p:nvSpPr>
        <p:spPr/>
        <p:txBody>
          <a:bodyPr vert="horz" lIns="91440" tIns="45720" rIns="91440" bIns="45720" rtlCol="0" anchor="t">
            <a:normAutofit/>
          </a:bodyPr>
          <a:lstStyle/>
          <a:p>
            <a:pPr algn="just"/>
            <a:r>
              <a:rPr lang="en-US"/>
              <a:t>Dado un conjunto de metadatos de papers obtenidos de la plataforma Arxiv (aprox. 1.7M), lo que queremos realizar es una búsqueda de palabras claves (nuestras entradas) en esos papers, posteriormente ordenar aquellos papers de acuerdo a una fórmula empleada para obtener los documentos con mejor similitud a la cadena solicitada.</a:t>
            </a:r>
            <a:endParaRPr lang="en-US" dirty="0"/>
          </a:p>
        </p:txBody>
      </p:sp>
      <p:pic>
        <p:nvPicPr>
          <p:cNvPr id="11" name="Imagen 11" descr="Interfaz de usuario gráfica, Texto, Aplicación&#10;&#10;Descripción generada automáticamente">
            <a:extLst>
              <a:ext uri="{FF2B5EF4-FFF2-40B4-BE49-F238E27FC236}">
                <a16:creationId xmlns:a16="http://schemas.microsoft.com/office/drawing/2014/main" id="{13ED5DC2-1AED-4321-B156-7489CA38D3CE}"/>
              </a:ext>
            </a:extLst>
          </p:cNvPr>
          <p:cNvPicPr>
            <a:picLocks noChangeAspect="1"/>
          </p:cNvPicPr>
          <p:nvPr/>
        </p:nvPicPr>
        <p:blipFill>
          <a:blip r:embed="rId3"/>
          <a:stretch>
            <a:fillRect/>
          </a:stretch>
        </p:blipFill>
        <p:spPr>
          <a:xfrm>
            <a:off x="6090249" y="2775339"/>
            <a:ext cx="5316747" cy="2371247"/>
          </a:xfrm>
          <a:prstGeom prst="rect">
            <a:avLst/>
          </a:prstGeom>
        </p:spPr>
      </p:pic>
      <p:sp>
        <p:nvSpPr>
          <p:cNvPr id="4" name="Marcador de número de diapositiva 3">
            <a:extLst>
              <a:ext uri="{FF2B5EF4-FFF2-40B4-BE49-F238E27FC236}">
                <a16:creationId xmlns:a16="http://schemas.microsoft.com/office/drawing/2014/main" id="{ABB5B078-6616-4FD9-AF4F-708B19FA037E}"/>
              </a:ext>
            </a:extLst>
          </p:cNvPr>
          <p:cNvSpPr>
            <a:spLocks noGrp="1"/>
          </p:cNvSpPr>
          <p:nvPr>
            <p:ph type="sldNum" sz="quarter" idx="12"/>
          </p:nvPr>
        </p:nvSpPr>
        <p:spPr/>
        <p:txBody>
          <a:bodyPr/>
          <a:lstStyle/>
          <a:p>
            <a:fld id="{6D22F896-40B5-4ADD-8801-0D06FADFA095}" type="slidenum">
              <a:rPr lang="en-US" smtClean="0"/>
              <a:t>3</a:t>
            </a:fld>
            <a:endParaRPr lang="es-ES"/>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B04BE-9D13-408E-8273-0CF56F5E56D6}"/>
              </a:ext>
            </a:extLst>
          </p:cNvPr>
          <p:cNvSpPr>
            <a:spLocks noGrp="1"/>
          </p:cNvSpPr>
          <p:nvPr>
            <p:ph type="title"/>
          </p:nvPr>
        </p:nvSpPr>
        <p:spPr/>
        <p:txBody>
          <a:bodyPr/>
          <a:lstStyle/>
          <a:p>
            <a:r>
              <a:rPr lang="es-ES"/>
              <a:t>Descripción del proyecto</a:t>
            </a:r>
          </a:p>
        </p:txBody>
      </p:sp>
      <p:sp>
        <p:nvSpPr>
          <p:cNvPr id="4" name="Text Placeholder 8">
            <a:extLst>
              <a:ext uri="{FF2B5EF4-FFF2-40B4-BE49-F238E27FC236}">
                <a16:creationId xmlns:a16="http://schemas.microsoft.com/office/drawing/2014/main" id="{1A3CC5EF-5298-4ACB-AC27-B5115DDF6A84}"/>
              </a:ext>
            </a:extLst>
          </p:cNvPr>
          <p:cNvSpPr>
            <a:spLocks noGrp="1"/>
          </p:cNvSpPr>
          <p:nvPr/>
        </p:nvSpPr>
        <p:spPr>
          <a:xfrm>
            <a:off x="687437" y="2336873"/>
            <a:ext cx="4474028" cy="69207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effectLst>
                  <a:outerShdw blurRad="228600" algn="ctr" rotWithShape="0">
                    <a:prstClr val="black">
                      <a:alpha val="53000"/>
                    </a:prstClr>
                  </a:outerShdw>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effectLst>
                  <a:outerShdw blurRad="228600" algn="ctr" rotWithShape="0">
                    <a:prstClr val="black">
                      <a:alpha val="53000"/>
                    </a:prstClr>
                  </a:outerShdw>
                </a:effectLst>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effectLst>
                  <a:outerShdw blurRad="228600" algn="ctr" rotWithShape="0">
                    <a:prstClr val="black">
                      <a:alpha val="53000"/>
                    </a:prstClr>
                  </a:outerShdw>
                </a:effectLst>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effectLst>
                  <a:outerShdw blurRad="228600" algn="ctr" rotWithShape="0">
                    <a:prstClr val="black">
                      <a:alpha val="53000"/>
                    </a:prstClr>
                  </a:outerShdw>
                </a:effectLst>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effectLst>
                  <a:outerShdw blurRad="228600" algn="ctr" rotWithShape="0">
                    <a:prstClr val="black">
                      <a:alpha val="53000"/>
                    </a:prstClr>
                  </a:outerShdw>
                </a:effectLst>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Resultados esperados</a:t>
            </a:r>
            <a:endParaRPr lang="en-US" dirty="0"/>
          </a:p>
        </p:txBody>
      </p:sp>
      <p:sp>
        <p:nvSpPr>
          <p:cNvPr id="5" name="Content Placeholder 3">
            <a:extLst>
              <a:ext uri="{FF2B5EF4-FFF2-40B4-BE49-F238E27FC236}">
                <a16:creationId xmlns:a16="http://schemas.microsoft.com/office/drawing/2014/main" id="{BD334826-19BE-44CB-8841-2ABD208D69C6}"/>
              </a:ext>
            </a:extLst>
          </p:cNvPr>
          <p:cNvSpPr>
            <a:spLocks noGrp="1"/>
          </p:cNvSpPr>
          <p:nvPr/>
        </p:nvSpPr>
        <p:spPr>
          <a:xfrm>
            <a:off x="677066" y="3030008"/>
            <a:ext cx="5088247" cy="29061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lgn="just"/>
            <a:r>
              <a:rPr lang="en-US"/>
              <a:t>Obtener un ranking de los papers mejor relacionados a las palabras claves insertadas, el orden se realiza de mayor a menor, según la fórmula empleada TF-IDF</a:t>
            </a:r>
            <a:r>
              <a:rPr lang="en-US" baseline="30000" dirty="0"/>
              <a:t>1</a:t>
            </a:r>
            <a:r>
              <a:rPr lang="en-US" dirty="0"/>
              <a:t>.</a:t>
            </a:r>
            <a:endParaRPr lang="es-ES"/>
          </a:p>
        </p:txBody>
      </p:sp>
      <p:pic>
        <p:nvPicPr>
          <p:cNvPr id="8" name="Imagen 8" descr="Tabla&#10;&#10;Descripción generada automáticamente">
            <a:extLst>
              <a:ext uri="{FF2B5EF4-FFF2-40B4-BE49-F238E27FC236}">
                <a16:creationId xmlns:a16="http://schemas.microsoft.com/office/drawing/2014/main" id="{66818DEB-6997-497B-9A5E-3C03B52E992C}"/>
              </a:ext>
            </a:extLst>
          </p:cNvPr>
          <p:cNvPicPr>
            <a:picLocks noChangeAspect="1"/>
          </p:cNvPicPr>
          <p:nvPr/>
        </p:nvPicPr>
        <p:blipFill>
          <a:blip r:embed="rId2"/>
          <a:stretch>
            <a:fillRect/>
          </a:stretch>
        </p:blipFill>
        <p:spPr>
          <a:xfrm>
            <a:off x="6219645" y="2683032"/>
            <a:ext cx="5216105" cy="1793861"/>
          </a:xfrm>
          <a:prstGeom prst="rect">
            <a:avLst/>
          </a:prstGeom>
        </p:spPr>
      </p:pic>
      <p:sp>
        <p:nvSpPr>
          <p:cNvPr id="3" name="Marcador de número de diapositiva 2">
            <a:extLst>
              <a:ext uri="{FF2B5EF4-FFF2-40B4-BE49-F238E27FC236}">
                <a16:creationId xmlns:a16="http://schemas.microsoft.com/office/drawing/2014/main" id="{A7B11C0B-F905-4A3C-8521-7577104ED01E}"/>
              </a:ext>
            </a:extLst>
          </p:cNvPr>
          <p:cNvSpPr>
            <a:spLocks noGrp="1"/>
          </p:cNvSpPr>
          <p:nvPr>
            <p:ph type="sldNum" sz="quarter" idx="12"/>
          </p:nvPr>
        </p:nvSpPr>
        <p:spPr/>
        <p:txBody>
          <a:bodyPr/>
          <a:lstStyle/>
          <a:p>
            <a:fld id="{6D22F896-40B5-4ADD-8801-0D06FADFA095}" type="slidenum">
              <a:rPr lang="en-US" smtClean="0"/>
              <a:t>4</a:t>
            </a:fld>
            <a:endParaRPr lang="es-ES"/>
          </a:p>
        </p:txBody>
      </p:sp>
      <p:sp>
        <p:nvSpPr>
          <p:cNvPr id="7" name="Marcador de pie de página 6">
            <a:extLst>
              <a:ext uri="{FF2B5EF4-FFF2-40B4-BE49-F238E27FC236}">
                <a16:creationId xmlns:a16="http://schemas.microsoft.com/office/drawing/2014/main" id="{2B885E36-5978-48E4-9EBA-D82DB3A7D44F}"/>
              </a:ext>
            </a:extLst>
          </p:cNvPr>
          <p:cNvSpPr>
            <a:spLocks noGrp="1"/>
          </p:cNvSpPr>
          <p:nvPr>
            <p:ph type="ftr" sz="quarter" idx="11"/>
          </p:nvPr>
        </p:nvSpPr>
        <p:spPr>
          <a:xfrm>
            <a:off x="680321" y="5936188"/>
            <a:ext cx="10738168" cy="523275"/>
          </a:xfrm>
        </p:spPr>
        <p:txBody>
          <a:bodyPr/>
          <a:lstStyle/>
          <a:p>
            <a:r>
              <a:rPr lang="es-ES"/>
              <a:t>1. InfoQ. 2021. </a:t>
            </a:r>
            <a:r>
              <a:rPr lang="es-ES" i="1"/>
              <a:t>Understanding Similarity Scoring in Elasticsearch</a:t>
            </a:r>
            <a:r>
              <a:rPr lang="es-ES"/>
              <a:t>. [online] Available at: &lt;https://www.infoq.com/articles/similarity-scoring-elasticsearch/&gt; [Accessed 13 May 2021].</a:t>
            </a:r>
            <a:endParaRPr lang="es-ES">
              <a:ea typeface="+mn-lt"/>
              <a:cs typeface="+mn-lt"/>
            </a:endParaRPr>
          </a:p>
          <a:p>
            <a:endParaRPr lang="es-ES" dirty="0"/>
          </a:p>
        </p:txBody>
      </p:sp>
    </p:spTree>
    <p:extLst>
      <p:ext uri="{BB962C8B-B14F-4D97-AF65-F5344CB8AC3E}">
        <p14:creationId xmlns:p14="http://schemas.microsoft.com/office/powerpoint/2010/main" val="23182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j-lt"/>
                <a:cs typeface="+mj-lt"/>
              </a:rPr>
              <a:t>Justificación de la estructura de datos a implementar</a:t>
            </a:r>
            <a:endParaRPr lang="es-ES"/>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pPr algn="just"/>
            <a:r>
              <a:rPr lang="en-US"/>
              <a:t>¿Qué estructura de datos implementaré?</a:t>
            </a:r>
            <a:endParaRPr lang="en-US" dirty="0"/>
          </a:p>
          <a:p>
            <a:pPr marL="0" indent="0" algn="just">
              <a:buNone/>
            </a:pPr>
            <a:r>
              <a:rPr lang="en-US"/>
              <a:t>1. Decidí escoger el árbol de sufijos (Suffix Tree), por su extensa capacidad en resolver problemas referentes a procesamiento de cadenas de texto.</a:t>
            </a:r>
          </a:p>
          <a:p>
            <a:pPr marL="0" indent="0" algn="just">
              <a:buNone/>
            </a:pPr>
            <a:r>
              <a:rPr lang="en-US" dirty="0"/>
              <a:t>2. Esta estructura es una modificación de la estructura Suffix Trie, pero tiene la ventaja de no almacenar tantos vértices, por lo que se obtiene una ventaja en la </a:t>
            </a:r>
            <a:r>
              <a:rPr lang="en-US"/>
              <a:t>reserva de memoria.</a:t>
            </a:r>
          </a:p>
          <a:p>
            <a:pPr marL="0" indent="0" algn="just">
              <a:buNone/>
            </a:pPr>
            <a:r>
              <a:rPr lang="en-US" dirty="0"/>
              <a:t>3. La complejidad para realizar la búsqueda de nuestra palabra clave P en un árbol de Sufijos T en el peor de los casos es O(m + occ), donde m=|P| y occ es el número de ocurrencias de P en T, esto nos da una gran ventaja en cuanto a performance</a:t>
            </a:r>
            <a:r>
              <a:rPr lang="en-US" baseline="30000" dirty="0"/>
              <a:t>1 </a:t>
            </a:r>
            <a:r>
              <a:rPr lang="en-US" dirty="0"/>
              <a:t>(ver la imagen de la siguiente diapositiva) de nuestro algoritmo de </a:t>
            </a:r>
            <a:r>
              <a:rPr lang="en-US"/>
              <a:t>búsqueda, esta complejidad aumentará un poco en mi implementación.</a:t>
            </a:r>
          </a:p>
          <a:p>
            <a:pPr marL="0" indent="0" algn="just">
              <a:buNone/>
            </a:pPr>
            <a:r>
              <a:rPr lang="en-US" dirty="0"/>
              <a:t>4. La estructura es sencilla de comprender, y no requeriría el uso de técnicas como conversión de palabras a puntos multidimensionales para las búsquedas a </a:t>
            </a:r>
            <a:r>
              <a:rPr lang="en-US"/>
              <a:t>realizar, esta estructura fue destinada para lo que realizaremos.</a:t>
            </a:r>
          </a:p>
        </p:txBody>
      </p:sp>
      <p:sp>
        <p:nvSpPr>
          <p:cNvPr id="4" name="Marcador de número de diapositiva 3">
            <a:extLst>
              <a:ext uri="{FF2B5EF4-FFF2-40B4-BE49-F238E27FC236}">
                <a16:creationId xmlns:a16="http://schemas.microsoft.com/office/drawing/2014/main" id="{0B6B2E7D-1A61-4F0B-AD2D-B38F804A8EE2}"/>
              </a:ext>
            </a:extLst>
          </p:cNvPr>
          <p:cNvSpPr>
            <a:spLocks noGrp="1"/>
          </p:cNvSpPr>
          <p:nvPr>
            <p:ph type="sldNum" sz="quarter" idx="12"/>
          </p:nvPr>
        </p:nvSpPr>
        <p:spPr/>
        <p:txBody>
          <a:bodyPr/>
          <a:lstStyle/>
          <a:p>
            <a:fld id="{6D22F896-40B5-4ADD-8801-0D06FADFA095}" type="slidenum">
              <a:rPr lang="en-US" smtClean="0"/>
              <a:t>5</a:t>
            </a:fld>
            <a:endParaRPr lang="es-ES"/>
          </a:p>
        </p:txBody>
      </p:sp>
      <p:sp>
        <p:nvSpPr>
          <p:cNvPr id="5" name="Marcador de pie de página 4">
            <a:extLst>
              <a:ext uri="{FF2B5EF4-FFF2-40B4-BE49-F238E27FC236}">
                <a16:creationId xmlns:a16="http://schemas.microsoft.com/office/drawing/2014/main" id="{1E5F07AB-4BDF-459B-A6C1-9599E1CDD779}"/>
              </a:ext>
            </a:extLst>
          </p:cNvPr>
          <p:cNvSpPr>
            <a:spLocks noGrp="1"/>
          </p:cNvSpPr>
          <p:nvPr>
            <p:ph type="ftr" sz="quarter" idx="11"/>
          </p:nvPr>
        </p:nvSpPr>
        <p:spPr>
          <a:xfrm>
            <a:off x="680321" y="6094339"/>
            <a:ext cx="9616735" cy="350748"/>
          </a:xfrm>
        </p:spPr>
        <p:txBody>
          <a:bodyPr/>
          <a:lstStyle/>
          <a:p>
            <a:r>
              <a:rPr lang="en-US"/>
              <a:t>1. Halim, S. and Halim, F., 2013. </a:t>
            </a:r>
            <a:r>
              <a:rPr lang="en-US" i="1"/>
              <a:t>Competitive programming 3</a:t>
            </a:r>
            <a:r>
              <a:rPr lang="en-US"/>
              <a:t>. 3rd ed. Singapore: Lulu.com, pp.249-253.</a:t>
            </a:r>
            <a:endParaRPr lang="es-ES"/>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Gráfico&#10;&#10;Descripción generada automáticamente">
            <a:extLst>
              <a:ext uri="{FF2B5EF4-FFF2-40B4-BE49-F238E27FC236}">
                <a16:creationId xmlns:a16="http://schemas.microsoft.com/office/drawing/2014/main" id="{D0A2023E-6150-4664-B65F-E0F3A233A13D}"/>
              </a:ext>
            </a:extLst>
          </p:cNvPr>
          <p:cNvPicPr>
            <a:picLocks noChangeAspect="1"/>
          </p:cNvPicPr>
          <p:nvPr/>
        </p:nvPicPr>
        <p:blipFill>
          <a:blip r:embed="rId2"/>
          <a:stretch>
            <a:fillRect/>
          </a:stretch>
        </p:blipFill>
        <p:spPr>
          <a:xfrm>
            <a:off x="1920817" y="928052"/>
            <a:ext cx="8364745" cy="4829365"/>
          </a:xfrm>
          <a:prstGeom prst="rect">
            <a:avLst/>
          </a:prstGeom>
        </p:spPr>
      </p:pic>
      <p:sp>
        <p:nvSpPr>
          <p:cNvPr id="5" name="CuadroTexto 4">
            <a:extLst>
              <a:ext uri="{FF2B5EF4-FFF2-40B4-BE49-F238E27FC236}">
                <a16:creationId xmlns:a16="http://schemas.microsoft.com/office/drawing/2014/main" id="{61440EA5-6E56-409D-88D4-7D787F1D89C9}"/>
              </a:ext>
            </a:extLst>
          </p:cNvPr>
          <p:cNvSpPr txBox="1"/>
          <p:nvPr/>
        </p:nvSpPr>
        <p:spPr>
          <a:xfrm>
            <a:off x="10403457" y="5385759"/>
            <a:ext cx="9172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[1]</a:t>
            </a:r>
            <a:endParaRPr lang="es-ES" dirty="0"/>
          </a:p>
        </p:txBody>
      </p:sp>
      <p:sp>
        <p:nvSpPr>
          <p:cNvPr id="2" name="Marcador de número de diapositiva 1">
            <a:extLst>
              <a:ext uri="{FF2B5EF4-FFF2-40B4-BE49-F238E27FC236}">
                <a16:creationId xmlns:a16="http://schemas.microsoft.com/office/drawing/2014/main" id="{B30C89C8-5387-4728-ACAB-4EB0EEA0D66C}"/>
              </a:ext>
            </a:extLst>
          </p:cNvPr>
          <p:cNvSpPr>
            <a:spLocks noGrp="1"/>
          </p:cNvSpPr>
          <p:nvPr>
            <p:ph type="sldNum" sz="quarter" idx="12"/>
          </p:nvPr>
        </p:nvSpPr>
        <p:spPr/>
        <p:txBody>
          <a:bodyPr/>
          <a:lstStyle/>
          <a:p>
            <a:fld id="{6D22F896-40B5-4ADD-8801-0D06FADFA095}" type="slidenum">
              <a:rPr lang="en-US" smtClean="0"/>
              <a:t>6</a:t>
            </a:fld>
            <a:endParaRPr lang="es-ES"/>
          </a:p>
        </p:txBody>
      </p:sp>
      <p:sp>
        <p:nvSpPr>
          <p:cNvPr id="3" name="Marcador de pie de página 2">
            <a:extLst>
              <a:ext uri="{FF2B5EF4-FFF2-40B4-BE49-F238E27FC236}">
                <a16:creationId xmlns:a16="http://schemas.microsoft.com/office/drawing/2014/main" id="{ADD6CC7F-5D5B-42E1-92AE-3EBF1B770A06}"/>
              </a:ext>
            </a:extLst>
          </p:cNvPr>
          <p:cNvSpPr>
            <a:spLocks noGrp="1"/>
          </p:cNvSpPr>
          <p:nvPr>
            <p:ph type="ftr" sz="quarter" idx="11"/>
          </p:nvPr>
        </p:nvSpPr>
        <p:spPr/>
        <p:txBody>
          <a:bodyPr/>
          <a:lstStyle/>
          <a:p>
            <a:r>
              <a:rPr lang="en-US">
                <a:solidFill>
                  <a:srgbClr val="FFFFFF"/>
                </a:solidFill>
                <a:latin typeface="Trebuchet MS"/>
              </a:rPr>
              <a:t>1. Halim, S. and Halim, F., 2013. </a:t>
            </a:r>
            <a:r>
              <a:rPr lang="en-US" i="1">
                <a:solidFill>
                  <a:srgbClr val="FFFFFF"/>
                </a:solidFill>
                <a:latin typeface="Trebuchet MS"/>
              </a:rPr>
              <a:t>Competitive programming 3</a:t>
            </a:r>
            <a:r>
              <a:rPr lang="en-US">
                <a:solidFill>
                  <a:srgbClr val="FFFFFF"/>
                </a:solidFill>
                <a:latin typeface="Trebuchet MS"/>
              </a:rPr>
              <a:t>. 3rd ed. Singapore: Lulu.com, pp.249-253.</a:t>
            </a:r>
            <a:r>
              <a:rPr lang="en-US">
                <a:latin typeface="Trebuchet MS"/>
                <a:ea typeface="Trebuchet MS"/>
                <a:cs typeface="Trebuchet MS"/>
              </a:rPr>
              <a:t>​</a:t>
            </a:r>
            <a:endParaRPr lang="es-ES"/>
          </a:p>
        </p:txBody>
      </p:sp>
    </p:spTree>
    <p:extLst>
      <p:ext uri="{BB962C8B-B14F-4D97-AF65-F5344CB8AC3E}">
        <p14:creationId xmlns:p14="http://schemas.microsoft.com/office/powerpoint/2010/main" val="4113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Justificación de la estructura de datos a implementar</a:t>
            </a:r>
            <a:endParaRPr lang="es-ES"/>
          </a:p>
        </p:txBody>
      </p:sp>
      <p:sp>
        <p:nvSpPr>
          <p:cNvPr id="3" name="Content Placeholder 2"/>
          <p:cNvSpPr>
            <a:spLocks noGrp="1"/>
          </p:cNvSpPr>
          <p:nvPr>
            <p:ph idx="1"/>
          </p:nvPr>
        </p:nvSpPr>
        <p:spPr>
          <a:xfrm>
            <a:off x="680321" y="2336873"/>
            <a:ext cx="9613861" cy="2851694"/>
          </a:xfrm>
        </p:spPr>
        <p:txBody>
          <a:bodyPr vert="horz" lIns="91440" tIns="45720" rIns="91440" bIns="45720" rtlCol="0" anchor="t">
            <a:normAutofit/>
          </a:bodyPr>
          <a:lstStyle/>
          <a:p>
            <a:pPr marL="0" indent="0" algn="just">
              <a:buNone/>
            </a:pPr>
            <a:r>
              <a:rPr lang="en-US" dirty="0">
                <a:ea typeface="+mn-lt"/>
                <a:cs typeface="+mn-lt"/>
              </a:rPr>
              <a:t>5. La implementación de la estructura contiene bastantes referencias, por lo que bastantes propuestas en su forma de </a:t>
            </a:r>
            <a:r>
              <a:rPr lang="en-US">
                <a:ea typeface="+mn-lt"/>
                <a:cs typeface="+mn-lt"/>
              </a:rPr>
              <a:t>implementarse ya se han hecho, incluso variaciones aplicadas a competencias de programación </a:t>
            </a:r>
            <a:r>
              <a:rPr lang="en-US" baseline="30000">
                <a:ea typeface="+mn-lt"/>
                <a:cs typeface="+mn-lt"/>
              </a:rPr>
              <a:t>2,3,4</a:t>
            </a:r>
            <a:r>
              <a:rPr lang="en-US" dirty="0">
                <a:ea typeface="+mn-lt"/>
                <a:cs typeface="+mn-lt"/>
              </a:rPr>
              <a:t>.</a:t>
            </a:r>
            <a:endParaRPr lang="es-ES" dirty="0"/>
          </a:p>
          <a:p>
            <a:pPr marL="0" indent="0" algn="just">
              <a:buNone/>
            </a:pPr>
            <a:r>
              <a:rPr lang="en-US" dirty="0"/>
              <a:t>6. Por trabajarse con nodos en esta estructura, estos nodos pueden </a:t>
            </a:r>
            <a:r>
              <a:rPr lang="en-US"/>
              <a:t>contener información extra sobre el conjunto de papers.</a:t>
            </a:r>
          </a:p>
          <a:p>
            <a:pPr marL="0" indent="0">
              <a:buNone/>
            </a:pPr>
            <a:endParaRPr lang="en-US" dirty="0"/>
          </a:p>
        </p:txBody>
      </p:sp>
      <p:sp>
        <p:nvSpPr>
          <p:cNvPr id="4" name="Marcador de número de diapositiva 3">
            <a:extLst>
              <a:ext uri="{FF2B5EF4-FFF2-40B4-BE49-F238E27FC236}">
                <a16:creationId xmlns:a16="http://schemas.microsoft.com/office/drawing/2014/main" id="{FC4B377B-C0EC-4B9C-BAE8-4E30C350D7BA}"/>
              </a:ext>
            </a:extLst>
          </p:cNvPr>
          <p:cNvSpPr>
            <a:spLocks noGrp="1"/>
          </p:cNvSpPr>
          <p:nvPr>
            <p:ph type="sldNum" sz="quarter" idx="12"/>
          </p:nvPr>
        </p:nvSpPr>
        <p:spPr/>
        <p:txBody>
          <a:bodyPr/>
          <a:lstStyle/>
          <a:p>
            <a:fld id="{6D22F896-40B5-4ADD-8801-0D06FADFA095}" type="slidenum">
              <a:rPr lang="en-US" smtClean="0"/>
              <a:t>7</a:t>
            </a:fld>
            <a:endParaRPr lang="es-ES"/>
          </a:p>
        </p:txBody>
      </p:sp>
      <p:sp>
        <p:nvSpPr>
          <p:cNvPr id="5" name="Marcador de pie de página 4">
            <a:extLst>
              <a:ext uri="{FF2B5EF4-FFF2-40B4-BE49-F238E27FC236}">
                <a16:creationId xmlns:a16="http://schemas.microsoft.com/office/drawing/2014/main" id="{2FF44F16-BADC-4E82-8EC8-002B880A3588}"/>
              </a:ext>
            </a:extLst>
          </p:cNvPr>
          <p:cNvSpPr>
            <a:spLocks noGrp="1"/>
          </p:cNvSpPr>
          <p:nvPr>
            <p:ph type="ftr" sz="quarter" idx="11"/>
          </p:nvPr>
        </p:nvSpPr>
        <p:spPr>
          <a:xfrm>
            <a:off x="680321" y="5231698"/>
            <a:ext cx="9616735" cy="1069615"/>
          </a:xfrm>
        </p:spPr>
        <p:txBody>
          <a:bodyPr/>
          <a:lstStyle/>
          <a:p>
            <a:pPr marL="457200" indent="-457200" algn="just">
              <a:lnSpc>
                <a:spcPct val="90000"/>
              </a:lnSpc>
              <a:spcBef>
                <a:spcPts val="1000"/>
              </a:spcBef>
              <a:buAutoNum type="arabicPeriod"/>
            </a:pPr>
            <a:r>
              <a:rPr lang="en-US"/>
              <a:t>Ukkonen, E., 1995. On-line construction of suffix trees. </a:t>
            </a:r>
            <a:r>
              <a:rPr lang="en-US" i="1"/>
              <a:t>Algorithmica</a:t>
            </a:r>
            <a:r>
              <a:rPr lang="en-US"/>
              <a:t>, 14, pp.249--260.</a:t>
            </a:r>
            <a:endParaRPr lang="en-US">
              <a:ea typeface="+mn-lt"/>
              <a:cs typeface="+mn-lt"/>
            </a:endParaRPr>
          </a:p>
          <a:p>
            <a:pPr marL="457200" indent="-457200" algn="just">
              <a:lnSpc>
                <a:spcPct val="90000"/>
              </a:lnSpc>
              <a:spcBef>
                <a:spcPts val="1000"/>
              </a:spcBef>
              <a:buAutoNum type="arabicPeriod"/>
            </a:pPr>
            <a:r>
              <a:rPr lang="en-US"/>
              <a:t>Manbers, U. and Myers, G., 1993. Suffix arrays: a new method for on-line string searches. </a:t>
            </a:r>
            <a:r>
              <a:rPr lang="en-US" i="1"/>
              <a:t>siam Journal on Computing</a:t>
            </a:r>
            <a:r>
              <a:rPr lang="en-US"/>
              <a:t>, 22(5), pp.935--948.</a:t>
            </a:r>
            <a:endParaRPr lang="en-US">
              <a:ea typeface="+mn-lt"/>
              <a:cs typeface="+mn-lt"/>
            </a:endParaRPr>
          </a:p>
          <a:p>
            <a:pPr marL="457200" indent="-457200" algn="just">
              <a:lnSpc>
                <a:spcPct val="90000"/>
              </a:lnSpc>
              <a:spcBef>
                <a:spcPts val="1000"/>
              </a:spcBef>
              <a:buAutoNum type="arabicPeriod"/>
            </a:pPr>
            <a:r>
              <a:rPr lang="en-US"/>
              <a:t>Vladu, A. and Negruseri, C., 2005. Suffix arrays--a programming contest approach. </a:t>
            </a:r>
            <a:r>
              <a:rPr lang="en-US" i="1"/>
              <a:t>GInfo</a:t>
            </a:r>
            <a:r>
              <a:rPr lang="en-US"/>
              <a:t>, 15(7).</a:t>
            </a:r>
            <a:endParaRPr lang="en-US">
              <a:ea typeface="+mn-lt"/>
              <a:cs typeface="+mn-lt"/>
            </a:endParaRPr>
          </a:p>
          <a:p>
            <a:endParaRPr lang="es-ES" dirty="0"/>
          </a:p>
        </p:txBody>
      </p:sp>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Procesos a </a:t>
            </a:r>
            <a:r>
              <a:rPr lang="en-US" dirty="0"/>
              <a:t>implementar</a:t>
            </a:r>
          </a:p>
        </p:txBody>
      </p:sp>
      <p:sp>
        <p:nvSpPr>
          <p:cNvPr id="5" name="Subtítulo 4">
            <a:extLst>
              <a:ext uri="{FF2B5EF4-FFF2-40B4-BE49-F238E27FC236}">
                <a16:creationId xmlns:a16="http://schemas.microsoft.com/office/drawing/2014/main" id="{9AD3FFAD-C15E-4837-91F0-0D1FD45142F6}"/>
              </a:ext>
            </a:extLst>
          </p:cNvPr>
          <p:cNvSpPr>
            <a:spLocks noGrp="1"/>
          </p:cNvSpPr>
          <p:nvPr>
            <p:ph type="subTitle" idx="1"/>
          </p:nvPr>
        </p:nvSpPr>
        <p:spPr/>
        <p:txBody>
          <a:bodyPr/>
          <a:lstStyle/>
          <a:p>
            <a:endParaRPr lang="es-ES"/>
          </a:p>
        </p:txBody>
      </p:sp>
      <p:sp>
        <p:nvSpPr>
          <p:cNvPr id="3" name="Marcador de número de diapositiva 2">
            <a:extLst>
              <a:ext uri="{FF2B5EF4-FFF2-40B4-BE49-F238E27FC236}">
                <a16:creationId xmlns:a16="http://schemas.microsoft.com/office/drawing/2014/main" id="{EB504762-1D83-43B3-8F87-749AD3935FE8}"/>
              </a:ext>
            </a:extLst>
          </p:cNvPr>
          <p:cNvSpPr>
            <a:spLocks noGrp="1"/>
          </p:cNvSpPr>
          <p:nvPr>
            <p:ph type="sldNum" sz="quarter" idx="12"/>
          </p:nvPr>
        </p:nvSpPr>
        <p:spPr/>
        <p:txBody>
          <a:bodyPr/>
          <a:lstStyle/>
          <a:p>
            <a:fld id="{6D22F896-40B5-4ADD-8801-0D06FADFA095}" type="slidenum">
              <a:rPr lang="en-US" dirty="0"/>
              <a:t>8</a:t>
            </a:fld>
            <a:endParaRPr lang="es-ES"/>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Vista general del proceso</a:t>
            </a:r>
            <a:endParaRPr lang="en-US" dirty="0"/>
          </a:p>
        </p:txBody>
      </p:sp>
      <p:pic>
        <p:nvPicPr>
          <p:cNvPr id="15" name="Imagen 15">
            <a:extLst>
              <a:ext uri="{FF2B5EF4-FFF2-40B4-BE49-F238E27FC236}">
                <a16:creationId xmlns:a16="http://schemas.microsoft.com/office/drawing/2014/main" id="{1EFB5234-B86D-4C1D-AA53-B2BD4CA72336}"/>
              </a:ext>
            </a:extLst>
          </p:cNvPr>
          <p:cNvPicPr>
            <a:picLocks noChangeAspect="1"/>
          </p:cNvPicPr>
          <p:nvPr/>
        </p:nvPicPr>
        <p:blipFill>
          <a:blip r:embed="rId3"/>
          <a:stretch>
            <a:fillRect/>
          </a:stretch>
        </p:blipFill>
        <p:spPr>
          <a:xfrm>
            <a:off x="1855129" y="2480185"/>
            <a:ext cx="962385" cy="905594"/>
          </a:xfrm>
          <a:prstGeom prst="rect">
            <a:avLst/>
          </a:prstGeom>
        </p:spPr>
      </p:pic>
      <p:sp>
        <p:nvSpPr>
          <p:cNvPr id="16" name="Flecha: a la derecha 15">
            <a:extLst>
              <a:ext uri="{FF2B5EF4-FFF2-40B4-BE49-F238E27FC236}">
                <a16:creationId xmlns:a16="http://schemas.microsoft.com/office/drawing/2014/main" id="{1AD88CCB-D96C-437F-AC2C-AEDC653D8EE0}"/>
              </a:ext>
            </a:extLst>
          </p:cNvPr>
          <p:cNvSpPr/>
          <p:nvPr/>
        </p:nvSpPr>
        <p:spPr>
          <a:xfrm>
            <a:off x="2946985" y="2683477"/>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Imagen 17" descr="Icono&#10;&#10;Descripción generada automáticamente">
            <a:extLst>
              <a:ext uri="{FF2B5EF4-FFF2-40B4-BE49-F238E27FC236}">
                <a16:creationId xmlns:a16="http://schemas.microsoft.com/office/drawing/2014/main" id="{A8D12A9D-AA5E-4798-AB58-56C800D7E989}"/>
              </a:ext>
            </a:extLst>
          </p:cNvPr>
          <p:cNvPicPr>
            <a:picLocks noChangeAspect="1"/>
          </p:cNvPicPr>
          <p:nvPr/>
        </p:nvPicPr>
        <p:blipFill>
          <a:blip r:embed="rId4"/>
          <a:stretch>
            <a:fillRect/>
          </a:stretch>
        </p:blipFill>
        <p:spPr>
          <a:xfrm>
            <a:off x="4163773" y="2383676"/>
            <a:ext cx="988983" cy="1098610"/>
          </a:xfrm>
          <a:prstGeom prst="rect">
            <a:avLst/>
          </a:prstGeom>
        </p:spPr>
      </p:pic>
      <p:sp>
        <p:nvSpPr>
          <p:cNvPr id="18" name="Flecha: a la derecha 17">
            <a:extLst>
              <a:ext uri="{FF2B5EF4-FFF2-40B4-BE49-F238E27FC236}">
                <a16:creationId xmlns:a16="http://schemas.microsoft.com/office/drawing/2014/main" id="{25583B9E-A774-46B4-9CA4-51B867CD7042}"/>
              </a:ext>
            </a:extLst>
          </p:cNvPr>
          <p:cNvSpPr/>
          <p:nvPr/>
        </p:nvSpPr>
        <p:spPr>
          <a:xfrm>
            <a:off x="5477400" y="2683476"/>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9" descr="Icono&#10;&#10;Descripción generada automáticamente">
            <a:extLst>
              <a:ext uri="{FF2B5EF4-FFF2-40B4-BE49-F238E27FC236}">
                <a16:creationId xmlns:a16="http://schemas.microsoft.com/office/drawing/2014/main" id="{E86E4269-E791-4A62-98B7-2186B4CC7573}"/>
              </a:ext>
            </a:extLst>
          </p:cNvPr>
          <p:cNvPicPr>
            <a:picLocks noChangeAspect="1"/>
          </p:cNvPicPr>
          <p:nvPr/>
        </p:nvPicPr>
        <p:blipFill>
          <a:blip r:embed="rId5"/>
          <a:stretch>
            <a:fillRect/>
          </a:stretch>
        </p:blipFill>
        <p:spPr>
          <a:xfrm>
            <a:off x="6762390" y="2389697"/>
            <a:ext cx="967598" cy="1086570"/>
          </a:xfrm>
          <a:prstGeom prst="rect">
            <a:avLst/>
          </a:prstGeom>
        </p:spPr>
      </p:pic>
      <p:pic>
        <p:nvPicPr>
          <p:cNvPr id="20" name="Imagen 20" descr="Icono&#10;&#10;Descripción generada automáticamente">
            <a:extLst>
              <a:ext uri="{FF2B5EF4-FFF2-40B4-BE49-F238E27FC236}">
                <a16:creationId xmlns:a16="http://schemas.microsoft.com/office/drawing/2014/main" id="{AC89BDBA-CE42-43E7-AF8E-FA6812FFC26A}"/>
              </a:ext>
            </a:extLst>
          </p:cNvPr>
          <p:cNvPicPr>
            <a:picLocks noChangeAspect="1"/>
          </p:cNvPicPr>
          <p:nvPr/>
        </p:nvPicPr>
        <p:blipFill>
          <a:blip r:embed="rId6"/>
          <a:stretch>
            <a:fillRect/>
          </a:stretch>
        </p:blipFill>
        <p:spPr>
          <a:xfrm>
            <a:off x="9366400" y="2386192"/>
            <a:ext cx="1050446" cy="1093578"/>
          </a:xfrm>
          <a:prstGeom prst="rect">
            <a:avLst/>
          </a:prstGeom>
        </p:spPr>
      </p:pic>
      <p:sp>
        <p:nvSpPr>
          <p:cNvPr id="21" name="Flecha: a la derecha 20">
            <a:extLst>
              <a:ext uri="{FF2B5EF4-FFF2-40B4-BE49-F238E27FC236}">
                <a16:creationId xmlns:a16="http://schemas.microsoft.com/office/drawing/2014/main" id="{71E8208C-5D55-4D49-AD0B-AB514C7471E7}"/>
              </a:ext>
            </a:extLst>
          </p:cNvPr>
          <p:cNvSpPr/>
          <p:nvPr/>
        </p:nvSpPr>
        <p:spPr>
          <a:xfrm>
            <a:off x="8050947" y="2683475"/>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Imagen 22" descr="Logotipo, nombre de la empresa&#10;&#10;Descripción generada automáticamente">
            <a:extLst>
              <a:ext uri="{FF2B5EF4-FFF2-40B4-BE49-F238E27FC236}">
                <a16:creationId xmlns:a16="http://schemas.microsoft.com/office/drawing/2014/main" id="{55990E92-FD52-40C4-AF3F-1939C62AED36}"/>
              </a:ext>
            </a:extLst>
          </p:cNvPr>
          <p:cNvPicPr>
            <a:picLocks noChangeAspect="1"/>
          </p:cNvPicPr>
          <p:nvPr/>
        </p:nvPicPr>
        <p:blipFill>
          <a:blip r:embed="rId7"/>
          <a:stretch>
            <a:fillRect/>
          </a:stretch>
        </p:blipFill>
        <p:spPr>
          <a:xfrm>
            <a:off x="707457" y="2490698"/>
            <a:ext cx="1144259" cy="884567"/>
          </a:xfrm>
          <a:prstGeom prst="rect">
            <a:avLst/>
          </a:prstGeom>
        </p:spPr>
      </p:pic>
      <p:sp>
        <p:nvSpPr>
          <p:cNvPr id="23" name="CuadroTexto 22">
            <a:extLst>
              <a:ext uri="{FF2B5EF4-FFF2-40B4-BE49-F238E27FC236}">
                <a16:creationId xmlns:a16="http://schemas.microsoft.com/office/drawing/2014/main" id="{4D4CB246-B7D4-4C17-A62C-5202B61A06FD}"/>
              </a:ext>
            </a:extLst>
          </p:cNvPr>
          <p:cNvSpPr txBox="1"/>
          <p:nvPr/>
        </p:nvSpPr>
        <p:spPr>
          <a:xfrm>
            <a:off x="3127615" y="358769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Formateo de datos, y </a:t>
            </a:r>
            <a:r>
              <a:rPr lang="es-ES"/>
              <a:t>selección de metadata</a:t>
            </a:r>
            <a:endParaRPr lang="es-ES" dirty="0"/>
          </a:p>
        </p:txBody>
      </p:sp>
      <p:sp>
        <p:nvSpPr>
          <p:cNvPr id="25" name="CuadroTexto 24">
            <a:extLst>
              <a:ext uri="{FF2B5EF4-FFF2-40B4-BE49-F238E27FC236}">
                <a16:creationId xmlns:a16="http://schemas.microsoft.com/office/drawing/2014/main" id="{8D6E3272-46B2-4556-ABE1-37E1DE44541F}"/>
              </a:ext>
            </a:extLst>
          </p:cNvPr>
          <p:cNvSpPr txBox="1"/>
          <p:nvPr/>
        </p:nvSpPr>
        <p:spPr>
          <a:xfrm>
            <a:off x="899124" y="3587689"/>
            <a:ext cx="16217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t>Conjunto de datos</a:t>
            </a:r>
          </a:p>
        </p:txBody>
      </p:sp>
      <p:sp>
        <p:nvSpPr>
          <p:cNvPr id="26" name="CuadroTexto 25">
            <a:extLst>
              <a:ext uri="{FF2B5EF4-FFF2-40B4-BE49-F238E27FC236}">
                <a16:creationId xmlns:a16="http://schemas.microsoft.com/office/drawing/2014/main" id="{6ACE73B9-01BF-4A7D-B2F4-AFDC509963B4}"/>
              </a:ext>
            </a:extLst>
          </p:cNvPr>
          <p:cNvSpPr txBox="1"/>
          <p:nvPr/>
        </p:nvSpPr>
        <p:spPr>
          <a:xfrm>
            <a:off x="3774596" y="472350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Construcción de la estructura de datos e </a:t>
            </a:r>
            <a:r>
              <a:rPr lang="es-ES"/>
              <a:t>indizado de los datos</a:t>
            </a:r>
            <a:endParaRPr lang="es-ES" dirty="0"/>
          </a:p>
        </p:txBody>
      </p:sp>
      <p:sp>
        <p:nvSpPr>
          <p:cNvPr id="27" name="CuadroTexto 26">
            <a:extLst>
              <a:ext uri="{FF2B5EF4-FFF2-40B4-BE49-F238E27FC236}">
                <a16:creationId xmlns:a16="http://schemas.microsoft.com/office/drawing/2014/main" id="{EEBB60DC-9A6A-45CE-A28D-C086E99A18C7}"/>
              </a:ext>
            </a:extLst>
          </p:cNvPr>
          <p:cNvSpPr txBox="1"/>
          <p:nvPr/>
        </p:nvSpPr>
        <p:spPr>
          <a:xfrm>
            <a:off x="6880105" y="47235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dirty="0"/>
              <a:t>Consultas y organización de los resultados, </a:t>
            </a:r>
            <a:r>
              <a:rPr lang="es-ES"/>
              <a:t>aplicación de fórmulas</a:t>
            </a:r>
            <a:endParaRPr lang="es-ES" dirty="0"/>
          </a:p>
        </p:txBody>
      </p:sp>
      <p:cxnSp>
        <p:nvCxnSpPr>
          <p:cNvPr id="28" name="Conector recto de flecha 27">
            <a:extLst>
              <a:ext uri="{FF2B5EF4-FFF2-40B4-BE49-F238E27FC236}">
                <a16:creationId xmlns:a16="http://schemas.microsoft.com/office/drawing/2014/main" id="{1105AA49-A589-417E-8392-4597AF3020F3}"/>
              </a:ext>
            </a:extLst>
          </p:cNvPr>
          <p:cNvCxnSpPr/>
          <p:nvPr/>
        </p:nvCxnSpPr>
        <p:spPr>
          <a:xfrm flipV="1">
            <a:off x="5242164" y="3513107"/>
            <a:ext cx="1830059" cy="1170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DAC29BAE-D006-4138-BDBE-EFA35FB79E1C}"/>
              </a:ext>
            </a:extLst>
          </p:cNvPr>
          <p:cNvCxnSpPr/>
          <p:nvPr/>
        </p:nvCxnSpPr>
        <p:spPr>
          <a:xfrm flipH="1" flipV="1">
            <a:off x="7381875" y="3457575"/>
            <a:ext cx="857250" cy="12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C359FDE8-006C-4DDE-9119-83C14A5D6F4D}"/>
              </a:ext>
            </a:extLst>
          </p:cNvPr>
          <p:cNvSpPr txBox="1"/>
          <p:nvPr/>
        </p:nvSpPr>
        <p:spPr>
          <a:xfrm>
            <a:off x="8956554" y="3751949"/>
            <a:ext cx="1885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a:t>Muestra de los resultados</a:t>
            </a:r>
          </a:p>
        </p:txBody>
      </p:sp>
      <p:sp>
        <p:nvSpPr>
          <p:cNvPr id="3" name="Marcador de número de diapositiva 2">
            <a:extLst>
              <a:ext uri="{FF2B5EF4-FFF2-40B4-BE49-F238E27FC236}">
                <a16:creationId xmlns:a16="http://schemas.microsoft.com/office/drawing/2014/main" id="{F5651240-A554-42AA-BBEE-E35D0E1A4AC5}"/>
              </a:ext>
            </a:extLst>
          </p:cNvPr>
          <p:cNvSpPr>
            <a:spLocks noGrp="1"/>
          </p:cNvSpPr>
          <p:nvPr>
            <p:ph type="sldNum" sz="quarter" idx="12"/>
          </p:nvPr>
        </p:nvSpPr>
        <p:spPr/>
        <p:txBody>
          <a:bodyPr/>
          <a:lstStyle/>
          <a:p>
            <a:fld id="{6D22F896-40B5-4ADD-8801-0D06FADFA095}" type="slidenum">
              <a:rPr lang="en-US" dirty="0"/>
              <a:t>9</a:t>
            </a:fld>
            <a:endParaRPr lang="es-ES"/>
          </a:p>
        </p:txBody>
      </p:sp>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240</Words>
  <Application>Microsoft Office PowerPoint</Application>
  <PresentationFormat>Panorámica</PresentationFormat>
  <Paragraphs>129</Paragraphs>
  <Slides>27</Slides>
  <Notes>9</Notes>
  <HiddenSlides>0</HiddenSlides>
  <MMClips>0</MMClips>
  <ScaleCrop>false</ScaleCrop>
  <HeadingPairs>
    <vt:vector size="4" baseType="variant">
      <vt:variant>
        <vt:lpstr>Tema</vt:lpstr>
      </vt:variant>
      <vt:variant>
        <vt:i4>4</vt:i4>
      </vt:variant>
      <vt:variant>
        <vt:lpstr>Títulos de diapositiva</vt:lpstr>
      </vt:variant>
      <vt:variant>
        <vt:i4>27</vt:i4>
      </vt:variant>
    </vt:vector>
  </HeadingPairs>
  <TitlesOfParts>
    <vt:vector size="31" baseType="lpstr">
      <vt:lpstr>Berlin</vt:lpstr>
      <vt:lpstr>1_Berlin</vt:lpstr>
      <vt:lpstr>2_Berlin</vt:lpstr>
      <vt:lpstr>3_Berlin</vt:lpstr>
      <vt:lpstr>String matching</vt:lpstr>
      <vt:lpstr>Agenda</vt:lpstr>
      <vt:lpstr>Descripción del proyecto</vt:lpstr>
      <vt:lpstr>Descripción del proyecto</vt:lpstr>
      <vt:lpstr>Justificación de la estructura de datos a implementar</vt:lpstr>
      <vt:lpstr>Presentación de PowerPoint</vt:lpstr>
      <vt:lpstr>Justificación de la estructura de datos a implementar</vt:lpstr>
      <vt:lpstr>Procesos a implementar</vt:lpstr>
      <vt:lpstr>Vista general del proceso</vt:lpstr>
      <vt:lpstr>Presentación de PowerPoint</vt:lpstr>
      <vt:lpstr>Formateo de los datos</vt:lpstr>
      <vt:lpstr>Presentación de PowerPoint</vt:lpstr>
      <vt:lpstr>Algoritmo suffix tree</vt:lpstr>
      <vt:lpstr>Teoría básica del algoritmo lineal</vt:lpstr>
      <vt:lpstr>Presentación de PowerPoint</vt:lpstr>
      <vt:lpstr>Bosquejo de funciones</vt:lpstr>
      <vt:lpstr>Presentación de PowerPoint</vt:lpstr>
      <vt:lpstr>Presentación de PowerPoint</vt:lpstr>
      <vt:lpstr>Presentación de PowerPoint</vt:lpstr>
      <vt:lpstr>Ejemplo de construcción del árbol de sufijos</vt:lpstr>
      <vt:lpstr>Presentación de PowerPoint</vt:lpstr>
      <vt:lpstr>Presentación de PowerPoint</vt:lpstr>
      <vt:lpstr>Presentación de PowerPoint</vt:lpstr>
      <vt:lpstr>Presentación de PowerPoint</vt:lpstr>
      <vt:lpstr>Conclusiones</vt:lpstr>
      <vt:lpstr>Referencias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2061</cp:revision>
  <dcterms:created xsi:type="dcterms:W3CDTF">2021-05-03T15:40:20Z</dcterms:created>
  <dcterms:modified xsi:type="dcterms:W3CDTF">2021-05-15T15:46:28Z</dcterms:modified>
</cp:coreProperties>
</file>