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ontserrat" charset="0"/>
      <p:regular r:id="rId32"/>
      <p:bold r:id="rId33"/>
      <p:italic r:id="rId34"/>
      <p:boldItalic r:id="rId35"/>
    </p:embeddedFont>
    <p:embeddedFont>
      <p:font typeface="Verdana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394" y="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1183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00"/>
              </a:spcBef>
            </a:pPr>
            <a:r>
              <a:rPr lang="en-GB" sz="36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Hotel Booking </a:t>
            </a:r>
            <a: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br>
              <a:rPr lang="en-GB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r>
              <a:rPr lang="en-US" sz="3600" dirty="0">
                <a:latin typeface="Verdana"/>
                <a:cs typeface="Verdana"/>
              </a:rPr>
              <a:t/>
            </a:r>
            <a:br>
              <a:rPr lang="en-US" sz="3600" dirty="0">
                <a:latin typeface="Verdana"/>
                <a:cs typeface="Verdana"/>
              </a:rPr>
            </a:br>
            <a:r>
              <a:rPr lang="en-US" sz="3600" b="1" spc="-114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lang="en-US" sz="3600" b="1" spc="-114" dirty="0" smtClean="0">
                <a:solidFill>
                  <a:srgbClr val="CC0000"/>
                </a:solidFill>
                <a:latin typeface="Verdana"/>
                <a:cs typeface="Verdana"/>
              </a:rPr>
              <a:t>ishi Kumar</a:t>
            </a:r>
            <a:r>
              <a:rPr lang="en-US" sz="3600" dirty="0">
                <a:latin typeface="Verdana"/>
                <a:cs typeface="Verdana"/>
              </a:rPr>
              <a:t/>
            </a:r>
            <a:br>
              <a:rPr lang="en-US" sz="3600" dirty="0">
                <a:latin typeface="Verdana"/>
                <a:cs typeface="Verdana"/>
              </a:rPr>
            </a:br>
            <a:r>
              <a:rPr lang="en-US" sz="2800" b="1" spc="-60" dirty="0">
                <a:solidFill>
                  <a:srgbClr val="124F5B"/>
                </a:solidFill>
                <a:latin typeface="Verdana"/>
                <a:cs typeface="Verdana"/>
              </a:rPr>
              <a:t>Data </a:t>
            </a:r>
            <a:r>
              <a:rPr lang="en-US" sz="2800" b="1" spc="-55" dirty="0">
                <a:solidFill>
                  <a:srgbClr val="124F5B"/>
                </a:solidFill>
                <a:latin typeface="Verdana"/>
                <a:cs typeface="Verdana"/>
              </a:rPr>
              <a:t>Science </a:t>
            </a:r>
            <a:r>
              <a:rPr lang="en-US" sz="2800" b="1" spc="-100" dirty="0">
                <a:solidFill>
                  <a:srgbClr val="124F5B"/>
                </a:solidFill>
                <a:latin typeface="Verdana"/>
                <a:cs typeface="Verdana"/>
              </a:rPr>
              <a:t>Trainee,</a:t>
            </a:r>
            <a:r>
              <a:rPr lang="en-US" sz="2800" b="1" spc="-2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lang="en-US" sz="2800" b="1" spc="-60" dirty="0">
                <a:solidFill>
                  <a:srgbClr val="124F5B"/>
                </a:solidFill>
                <a:latin typeface="Verdana"/>
                <a:cs typeface="Verdana"/>
              </a:rPr>
              <a:t>AlmaBette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                    Data Cleaning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324" y="1036692"/>
            <a:ext cx="3862220" cy="317162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894193" y="2421081"/>
            <a:ext cx="537131" cy="40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8" y="1144599"/>
            <a:ext cx="3395430" cy="28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" y="1"/>
            <a:ext cx="4587527" cy="4041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34" y="206905"/>
            <a:ext cx="4281384" cy="3527427"/>
          </a:xfrm>
          <a:prstGeom prst="rect">
            <a:avLst/>
          </a:prstGeom>
        </p:spPr>
      </p:pic>
      <p:sp>
        <p:nvSpPr>
          <p:cNvPr id="8" name="Curved Up Arrow 7"/>
          <p:cNvSpPr/>
          <p:nvPr/>
        </p:nvSpPr>
        <p:spPr>
          <a:xfrm>
            <a:off x="3644812" y="4041265"/>
            <a:ext cx="3612839" cy="86963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61600" cy="3372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044" y="696988"/>
            <a:ext cx="6345787" cy="25705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2140" y="3267541"/>
            <a:ext cx="3536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Finally </a:t>
            </a:r>
            <a:r>
              <a:rPr lang="en-US" sz="2800" b="1" u="sng" dirty="0" smtClean="0"/>
              <a:t>handle</a:t>
            </a:r>
            <a:r>
              <a:rPr lang="en-US" sz="1600" b="1" u="sng" dirty="0" smtClean="0"/>
              <a:t> the all null values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27704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2090" y="430392"/>
            <a:ext cx="675249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    EDA </a:t>
            </a:r>
            <a:r>
              <a:rPr lang="en-US" sz="2800" dirty="0"/>
              <a:t>(Exploratory Data Analysis)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838"/>
            <a:ext cx="9144000" cy="28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87" y="390058"/>
            <a:ext cx="5067657" cy="4638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1019453"/>
            <a:ext cx="457200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b="1" dirty="0"/>
              <a:t>Observation</a:t>
            </a:r>
            <a:endParaRPr lang="en-US" sz="1600" dirty="0"/>
          </a:p>
          <a:p>
            <a:r>
              <a:rPr lang="en-US" sz="1600" dirty="0"/>
              <a:t>City Hotel is most </a:t>
            </a:r>
            <a:r>
              <a:rPr lang="en-US" sz="1600" dirty="0" smtClean="0"/>
              <a:t>preferred </a:t>
            </a:r>
            <a:r>
              <a:rPr lang="en-US" sz="1600" dirty="0"/>
              <a:t>hotel by guests. Thus city hotels has maximum bookings.</a:t>
            </a:r>
          </a:p>
        </p:txBody>
      </p:sp>
    </p:spTree>
    <p:extLst>
      <p:ext uri="{BB962C8B-B14F-4D97-AF65-F5344CB8AC3E}">
        <p14:creationId xmlns:p14="http://schemas.microsoft.com/office/powerpoint/2010/main" val="33310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45"/>
            <a:ext cx="7794780" cy="1277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9" y="1413164"/>
            <a:ext cx="5067657" cy="36320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192008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Observation</a:t>
            </a:r>
          </a:p>
          <a:p>
            <a:r>
              <a:rPr lang="en-US" sz="1600" b="1" dirty="0"/>
              <a:t>27.5 % of the bookings were cancelled</a:t>
            </a:r>
          </a:p>
        </p:txBody>
      </p:sp>
    </p:spTree>
    <p:extLst>
      <p:ext uri="{BB962C8B-B14F-4D97-AF65-F5344CB8AC3E}">
        <p14:creationId xmlns:p14="http://schemas.microsoft.com/office/powerpoint/2010/main" val="34614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" y="1534656"/>
            <a:ext cx="5067657" cy="38070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5969"/>
            <a:ext cx="7775599" cy="14894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2338" y="199168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Observation:</a:t>
            </a:r>
          </a:p>
          <a:p>
            <a:r>
              <a:rPr lang="en-US" sz="1600" dirty="0"/>
              <a:t>Repeated guests are very few which only 3.9 %.</a:t>
            </a:r>
          </a:p>
          <a:p>
            <a:r>
              <a:rPr lang="en-US" sz="1600" dirty="0"/>
              <a:t>In order to retained the guests management should take feedbacks from guests and try to </a:t>
            </a:r>
            <a:r>
              <a:rPr lang="en-US" sz="1600" dirty="0" smtClean="0"/>
              <a:t>improve </a:t>
            </a:r>
            <a:r>
              <a:rPr lang="en-US" sz="1600" dirty="0"/>
              <a:t>the services.</a:t>
            </a:r>
          </a:p>
        </p:txBody>
      </p:sp>
    </p:spTree>
    <p:extLst>
      <p:ext uri="{BB962C8B-B14F-4D97-AF65-F5344CB8AC3E}">
        <p14:creationId xmlns:p14="http://schemas.microsoft.com/office/powerpoint/2010/main" val="3342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26752" cy="2450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0" y="2450780"/>
            <a:ext cx="5978187" cy="26927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1113" y="2523122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Observation:</a:t>
            </a:r>
            <a:endParaRPr lang="en-US" dirty="0"/>
          </a:p>
          <a:p>
            <a:r>
              <a:rPr lang="en-US" dirty="0"/>
              <a:t>Transient customer type is more </a:t>
            </a:r>
            <a:r>
              <a:rPr lang="en-US" dirty="0" smtClean="0"/>
              <a:t>which </a:t>
            </a:r>
            <a:r>
              <a:rPr lang="en-US" dirty="0"/>
              <a:t>is 82.4 %. percentage of Booking associated by the Group is vey low.</a:t>
            </a:r>
          </a:p>
        </p:txBody>
      </p:sp>
    </p:spTree>
    <p:extLst>
      <p:ext uri="{BB962C8B-B14F-4D97-AF65-F5344CB8AC3E}">
        <p14:creationId xmlns:p14="http://schemas.microsoft.com/office/powerpoint/2010/main" val="4045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2" y="2199675"/>
            <a:ext cx="5067657" cy="2992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92470" cy="2110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5594" y="2741859"/>
            <a:ext cx="40380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</a:t>
            </a:r>
            <a:endParaRPr lang="en-US" dirty="0"/>
          </a:p>
          <a:p>
            <a:r>
              <a:rPr lang="en-US" dirty="0"/>
              <a:t>91.6 % guests did not required the parking space. only 8.3 % guests required only 1 parking space.</a:t>
            </a:r>
          </a:p>
        </p:txBody>
      </p:sp>
    </p:spTree>
    <p:extLst>
      <p:ext uri="{BB962C8B-B14F-4D97-AF65-F5344CB8AC3E}">
        <p14:creationId xmlns:p14="http://schemas.microsoft.com/office/powerpoint/2010/main" val="34135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232"/>
            <a:ext cx="7967771" cy="2037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8" y="2212463"/>
            <a:ext cx="6143242" cy="32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60511" y="1266091"/>
            <a:ext cx="8512500" cy="155384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2400" b="1" dirty="0" smtClean="0">
                <a:solidFill>
                  <a:schemeClr val="tx1"/>
                </a:solidFill>
                <a:cs typeface="Old Standard TT"/>
              </a:rPr>
              <a:t>        WHY </a:t>
            </a:r>
            <a:r>
              <a:rPr lang="en-US" sz="2400" b="1" dirty="0">
                <a:solidFill>
                  <a:schemeClr val="tx1"/>
                </a:solidFill>
                <a:cs typeface="Old Standard TT"/>
              </a:rPr>
              <a:t>ANALYZE THE </a:t>
            </a:r>
            <a:r>
              <a:rPr lang="en-US" sz="2400" b="1" dirty="0" smtClean="0">
                <a:solidFill>
                  <a:schemeClr val="tx1"/>
                </a:solidFill>
                <a:cs typeface="Old Standard TT"/>
              </a:rPr>
              <a:t>HOTEL BOOKIG ANALYSIS</a:t>
            </a:r>
            <a:endParaRPr sz="24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57573" y="1805967"/>
            <a:ext cx="557272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This makes analyzing the patterns available in the past data more important to help the hotels plan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8704"/>
            <a:ext cx="8108106" cy="23339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88472" y="246839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Types of meal in hotels:</a:t>
            </a:r>
          </a:p>
          <a:p>
            <a:r>
              <a:rPr lang="en-US" sz="1600" b="1" dirty="0"/>
              <a:t>BB - (Bed and Breakfast)</a:t>
            </a:r>
          </a:p>
          <a:p>
            <a:r>
              <a:rPr lang="en-US" sz="1600" b="1" dirty="0"/>
              <a:t>HB- (Half Board)</a:t>
            </a:r>
          </a:p>
          <a:p>
            <a:r>
              <a:rPr lang="en-US" sz="1600" b="1" dirty="0"/>
              <a:t>FB- (Full Board)</a:t>
            </a:r>
          </a:p>
          <a:p>
            <a:r>
              <a:rPr lang="en-US" sz="1600" b="1" dirty="0"/>
              <a:t>SC- (Self Catering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Observation</a:t>
            </a:r>
            <a:endParaRPr lang="en-US" sz="1600" dirty="0"/>
          </a:p>
          <a:p>
            <a:r>
              <a:rPr lang="en-US" sz="1600" dirty="0"/>
              <a:t>* So the most preferred meal type by the guests is BB( Bed and Breakfast)</a:t>
            </a:r>
          </a:p>
          <a:p>
            <a:r>
              <a:rPr lang="en-US" sz="1600" dirty="0"/>
              <a:t>* HB- (Half Board) and SC- (Self Catering) are equally preferred.</a:t>
            </a:r>
          </a:p>
        </p:txBody>
      </p:sp>
    </p:spTree>
    <p:extLst>
      <p:ext uri="{BB962C8B-B14F-4D97-AF65-F5344CB8AC3E}">
        <p14:creationId xmlns:p14="http://schemas.microsoft.com/office/powerpoint/2010/main" val="24375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775"/>
            <a:ext cx="9144000" cy="43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282" y="0"/>
            <a:ext cx="8566545" cy="42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155" y="1380637"/>
            <a:ext cx="9144000" cy="3827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77346" y="498764"/>
            <a:ext cx="32131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Observation</a:t>
            </a:r>
            <a:endParaRPr lang="en-US" dirty="0"/>
          </a:p>
          <a:p>
            <a:r>
              <a:rPr lang="en-US" dirty="0"/>
              <a:t>Most of the guests are coming from </a:t>
            </a:r>
            <a:r>
              <a:rPr lang="en-US" dirty="0" smtClean="0"/>
              <a:t>Portugal </a:t>
            </a:r>
            <a:r>
              <a:rPr lang="en-US" dirty="0" err="1"/>
              <a:t>i.e</a:t>
            </a:r>
            <a:r>
              <a:rPr lang="en-US" dirty="0"/>
              <a:t> more 25000 guests are from </a:t>
            </a:r>
            <a:r>
              <a:rPr lang="en-US" dirty="0" smtClean="0"/>
              <a:t>Portugal</a:t>
            </a:r>
            <a:endParaRPr lang="en-US" dirty="0"/>
          </a:p>
          <a:p>
            <a:r>
              <a:rPr lang="en-US" dirty="0" smtClean="0"/>
              <a:t>abbreviations </a:t>
            </a:r>
            <a:r>
              <a:rPr lang="en-US" dirty="0"/>
              <a:t>for countries-</a:t>
            </a:r>
          </a:p>
          <a:p>
            <a:r>
              <a:rPr lang="en-US" dirty="0"/>
              <a:t>PRT- Portugal</a:t>
            </a:r>
          </a:p>
          <a:p>
            <a:r>
              <a:rPr lang="en-US" dirty="0"/>
              <a:t>GBR- United Kingdom</a:t>
            </a:r>
          </a:p>
          <a:p>
            <a:r>
              <a:rPr lang="en-US" dirty="0"/>
              <a:t>FRA- France</a:t>
            </a:r>
          </a:p>
          <a:p>
            <a:r>
              <a:rPr lang="en-US" dirty="0"/>
              <a:t>ESP- Spain</a:t>
            </a:r>
          </a:p>
          <a:p>
            <a:r>
              <a:rPr lang="en-US" dirty="0"/>
              <a:t>DEU - Germany</a:t>
            </a:r>
          </a:p>
          <a:p>
            <a:r>
              <a:rPr lang="en-US" dirty="0"/>
              <a:t>ITA </a:t>
            </a:r>
            <a:r>
              <a:rPr lang="en-US" dirty="0" smtClean="0"/>
              <a:t>-Italy</a:t>
            </a:r>
            <a:endParaRPr lang="en-US" dirty="0"/>
          </a:p>
          <a:p>
            <a:r>
              <a:rPr lang="en-US" dirty="0"/>
              <a:t>IRL - Ireland</a:t>
            </a:r>
          </a:p>
          <a:p>
            <a:r>
              <a:rPr lang="en-US" dirty="0"/>
              <a:t>BEL -Belgium</a:t>
            </a:r>
          </a:p>
          <a:p>
            <a:r>
              <a:rPr lang="en-US" dirty="0"/>
              <a:t>BRA -Brazil</a:t>
            </a:r>
          </a:p>
          <a:p>
            <a:r>
              <a:rPr lang="en-US" dirty="0"/>
              <a:t>NLD-Netherlands</a:t>
            </a:r>
          </a:p>
        </p:txBody>
      </p:sp>
    </p:spTree>
    <p:extLst>
      <p:ext uri="{BB962C8B-B14F-4D97-AF65-F5344CB8AC3E}">
        <p14:creationId xmlns:p14="http://schemas.microsoft.com/office/powerpoint/2010/main" val="1717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9070"/>
            <a:ext cx="7718047" cy="30415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93006" cy="19790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280288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Observation</a:t>
            </a:r>
            <a:endParaRPr lang="en-US" dirty="0"/>
          </a:p>
          <a:p>
            <a:r>
              <a:rPr lang="en-US" dirty="0"/>
              <a:t>So the most preferred Room type is "A".</a:t>
            </a:r>
          </a:p>
        </p:txBody>
      </p:sp>
    </p:spTree>
    <p:extLst>
      <p:ext uri="{BB962C8B-B14F-4D97-AF65-F5344CB8AC3E}">
        <p14:creationId xmlns:p14="http://schemas.microsoft.com/office/powerpoint/2010/main" val="39128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5" y="286699"/>
            <a:ext cx="8354018" cy="2509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71" y="2796365"/>
            <a:ext cx="7385537" cy="22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7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942"/>
            <a:ext cx="9144000" cy="38370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0" y="4210261"/>
            <a:ext cx="5444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Observation</a:t>
            </a:r>
          </a:p>
          <a:p>
            <a:r>
              <a:rPr lang="en-US" sz="1600" dirty="0"/>
              <a:t>July and August months had the most Bookings. Summer </a:t>
            </a:r>
            <a:r>
              <a:rPr lang="en-US" sz="1600" dirty="0" smtClean="0"/>
              <a:t>vacation </a:t>
            </a:r>
            <a:r>
              <a:rPr lang="en-US" sz="1600" dirty="0"/>
              <a:t>can be the reason for the bookings</a:t>
            </a:r>
          </a:p>
        </p:txBody>
      </p:sp>
    </p:spTree>
    <p:extLst>
      <p:ext uri="{BB962C8B-B14F-4D97-AF65-F5344CB8AC3E}">
        <p14:creationId xmlns:p14="http://schemas.microsoft.com/office/powerpoint/2010/main" val="40471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441"/>
            <a:ext cx="5870064" cy="214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25" y="657977"/>
            <a:ext cx="3063165" cy="29919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9337" y="33076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/>
              <a:t>Observation:</a:t>
            </a:r>
          </a:p>
          <a:p>
            <a:r>
              <a:rPr lang="en-US" sz="1800" dirty="0"/>
              <a:t>'TA/TO' is mostly(79.1%) used for booking </a:t>
            </a:r>
            <a:r>
              <a:rPr lang="en-US" sz="1800" dirty="0" smtClean="0"/>
              <a:t>hotels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62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653" y="236593"/>
            <a:ext cx="3380347" cy="4654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4909" cy="24874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4330" y="29771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Observation</a:t>
            </a:r>
          </a:p>
          <a:p>
            <a:r>
              <a:rPr lang="en-US" sz="1600" dirty="0"/>
              <a:t>2016 had the </a:t>
            </a:r>
            <a:r>
              <a:rPr lang="en-US" sz="1600" dirty="0" smtClean="0"/>
              <a:t>highest </a:t>
            </a:r>
            <a:r>
              <a:rPr lang="en-US" sz="1600" dirty="0"/>
              <a:t>bookings.</a:t>
            </a:r>
          </a:p>
          <a:p>
            <a:r>
              <a:rPr lang="en-US" sz="1600" dirty="0"/>
              <a:t>2015 had less 7000 bookings.</a:t>
            </a:r>
          </a:p>
          <a:p>
            <a:r>
              <a:rPr lang="en-US" sz="1600" dirty="0"/>
              <a:t>overall City hotels had the most of the bookings</a:t>
            </a:r>
          </a:p>
        </p:txBody>
      </p:sp>
    </p:spTree>
    <p:extLst>
      <p:ext uri="{BB962C8B-B14F-4D97-AF65-F5344CB8AC3E}">
        <p14:creationId xmlns:p14="http://schemas.microsoft.com/office/powerpoint/2010/main" val="9501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3141" y="121494"/>
            <a:ext cx="3977321" cy="830997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  I Take Some Help by This sites 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stack overflow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b="1" dirty="0" smtClean="0"/>
              <a:t> Greeks </a:t>
            </a:r>
            <a:r>
              <a:rPr lang="en-US" sz="1600" b="1" dirty="0"/>
              <a:t>for </a:t>
            </a:r>
            <a:r>
              <a:rPr lang="en-US" sz="1600" b="1" dirty="0" smtClean="0"/>
              <a:t>greeks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0" y="1122095"/>
            <a:ext cx="7436694" cy="36825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584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                           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48682"/>
            <a:ext cx="8520600" cy="402847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1) Which type of hotel is mostly prefered by the guests?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2)What is the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percentage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cancellation?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3) What is the Percentage of repeated guests?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4) What is the percentage distribution of "Customer Type"?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5)What is the percentage distribution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required_car_parking_spaces?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6)What is Percentage distribution of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Deposit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type 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7) Which type of food is mostly preferred by the guests?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8) From which country the most guests are coming?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9) Which is the most preferred room type by the customers?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10)In which month most of the bookings happened?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11) Which Distribution channel is mostly used for hotel bookings?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12) Which year had the highest bookings?</a:t>
            </a:r>
          </a:p>
        </p:txBody>
      </p:sp>
    </p:spTree>
    <p:extLst>
      <p:ext uri="{BB962C8B-B14F-4D97-AF65-F5344CB8AC3E}">
        <p14:creationId xmlns:p14="http://schemas.microsoft.com/office/powerpoint/2010/main" val="364866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                   Dataset </a:t>
            </a:r>
            <a:r>
              <a:rPr lang="en-US" b="1" dirty="0">
                <a:solidFill>
                  <a:srgbClr val="C00000"/>
                </a:solidFill>
              </a:rPr>
              <a:t>Preparation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63054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Loading the data sets : - Hotel booking</a:t>
            </a:r>
          </a:p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Importing Essential Libraries : - NumPy, Pandas, Seaborn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Matplotlib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Cleaning: - Null values, Finding and removing Outliers, Removing duplicate data.</a:t>
            </a:r>
          </a:p>
          <a:p>
            <a:pPr lv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EDA (Exploratory Data Analysis) : - Analyzing the data sets to  summarize their main characteristics using statistical graphics  and data visualizations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03" y="1014127"/>
            <a:ext cx="8520600" cy="572700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Old Standard TT"/>
                <a:cs typeface="Old Standard TT"/>
              </a:rPr>
              <a:t>                </a:t>
            </a:r>
            <a:r>
              <a:rPr lang="en-US" b="1" dirty="0" smtClean="0">
                <a:solidFill>
                  <a:schemeClr val="bg2"/>
                </a:solidFill>
                <a:latin typeface="Old Standard TT"/>
                <a:cs typeface="Old Standard TT"/>
              </a:rPr>
              <a:t>OVERVIEW </a:t>
            </a:r>
            <a:r>
              <a:rPr lang="en-US" b="1" dirty="0">
                <a:solidFill>
                  <a:schemeClr val="bg2"/>
                </a:solidFill>
                <a:latin typeface="Old Standard TT"/>
                <a:cs typeface="Old Standard TT"/>
              </a:rPr>
              <a:t>OF</a:t>
            </a:r>
            <a:r>
              <a:rPr lang="en-US" b="1" spc="-95" dirty="0">
                <a:solidFill>
                  <a:schemeClr val="bg2"/>
                </a:solidFill>
                <a:latin typeface="Old Standard TT"/>
                <a:cs typeface="Old Standard TT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Old Standard TT"/>
                <a:cs typeface="Old Standard TT"/>
              </a:rPr>
              <a:t>ANALYSIS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4" name="object 10"/>
          <p:cNvSpPr>
            <a:spLocks noGrp="1"/>
          </p:cNvSpPr>
          <p:nvPr>
            <p:ph type="body" idx="1"/>
          </p:nvPr>
        </p:nvSpPr>
        <p:spPr>
          <a:xfrm>
            <a:off x="466793" y="1650324"/>
            <a:ext cx="5460822" cy="356606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</p:spPr>
        <p:txBody>
          <a:bodyPr wrap="square" lIns="0" tIns="0" rIns="0" bIns="0" rtlCol="0"/>
          <a:lstStyle/>
          <a:p>
            <a:r>
              <a:rPr lang="en-US" dirty="0"/>
              <a:t>Data Collection and Understanding </a:t>
            </a:r>
          </a:p>
        </p:txBody>
      </p:sp>
      <p:sp>
        <p:nvSpPr>
          <p:cNvPr id="25" name="object 10"/>
          <p:cNvSpPr txBox="1">
            <a:spLocks/>
          </p:cNvSpPr>
          <p:nvPr/>
        </p:nvSpPr>
        <p:spPr>
          <a:xfrm>
            <a:off x="464098" y="2181625"/>
            <a:ext cx="5463517" cy="356606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Data Cleaning and Manipulation</a:t>
            </a:r>
          </a:p>
        </p:txBody>
      </p:sp>
      <p:sp>
        <p:nvSpPr>
          <p:cNvPr id="26" name="object 10"/>
          <p:cNvSpPr txBox="1">
            <a:spLocks/>
          </p:cNvSpPr>
          <p:nvPr/>
        </p:nvSpPr>
        <p:spPr>
          <a:xfrm>
            <a:off x="464098" y="2699005"/>
            <a:ext cx="5463517" cy="445070"/>
          </a:xfrm>
          <a:custGeom>
            <a:avLst/>
            <a:gdLst/>
            <a:ahLst/>
            <a:cxnLst/>
            <a:rect l="l" t="t" r="r" b="b"/>
            <a:pathLst>
              <a:path w="3546475" h="669289">
                <a:moveTo>
                  <a:pt x="3211830" y="0"/>
                </a:moveTo>
                <a:lnTo>
                  <a:pt x="0" y="0"/>
                </a:lnTo>
                <a:lnTo>
                  <a:pt x="0" y="669035"/>
                </a:lnTo>
                <a:lnTo>
                  <a:pt x="3211830" y="669035"/>
                </a:lnTo>
                <a:lnTo>
                  <a:pt x="3546348" y="334517"/>
                </a:lnTo>
                <a:lnTo>
                  <a:pt x="3211830" y="0"/>
                </a:lnTo>
                <a:close/>
              </a:path>
            </a:pathLst>
          </a:custGeom>
          <a:solidFill>
            <a:srgbClr val="359E93"/>
          </a:solidFill>
          <a:ln>
            <a:noFill/>
          </a:ln>
        </p:spPr>
        <p:txBody>
          <a:bodyPr spcFirstLastPara="1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Exploratory Data Analysis(EDA)</a:t>
            </a:r>
          </a:p>
        </p:txBody>
      </p:sp>
    </p:spTree>
    <p:extLst>
      <p:ext uri="{BB962C8B-B14F-4D97-AF65-F5344CB8AC3E}">
        <p14:creationId xmlns:p14="http://schemas.microsoft.com/office/powerpoint/2010/main" val="178663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305" y="445025"/>
            <a:ext cx="8520600" cy="5727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spc="-85" dirty="0" smtClean="0">
                <a:solidFill>
                  <a:srgbClr val="C00000"/>
                </a:solidFill>
              </a:rPr>
              <a:t>     </a:t>
            </a:r>
            <a:r>
              <a:rPr lang="en-US" b="1" dirty="0"/>
              <a:t>Data Collection and </a:t>
            </a:r>
            <a:r>
              <a:rPr lang="en-US" b="1" dirty="0" smtClean="0"/>
              <a:t>Understanding  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hotel :- Hotel(Resort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Hotel or City Hotel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is_canceled :-Value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indicating if the booking was canceled (1) or not (0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lead_time :-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Number of days that elapsed between the entering date of the booking into the PMS and the arrival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arrival_date_year :- Year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arrival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arrival_date_month :- Month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arrival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arrival_date_week_number :- Week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number of year for arrival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arrival_date_day_of_month :- Day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arrival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8.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stays_in_weekend_nights :- 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weekend nights (Saturday or Sunday) the guest stayed or booked to stay at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hotel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9. stays_in_week_nights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Number of week nights (Monday to Friday) the guest stayed or booked to stay at the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hotel</a:t>
            </a: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10.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adults  :- 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adults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FF0000"/>
              </a:buClr>
              <a:buFont typeface="Wingdings" pitchFamily="2" charset="2"/>
              <a:buChar char="Ø"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498764"/>
            <a:ext cx="8520600" cy="4644736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children :- 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children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12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babies :- 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babies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13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meal :-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ype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meal booked. Categories are presented in standard hospitality meal packages:*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14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country :- Country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origin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.`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market_segment : -Market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segment designation. In categories, the term “TA” means “Travel Agents” and “TO” means “Tour Operators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distribution_channel :- Booking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distribution channel. The term “TA” means “Travel Agents” and “TO” means “Tour Operators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17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is_repeated_guest : -Value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indicating if the booking name was from a repeated guest (1) or not (0)*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previous_cancellations :- 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previous bookings that were cancelled by the customer prior to the current booking*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previous_bookings_not_canceled :-Number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previous bookings not cancelled by the customer prior to the current booking*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reserved_room_type :- Code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room type reserved. Code is presented instead of designation for anonymity reasons.*</a:t>
            </a:r>
          </a:p>
        </p:txBody>
      </p:sp>
    </p:spTree>
    <p:extLst>
      <p:ext uri="{BB962C8B-B14F-4D97-AF65-F5344CB8AC3E}">
        <p14:creationId xmlns:p14="http://schemas.microsoft.com/office/powerpoint/2010/main" val="66327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492368"/>
            <a:ext cx="8525369" cy="4651131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21. **assigned_room_type** : *Code for the type of room assigned to the booking.* 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22. **booking_changes** : *Number of changes/amendments made to the booking from the moment the booking was entered on the PMS until the moment of check-in or cancellation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23. **deposit_type** : *Indication on if the customer made a deposit to guarantee the booking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24. **agent** : *ID of the travel agency that made the booking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25. **company** : *ID of the company/entity that made the booking or responsible for paying the booking.* 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26. **days_in_waiting_list** : *Number of days the booking was in the waiting list before it was confirmed to the customer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27. **customer_type** : *Type of booking, assuming one of four categories*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13863"/>
            <a:ext cx="8520600" cy="3955012"/>
          </a:xfrm>
        </p:spPr>
        <p:style>
          <a:lnRef idx="0">
            <a:scrgbClr r="0" g="0" b="0"/>
          </a:lnRef>
          <a:fillRef idx="1002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28. **adr** : *Average Daily Rate as defined by dividing the sum of all lodging transactions by the total number of staying nights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29. **required_car_parking_spaces** : *Number of car parking spaces required by the customer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30. **total_of_special_requests** :* Number of special requests made by the customer (e.g. twin bed or high floor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)*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31. **reservation_status** : *Reservation last status, assuming one of three categories*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Canceled – booking was canceled by the customer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Check-Out – customer has checked in but already departed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No-Show – customer did not check-in and did inform the hotel of the reason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32. **reservation_status_date** : *Date at which the last status was set. This variable can be used in conjunction with the ReservationStatus 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 understand when was the booking canceled or when did the customer checked-out of the hotel*</a:t>
            </a:r>
          </a:p>
        </p:txBody>
      </p:sp>
    </p:spTree>
    <p:extLst>
      <p:ext uri="{BB962C8B-B14F-4D97-AF65-F5344CB8AC3E}">
        <p14:creationId xmlns:p14="http://schemas.microsoft.com/office/powerpoint/2010/main" val="35472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204</TotalTime>
  <Words>1160</Words>
  <Application>Microsoft Office PowerPoint</Application>
  <PresentationFormat>On-screen Show (16:9)</PresentationFormat>
  <Paragraphs>113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Montserrat</vt:lpstr>
      <vt:lpstr>Verdana</vt:lpstr>
      <vt:lpstr>Old Standard TT</vt:lpstr>
      <vt:lpstr>Wingdings</vt:lpstr>
      <vt:lpstr>Simple Light</vt:lpstr>
      <vt:lpstr>           Capstone Project Hotel Booking Analysis By Rishi Kumar Data Science Trainee, AlmaBette  </vt:lpstr>
      <vt:lpstr>        WHY ANALYZE THE HOTEL BOOKIG ANALYSIS   </vt:lpstr>
      <vt:lpstr>                               Agenda</vt:lpstr>
      <vt:lpstr>                   Dataset Preparation</vt:lpstr>
      <vt:lpstr>                OVERVIEW OF ANALYSIS</vt:lpstr>
      <vt:lpstr>     Data Collection and Understanding  .</vt:lpstr>
      <vt:lpstr>PowerPoint Presentation</vt:lpstr>
      <vt:lpstr>PowerPoint Presentation</vt:lpstr>
      <vt:lpstr>PowerPoint Presentation</vt:lpstr>
      <vt:lpstr>                       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Hotel Booking Analysis By Rishi Kumar Data Science Trainee, AlmaBette  </dc:title>
  <cp:lastModifiedBy>RISHI KUMAR</cp:lastModifiedBy>
  <cp:revision>17</cp:revision>
  <dcterms:modified xsi:type="dcterms:W3CDTF">2022-09-06T11:21:40Z</dcterms:modified>
</cp:coreProperties>
</file>