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embeddedFontLst>
    <p:embeddedFont>
      <p:font typeface="Montserrat"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5108961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11841" y="505691"/>
            <a:ext cx="8512500" cy="4502727"/>
          </a:xfrm>
          <a:prstGeom prst="rect">
            <a:avLst/>
          </a:prstGeom>
          <a:ln>
            <a:noFill/>
          </a:ln>
        </p:spPr>
        <p:style>
          <a:lnRef idx="0">
            <a:scrgbClr r="0" g="0" b="0"/>
          </a:lnRef>
          <a:fillRef idx="1002">
            <a:schemeClr val="dk2"/>
          </a:fillRef>
          <a:effectRef idx="0">
            <a:scrgbClr r="0" g="0" b="0"/>
          </a:effectRef>
          <a:fontRef idx="major"/>
        </p:style>
        <p:txBody>
          <a:bodyPr spcFirstLastPara="1" wrap="square" lIns="91425" tIns="91425" rIns="91425" bIns="91425" anchor="b" anchorCtr="0">
            <a:noAutofit/>
          </a:bodyPr>
          <a:lstStyle/>
          <a:p>
            <a:pPr lvl="0"/>
            <a:r>
              <a:rPr lang="en-GB" sz="4200" b="1" dirty="0" smtClean="0">
                <a:solidFill>
                  <a:srgbClr val="CC0000"/>
                </a:solidFill>
                <a:latin typeface="Montserrat"/>
                <a:ea typeface="Montserrat"/>
                <a:cs typeface="Montserrat"/>
                <a:sym typeface="Montserrat"/>
              </a:rPr>
              <a:t> </a:t>
            </a:r>
            <a:r>
              <a:rPr lang="en-US" sz="4200" b="1" dirty="0">
                <a:solidFill>
                  <a:srgbClr val="CC0000"/>
                </a:solidFill>
                <a:latin typeface="Montserrat"/>
                <a:ea typeface="Montserrat"/>
                <a:cs typeface="Montserrat"/>
                <a:sym typeface="Montserrat"/>
              </a:rPr>
              <a:t>Capstone Project 2</a:t>
            </a:r>
            <a:br>
              <a:rPr lang="en-US" sz="4200" b="1" dirty="0">
                <a:solidFill>
                  <a:srgbClr val="CC0000"/>
                </a:solidFill>
                <a:latin typeface="Montserrat"/>
                <a:ea typeface="Montserrat"/>
                <a:cs typeface="Montserrat"/>
                <a:sym typeface="Montserrat"/>
              </a:rPr>
            </a:br>
            <a:r>
              <a:rPr lang="en-US" sz="3600" b="1" dirty="0">
                <a:solidFill>
                  <a:schemeClr val="accent5">
                    <a:lumMod val="75000"/>
                  </a:schemeClr>
                </a:solidFill>
              </a:rPr>
              <a:t>Retail Sales </a:t>
            </a:r>
            <a:r>
              <a:rPr lang="en-US" sz="3600" b="1" dirty="0" smtClean="0">
                <a:solidFill>
                  <a:schemeClr val="accent5">
                    <a:lumMod val="75000"/>
                  </a:schemeClr>
                </a:solidFill>
              </a:rPr>
              <a:t>Prediction</a:t>
            </a:r>
            <a:br>
              <a:rPr lang="en-US" sz="3600" b="1" dirty="0" smtClean="0">
                <a:solidFill>
                  <a:schemeClr val="accent5">
                    <a:lumMod val="75000"/>
                  </a:schemeClr>
                </a:solidFill>
              </a:rPr>
            </a:br>
            <a:r>
              <a:rPr lang="en-US" sz="3600" b="1" dirty="0">
                <a:solidFill>
                  <a:schemeClr val="accent5">
                    <a:lumMod val="75000"/>
                  </a:schemeClr>
                </a:solidFill>
              </a:rPr>
              <a:t>By</a:t>
            </a:r>
            <a:br>
              <a:rPr lang="en-US" sz="3600" b="1" dirty="0">
                <a:solidFill>
                  <a:schemeClr val="accent5">
                    <a:lumMod val="75000"/>
                  </a:schemeClr>
                </a:solidFill>
              </a:rPr>
            </a:br>
            <a:r>
              <a:rPr lang="en-US" sz="3600" b="1" dirty="0">
                <a:solidFill>
                  <a:schemeClr val="accent5">
                    <a:lumMod val="75000"/>
                  </a:schemeClr>
                </a:solidFill>
              </a:rPr>
              <a:t>Rishi Kumar</a:t>
            </a:r>
            <a:r>
              <a:rPr lang="en-US" sz="3600" b="1" dirty="0"/>
              <a:t/>
            </a:r>
            <a:br>
              <a:rPr lang="en-US" sz="3600" b="1" dirty="0"/>
            </a:br>
            <a:r>
              <a:rPr lang="en-US" sz="3600" b="1" dirty="0"/>
              <a:t>Data Science Trainee, </a:t>
            </a:r>
            <a:r>
              <a:rPr lang="en-US" sz="3600" b="1" dirty="0" err="1" smtClean="0"/>
              <a:t>AlmaBetter</a:t>
            </a:r>
            <a:r>
              <a:rPr lang="en-US" sz="3600" b="1" dirty="0" smtClean="0"/>
              <a:t/>
            </a:r>
            <a:br>
              <a:rPr lang="en-US" sz="3600" b="1" dirty="0" smtClean="0"/>
            </a:br>
            <a:r>
              <a:rPr lang="en-US" sz="3600" dirty="0">
                <a:solidFill>
                  <a:schemeClr val="accent5">
                    <a:lumMod val="75000"/>
                  </a:schemeClr>
                </a:solidFill>
              </a:rPr>
              <a:t>Email: </a:t>
            </a:r>
            <a:r>
              <a:rPr lang="en-US" sz="3600" dirty="0" smtClean="0">
                <a:solidFill>
                  <a:schemeClr val="accent5">
                    <a:lumMod val="75000"/>
                  </a:schemeClr>
                </a:solidFill>
              </a:rPr>
              <a:t>politerishi@gmail.com </a:t>
            </a:r>
            <a:endParaRPr sz="3600" b="1" dirty="0" smtClean="0">
              <a:solidFill>
                <a:schemeClr val="accent5">
                  <a:lumMod val="75000"/>
                </a:schemeClr>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3963" y="65704"/>
            <a:ext cx="6747163" cy="369332"/>
          </a:xfrm>
          <a:prstGeom prst="rect">
            <a:avLst/>
          </a:prstGeom>
        </p:spPr>
        <p:txBody>
          <a:bodyPr wrap="square">
            <a:spAutoFit/>
          </a:bodyPr>
          <a:lstStyle/>
          <a:p>
            <a:r>
              <a:rPr lang="en-US" sz="1800" b="1" dirty="0" smtClean="0">
                <a:solidFill>
                  <a:schemeClr val="tx1"/>
                </a:solidFill>
              </a:rPr>
              <a:t># Plotting</a:t>
            </a:r>
            <a:r>
              <a:rPr lang="en-US" sz="1800" b="1" dirty="0">
                <a:solidFill>
                  <a:schemeClr val="tx1"/>
                </a:solidFill>
              </a:rPr>
              <a:t> histogram of dataset of numerical variables:</a:t>
            </a:r>
            <a:endParaRPr lang="en-US" sz="18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2019" y="3096491"/>
            <a:ext cx="2927836" cy="191237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3680" y="3162174"/>
            <a:ext cx="2760319" cy="1781006"/>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0419" y="435035"/>
            <a:ext cx="3607622" cy="2356387"/>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957" y="365362"/>
            <a:ext cx="3652082" cy="2356387"/>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3957" y="2951870"/>
            <a:ext cx="3188061" cy="2056993"/>
          </a:xfrm>
          <a:prstGeom prst="rect">
            <a:avLst/>
          </a:prstGeom>
        </p:spPr>
      </p:pic>
    </p:spTree>
    <p:extLst>
      <p:ext uri="{BB962C8B-B14F-4D97-AF65-F5344CB8AC3E}">
        <p14:creationId xmlns:p14="http://schemas.microsoft.com/office/powerpoint/2010/main" val="2755824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17" y="0"/>
            <a:ext cx="3974127" cy="23563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2963" y="50618"/>
            <a:ext cx="3930436" cy="235638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217" y="2528192"/>
            <a:ext cx="3838527" cy="235638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2962" y="2407005"/>
            <a:ext cx="3930437" cy="2535987"/>
          </a:xfrm>
          <a:prstGeom prst="rect">
            <a:avLst/>
          </a:prstGeom>
        </p:spPr>
      </p:pic>
    </p:spTree>
    <p:extLst>
      <p:ext uri="{BB962C8B-B14F-4D97-AF65-F5344CB8AC3E}">
        <p14:creationId xmlns:p14="http://schemas.microsoft.com/office/powerpoint/2010/main" val="2872764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1726" y="2424433"/>
            <a:ext cx="4435855" cy="261169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64" y="68046"/>
            <a:ext cx="3962672" cy="235638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858" y="2552086"/>
            <a:ext cx="3869723" cy="235638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1726" y="68046"/>
            <a:ext cx="4269600" cy="2356387"/>
          </a:xfrm>
          <a:prstGeom prst="rect">
            <a:avLst/>
          </a:prstGeom>
        </p:spPr>
      </p:pic>
    </p:spTree>
    <p:extLst>
      <p:ext uri="{BB962C8B-B14F-4D97-AF65-F5344CB8AC3E}">
        <p14:creationId xmlns:p14="http://schemas.microsoft.com/office/powerpoint/2010/main" val="290055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492" y="165800"/>
            <a:ext cx="8825346" cy="738664"/>
          </a:xfrm>
          <a:prstGeom prst="rect">
            <a:avLst/>
          </a:prstGeom>
        </p:spPr>
        <p:txBody>
          <a:bodyPr wrap="square">
            <a:spAutoFit/>
          </a:bodyPr>
          <a:lstStyle/>
          <a:p>
            <a:r>
              <a:rPr lang="en-US" sz="1800" b="1" dirty="0">
                <a:solidFill>
                  <a:schemeClr val="tx1"/>
                </a:solidFill>
              </a:rPr>
              <a:t> </a:t>
            </a:r>
            <a:r>
              <a:rPr lang="en-US" sz="1800" b="1" dirty="0" smtClean="0">
                <a:solidFill>
                  <a:schemeClr val="tx1"/>
                </a:solidFill>
              </a:rPr>
              <a:t>Plotting</a:t>
            </a:r>
            <a:r>
              <a:rPr lang="en-US" sz="1800" b="1" dirty="0">
                <a:solidFill>
                  <a:schemeClr val="tx1"/>
                </a:solidFill>
              </a:rPr>
              <a:t> Regression plot of each columns of dataset </a:t>
            </a:r>
            <a:r>
              <a:rPr lang="en-US" sz="1800" b="1" dirty="0" smtClean="0">
                <a:solidFill>
                  <a:schemeClr val="tx1"/>
                </a:solidFill>
              </a:rPr>
              <a:t> </a:t>
            </a:r>
            <a:r>
              <a:rPr lang="en-US" sz="1800" b="1" dirty="0">
                <a:solidFill>
                  <a:schemeClr val="tx1"/>
                </a:solidFill>
              </a:rPr>
              <a:t>v/s sales count columns</a:t>
            </a:r>
          </a:p>
          <a:p>
            <a:endParaRPr lang="en-US" sz="2400" b="1"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5363"/>
            <a:ext cx="3484418" cy="227591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0607" y="562428"/>
            <a:ext cx="3246048" cy="212021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454" y="2743555"/>
            <a:ext cx="3607622" cy="235638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0854" y="2743554"/>
            <a:ext cx="3607622" cy="2356387"/>
          </a:xfrm>
          <a:prstGeom prst="rect">
            <a:avLst/>
          </a:prstGeom>
        </p:spPr>
      </p:pic>
    </p:spTree>
    <p:extLst>
      <p:ext uri="{BB962C8B-B14F-4D97-AF65-F5344CB8AC3E}">
        <p14:creationId xmlns:p14="http://schemas.microsoft.com/office/powerpoint/2010/main" val="4210832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64" y="0"/>
            <a:ext cx="4041272" cy="23344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1673" y="73486"/>
            <a:ext cx="3607622" cy="235638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364" y="2429873"/>
            <a:ext cx="4041272" cy="263963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3691" y="2334491"/>
            <a:ext cx="4090036" cy="2671485"/>
          </a:xfrm>
          <a:prstGeom prst="rect">
            <a:avLst/>
          </a:prstGeom>
        </p:spPr>
      </p:pic>
    </p:spTree>
    <p:extLst>
      <p:ext uri="{BB962C8B-B14F-4D97-AF65-F5344CB8AC3E}">
        <p14:creationId xmlns:p14="http://schemas.microsoft.com/office/powerpoint/2010/main" val="551396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07622" cy="23563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011" y="-1051"/>
            <a:ext cx="3671137" cy="235638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464406"/>
            <a:ext cx="2986088" cy="235638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0394" y="2464406"/>
            <a:ext cx="3321843" cy="235638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3450" y="2464404"/>
            <a:ext cx="2600550" cy="2356387"/>
          </a:xfrm>
          <a:prstGeom prst="rect">
            <a:avLst/>
          </a:prstGeom>
        </p:spPr>
      </p:pic>
    </p:spTree>
    <p:extLst>
      <p:ext uri="{BB962C8B-B14F-4D97-AF65-F5344CB8AC3E}">
        <p14:creationId xmlns:p14="http://schemas.microsoft.com/office/powerpoint/2010/main" val="1665011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8776"/>
            <a:ext cx="7807036" cy="338554"/>
          </a:xfrm>
          <a:prstGeom prst="rect">
            <a:avLst/>
          </a:prstGeom>
        </p:spPr>
        <p:txBody>
          <a:bodyPr wrap="square">
            <a:spAutoFit/>
          </a:bodyPr>
          <a:lstStyle/>
          <a:p>
            <a:r>
              <a:rPr lang="en-US" sz="1600" b="1" dirty="0" err="1">
                <a:solidFill>
                  <a:schemeClr val="tx1"/>
                </a:solidFill>
              </a:rPr>
              <a:t>B</a:t>
            </a:r>
            <a:r>
              <a:rPr lang="en-US" sz="1600" b="1" dirty="0" err="1" smtClean="0">
                <a:solidFill>
                  <a:schemeClr val="tx1"/>
                </a:solidFill>
              </a:rPr>
              <a:t>arplots</a:t>
            </a:r>
            <a:r>
              <a:rPr lang="en-US" sz="1600" b="1" dirty="0" smtClean="0">
                <a:solidFill>
                  <a:schemeClr val="tx1"/>
                </a:solidFill>
              </a:rPr>
              <a:t> </a:t>
            </a:r>
            <a:r>
              <a:rPr lang="en-US" sz="1600" b="1" dirty="0">
                <a:solidFill>
                  <a:schemeClr val="tx1"/>
                </a:solidFill>
              </a:rPr>
              <a:t>visualization of each columns of dataset v/s Sales count columns:</a:t>
            </a:r>
            <a:endParaRPr lang="en-US" sz="1600" dirty="0">
              <a:solidFill>
                <a:schemeClr val="tx1"/>
              </a:solidFill>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87036" y="399062"/>
            <a:ext cx="5943600" cy="2503466"/>
          </a:xfrm>
          <a:prstGeom prst="rect">
            <a:avLst/>
          </a:prstGeom>
        </p:spPr>
      </p:pic>
      <p:sp>
        <p:nvSpPr>
          <p:cNvPr id="6" name="Rectangle 5"/>
          <p:cNvSpPr/>
          <p:nvPr/>
        </p:nvSpPr>
        <p:spPr>
          <a:xfrm>
            <a:off x="256309" y="3032993"/>
            <a:ext cx="5811982" cy="1077218"/>
          </a:xfrm>
          <a:prstGeom prst="rect">
            <a:avLst/>
          </a:prstGeom>
        </p:spPr>
        <p:txBody>
          <a:bodyPr wrap="square">
            <a:spAutoFit/>
          </a:bodyPr>
          <a:lstStyle/>
          <a:p>
            <a:r>
              <a:rPr lang="en-US" sz="1600" b="1" dirty="0">
                <a:solidFill>
                  <a:schemeClr val="bg1"/>
                </a:solidFill>
              </a:rPr>
              <a:t>Here it can be deduced that there were more sales on Monday, probably because shops generally remain closed on Sundays which had the lowest sales in a week. This validates the hypothesis about this feature.</a:t>
            </a:r>
            <a:endParaRPr lang="en-US" sz="1600" dirty="0">
              <a:solidFill>
                <a:schemeClr val="bg1"/>
              </a:solidFill>
            </a:endParaRPr>
          </a:p>
        </p:txBody>
      </p:sp>
    </p:spTree>
    <p:extLst>
      <p:ext uri="{BB962C8B-B14F-4D97-AF65-F5344CB8AC3E}">
        <p14:creationId xmlns:p14="http://schemas.microsoft.com/office/powerpoint/2010/main" val="846485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80108" y="0"/>
            <a:ext cx="3823855" cy="2743199"/>
          </a:xfrm>
          <a:prstGeom prst="rect">
            <a:avLst/>
          </a:prstGeom>
        </p:spPr>
      </p:pic>
      <p:sp>
        <p:nvSpPr>
          <p:cNvPr id="5" name="Rectangle 4"/>
          <p:cNvSpPr/>
          <p:nvPr/>
        </p:nvSpPr>
        <p:spPr>
          <a:xfrm>
            <a:off x="304800" y="2743199"/>
            <a:ext cx="3699163" cy="738664"/>
          </a:xfrm>
          <a:prstGeom prst="rect">
            <a:avLst/>
          </a:prstGeom>
        </p:spPr>
        <p:txBody>
          <a:bodyPr wrap="square">
            <a:spAutoFit/>
          </a:bodyPr>
          <a:lstStyle/>
          <a:p>
            <a:r>
              <a:rPr lang="en-US" b="1" dirty="0"/>
              <a:t>Promotion has a positive effect on Sales indicating high sales for stores with Promo=1</a:t>
            </a:r>
            <a:endParaRPr lang="en-US"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4246418" y="11768"/>
            <a:ext cx="4329545" cy="3100763"/>
          </a:xfrm>
          <a:prstGeom prst="rect">
            <a:avLst/>
          </a:prstGeom>
        </p:spPr>
      </p:pic>
      <p:sp>
        <p:nvSpPr>
          <p:cNvPr id="7" name="Rectangle 6"/>
          <p:cNvSpPr/>
          <p:nvPr/>
        </p:nvSpPr>
        <p:spPr>
          <a:xfrm>
            <a:off x="4558145" y="3244624"/>
            <a:ext cx="4017818" cy="954107"/>
          </a:xfrm>
          <a:prstGeom prst="rect">
            <a:avLst/>
          </a:prstGeom>
        </p:spPr>
        <p:txBody>
          <a:bodyPr wrap="square">
            <a:spAutoFit/>
          </a:bodyPr>
          <a:lstStyle/>
          <a:p>
            <a:r>
              <a:rPr lang="en-US" b="1" dirty="0"/>
              <a:t>Sales were high on an average on School Holidays indicating School Holidays weren’t compulsory by the law and comparatively more sales were recorded on holidays.</a:t>
            </a:r>
            <a:endParaRPr lang="en-US" dirty="0"/>
          </a:p>
        </p:txBody>
      </p:sp>
    </p:spTree>
    <p:extLst>
      <p:ext uri="{BB962C8B-B14F-4D97-AF65-F5344CB8AC3E}">
        <p14:creationId xmlns:p14="http://schemas.microsoft.com/office/powerpoint/2010/main" val="537280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4179" y="178521"/>
            <a:ext cx="6451311" cy="2708275"/>
          </a:xfrm>
          <a:prstGeom prst="rect">
            <a:avLst/>
          </a:prstGeom>
        </p:spPr>
      </p:pic>
      <p:sp>
        <p:nvSpPr>
          <p:cNvPr id="5" name="Rectangle 4"/>
          <p:cNvSpPr/>
          <p:nvPr/>
        </p:nvSpPr>
        <p:spPr>
          <a:xfrm>
            <a:off x="477982" y="3063119"/>
            <a:ext cx="6047508" cy="1384995"/>
          </a:xfrm>
          <a:prstGeom prst="rect">
            <a:avLst/>
          </a:prstGeom>
        </p:spPr>
        <p:txBody>
          <a:bodyPr wrap="square">
            <a:spAutoFit/>
          </a:bodyPr>
          <a:lstStyle/>
          <a:p>
            <a:r>
              <a:rPr lang="en-US" b="1" dirty="0"/>
              <a:t>Sales were low whenever there was a State Holiday indicating only a few stores were open on these days.</a:t>
            </a:r>
            <a:r>
              <a:rPr lang="en-US" dirty="0"/>
              <a:t> </a:t>
            </a:r>
            <a:r>
              <a:rPr lang="en-US" b="1" dirty="0"/>
              <a:t>Normally all stores, with few exceptions, are closed on state holidays. Note that all schools are closed on public holidays and weekends. a = public holiday, b = Easter holiday, c = Christmas, 0 = None. Lowest of Sales were seen on state holidays especially on Christmas.</a:t>
            </a:r>
            <a:endParaRPr lang="en-US" dirty="0"/>
          </a:p>
        </p:txBody>
      </p:sp>
    </p:spTree>
    <p:extLst>
      <p:ext uri="{BB962C8B-B14F-4D97-AF65-F5344CB8AC3E}">
        <p14:creationId xmlns:p14="http://schemas.microsoft.com/office/powerpoint/2010/main" val="3046079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45473" y="0"/>
            <a:ext cx="5943600" cy="3159125"/>
          </a:xfrm>
          <a:prstGeom prst="rect">
            <a:avLst/>
          </a:prstGeom>
        </p:spPr>
      </p:pic>
      <p:sp>
        <p:nvSpPr>
          <p:cNvPr id="5" name="Rectangle 4"/>
          <p:cNvSpPr/>
          <p:nvPr/>
        </p:nvSpPr>
        <p:spPr>
          <a:xfrm>
            <a:off x="831273" y="3480151"/>
            <a:ext cx="4572000" cy="954107"/>
          </a:xfrm>
          <a:prstGeom prst="rect">
            <a:avLst/>
          </a:prstGeom>
        </p:spPr>
        <p:txBody>
          <a:bodyPr>
            <a:spAutoFit/>
          </a:bodyPr>
          <a:lstStyle/>
          <a:p>
            <a:r>
              <a:rPr lang="en-US" b="1" dirty="0"/>
              <a:t>A bar plot represents an estimate of central tendency for a numeric variable with the height of each rectangle. The store type b has the highest sales on an average.</a:t>
            </a:r>
            <a:endParaRPr lang="en-US" dirty="0"/>
          </a:p>
        </p:txBody>
      </p:sp>
    </p:spTree>
    <p:extLst>
      <p:ext uri="{BB962C8B-B14F-4D97-AF65-F5344CB8AC3E}">
        <p14:creationId xmlns:p14="http://schemas.microsoft.com/office/powerpoint/2010/main" val="722056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p:cNvSpPr/>
          <p:nvPr/>
        </p:nvSpPr>
        <p:spPr>
          <a:xfrm>
            <a:off x="138543" y="55423"/>
            <a:ext cx="8347366" cy="5693866"/>
          </a:xfrm>
          <a:prstGeom prst="rect">
            <a:avLst/>
          </a:prstGeom>
        </p:spPr>
        <p:txBody>
          <a:bodyPr wrap="square">
            <a:spAutoFit/>
          </a:bodyPr>
          <a:lstStyle/>
          <a:p>
            <a:r>
              <a:rPr lang="en-US" sz="3200" b="1" dirty="0" smtClean="0">
                <a:solidFill>
                  <a:schemeClr val="tx1"/>
                </a:solidFill>
              </a:rPr>
              <a:t>Approach </a:t>
            </a:r>
            <a:r>
              <a:rPr lang="en-US" sz="3200" b="1" dirty="0">
                <a:solidFill>
                  <a:schemeClr val="tx1"/>
                </a:solidFill>
              </a:rPr>
              <a:t>The following approach was followed in the completion of the </a:t>
            </a:r>
            <a:r>
              <a:rPr lang="en-US" sz="3200" b="1" dirty="0" smtClean="0">
                <a:solidFill>
                  <a:schemeClr val="tx1"/>
                </a:solidFill>
              </a:rPr>
              <a:t>project :</a:t>
            </a:r>
          </a:p>
          <a:p>
            <a:endParaRPr lang="en-US" dirty="0" smtClean="0"/>
          </a:p>
          <a:p>
            <a:r>
              <a:rPr lang="en-US" sz="1800" b="1" dirty="0" smtClean="0">
                <a:solidFill>
                  <a:schemeClr val="bg1"/>
                </a:solidFill>
              </a:rPr>
              <a:t>* Data </a:t>
            </a:r>
            <a:r>
              <a:rPr lang="en-US" sz="1800" b="1" dirty="0">
                <a:solidFill>
                  <a:schemeClr val="bg1"/>
                </a:solidFill>
              </a:rPr>
              <a:t>Collection and Preprocessing</a:t>
            </a:r>
          </a:p>
          <a:p>
            <a:r>
              <a:rPr lang="en-US" sz="1800" b="1" dirty="0">
                <a:solidFill>
                  <a:schemeClr val="bg1"/>
                </a:solidFill>
              </a:rPr>
              <a:t>- Importing important libraries and modules</a:t>
            </a:r>
            <a:br>
              <a:rPr lang="en-US" sz="1800" b="1" dirty="0">
                <a:solidFill>
                  <a:schemeClr val="bg1"/>
                </a:solidFill>
              </a:rPr>
            </a:br>
            <a:r>
              <a:rPr lang="en-US" sz="1800" b="1" dirty="0">
                <a:solidFill>
                  <a:schemeClr val="bg1"/>
                </a:solidFill>
              </a:rPr>
              <a:t>- Data Cleaning</a:t>
            </a:r>
            <a:br>
              <a:rPr lang="en-US" sz="1800" b="1" dirty="0">
                <a:solidFill>
                  <a:schemeClr val="bg1"/>
                </a:solidFill>
              </a:rPr>
            </a:br>
            <a:r>
              <a:rPr lang="en-US" sz="1800" b="1" dirty="0">
                <a:solidFill>
                  <a:schemeClr val="bg1"/>
                </a:solidFill>
              </a:rPr>
              <a:t>- Missing Data Handling</a:t>
            </a:r>
            <a:br>
              <a:rPr lang="en-US" sz="1800" b="1" dirty="0">
                <a:solidFill>
                  <a:schemeClr val="bg1"/>
                </a:solidFill>
              </a:rPr>
            </a:br>
            <a:r>
              <a:rPr lang="en-US" sz="1800" b="1" dirty="0">
                <a:solidFill>
                  <a:schemeClr val="bg1"/>
                </a:solidFill>
              </a:rPr>
              <a:t>- Merging the </a:t>
            </a:r>
            <a:r>
              <a:rPr lang="en-US" sz="1800" b="1" dirty="0" smtClean="0">
                <a:solidFill>
                  <a:schemeClr val="bg1"/>
                </a:solidFill>
              </a:rPr>
              <a:t>Datasets</a:t>
            </a:r>
          </a:p>
          <a:p>
            <a:r>
              <a:rPr lang="en-US" sz="1800" b="1" dirty="0" smtClean="0">
                <a:solidFill>
                  <a:schemeClr val="bg1"/>
                </a:solidFill>
              </a:rPr>
              <a:t>* Exploratory </a:t>
            </a:r>
            <a:r>
              <a:rPr lang="en-US" sz="1800" b="1" dirty="0">
                <a:solidFill>
                  <a:schemeClr val="bg1"/>
                </a:solidFill>
              </a:rPr>
              <a:t>Data Analysis</a:t>
            </a:r>
          </a:p>
          <a:p>
            <a:r>
              <a:rPr lang="en-US" sz="1800" b="1" dirty="0">
                <a:solidFill>
                  <a:schemeClr val="bg1"/>
                </a:solidFill>
              </a:rPr>
              <a:t>- Categorical Features</a:t>
            </a:r>
            <a:br>
              <a:rPr lang="en-US" sz="1800" b="1" dirty="0">
                <a:solidFill>
                  <a:schemeClr val="bg1"/>
                </a:solidFill>
              </a:rPr>
            </a:br>
            <a:r>
              <a:rPr lang="en-US" sz="1800" b="1" dirty="0">
                <a:solidFill>
                  <a:schemeClr val="bg1"/>
                </a:solidFill>
              </a:rPr>
              <a:t>- Numerical Features</a:t>
            </a:r>
            <a:br>
              <a:rPr lang="en-US" sz="1800" b="1" dirty="0">
                <a:solidFill>
                  <a:schemeClr val="bg1"/>
                </a:solidFill>
              </a:rPr>
            </a:br>
            <a:r>
              <a:rPr lang="en-US" sz="1800" b="1" dirty="0">
                <a:solidFill>
                  <a:schemeClr val="bg1"/>
                </a:solidFill>
              </a:rPr>
              <a:t>- EDA </a:t>
            </a:r>
            <a:r>
              <a:rPr lang="en-US" sz="1800" b="1" dirty="0" smtClean="0">
                <a:solidFill>
                  <a:schemeClr val="bg1"/>
                </a:solidFill>
              </a:rPr>
              <a:t>Conclusion</a:t>
            </a:r>
          </a:p>
          <a:p>
            <a:r>
              <a:rPr lang="en-US" sz="1800" b="1" dirty="0" smtClean="0">
                <a:solidFill>
                  <a:schemeClr val="bg1"/>
                </a:solidFill>
              </a:rPr>
              <a:t>* Feature </a:t>
            </a:r>
            <a:r>
              <a:rPr lang="en-US" sz="1800" b="1" dirty="0">
                <a:solidFill>
                  <a:schemeClr val="bg1"/>
                </a:solidFill>
              </a:rPr>
              <a:t>Selection and Outlier Detection</a:t>
            </a:r>
          </a:p>
          <a:p>
            <a:r>
              <a:rPr lang="en-US" sz="1800" b="1" dirty="0">
                <a:solidFill>
                  <a:schemeClr val="bg1"/>
                </a:solidFill>
              </a:rPr>
              <a:t>- Feature Engineering</a:t>
            </a:r>
            <a:br>
              <a:rPr lang="en-US" sz="1800" b="1" dirty="0">
                <a:solidFill>
                  <a:schemeClr val="bg1"/>
                </a:solidFill>
              </a:rPr>
            </a:br>
            <a:r>
              <a:rPr lang="en-US" sz="1800" b="1" dirty="0">
                <a:solidFill>
                  <a:schemeClr val="bg1"/>
                </a:solidFill>
              </a:rPr>
              <a:t>- Outlier Detection and </a:t>
            </a:r>
            <a:r>
              <a:rPr lang="en-US" sz="1800" b="1" dirty="0" smtClean="0">
                <a:solidFill>
                  <a:schemeClr val="bg1"/>
                </a:solidFill>
              </a:rPr>
              <a:t>Treatment</a:t>
            </a:r>
          </a:p>
          <a:p>
            <a:endParaRPr lang="en-US" dirty="0"/>
          </a:p>
          <a:p>
            <a:endParaRPr lang="en-US" dirty="0" smtClean="0"/>
          </a:p>
          <a:p>
            <a:endParaRPr lang="en-US" dirty="0"/>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3500" y="56313"/>
            <a:ext cx="4508500" cy="2412365"/>
          </a:xfrm>
          <a:prstGeom prst="rect">
            <a:avLst/>
          </a:prstGeom>
        </p:spPr>
      </p:pic>
      <p:sp>
        <p:nvSpPr>
          <p:cNvPr id="5" name="Rectangle 4"/>
          <p:cNvSpPr/>
          <p:nvPr/>
        </p:nvSpPr>
        <p:spPr>
          <a:xfrm>
            <a:off x="0" y="2571750"/>
            <a:ext cx="4572000" cy="523220"/>
          </a:xfrm>
          <a:prstGeom prst="rect">
            <a:avLst/>
          </a:prstGeom>
        </p:spPr>
        <p:txBody>
          <a:bodyPr>
            <a:spAutoFit/>
          </a:bodyPr>
          <a:lstStyle/>
          <a:p>
            <a:r>
              <a:rPr lang="en-US" b="1" dirty="0"/>
              <a:t>Assortment type b has the highest sales on an average</a:t>
            </a:r>
            <a:endParaRPr lang="en-US"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4689763" y="516235"/>
            <a:ext cx="4307898" cy="2578735"/>
          </a:xfrm>
          <a:prstGeom prst="rect">
            <a:avLst/>
          </a:prstGeom>
        </p:spPr>
      </p:pic>
      <p:sp>
        <p:nvSpPr>
          <p:cNvPr id="7" name="Rectangle 6"/>
          <p:cNvSpPr/>
          <p:nvPr/>
        </p:nvSpPr>
        <p:spPr>
          <a:xfrm>
            <a:off x="4828309" y="3227654"/>
            <a:ext cx="4225636" cy="738664"/>
          </a:xfrm>
          <a:prstGeom prst="rect">
            <a:avLst/>
          </a:prstGeom>
        </p:spPr>
        <p:txBody>
          <a:bodyPr wrap="square">
            <a:spAutoFit/>
          </a:bodyPr>
          <a:lstStyle/>
          <a:p>
            <a:r>
              <a:rPr lang="en-US" b="1" dirty="0"/>
              <a:t>With Promo2, slightly more sales were seen without it which indicates there are many stores not participating in promo.</a:t>
            </a:r>
          </a:p>
        </p:txBody>
      </p:sp>
    </p:spTree>
    <p:extLst>
      <p:ext uri="{BB962C8B-B14F-4D97-AF65-F5344CB8AC3E}">
        <p14:creationId xmlns:p14="http://schemas.microsoft.com/office/powerpoint/2010/main" val="4026006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9855" y="-1"/>
            <a:ext cx="8057400" cy="242454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54577" y="2571749"/>
            <a:ext cx="7199168" cy="2443596"/>
          </a:xfrm>
          <a:prstGeom prst="rect">
            <a:avLst/>
          </a:prstGeom>
        </p:spPr>
      </p:pic>
    </p:spTree>
    <p:extLst>
      <p:ext uri="{BB962C8B-B14F-4D97-AF65-F5344CB8AC3E}">
        <p14:creationId xmlns:p14="http://schemas.microsoft.com/office/powerpoint/2010/main" val="4120156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226869"/>
            <a:ext cx="3005917" cy="261504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104110" y="322119"/>
            <a:ext cx="3081944" cy="2850572"/>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6033654" y="857423"/>
            <a:ext cx="3110345" cy="3090603"/>
          </a:xfrm>
          <a:prstGeom prst="rect">
            <a:avLst/>
          </a:prstGeom>
        </p:spPr>
      </p:pic>
    </p:spTree>
    <p:extLst>
      <p:ext uri="{BB962C8B-B14F-4D97-AF65-F5344CB8AC3E}">
        <p14:creationId xmlns:p14="http://schemas.microsoft.com/office/powerpoint/2010/main" val="720148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1727" y="101681"/>
            <a:ext cx="4973782" cy="4893647"/>
          </a:xfrm>
          <a:prstGeom prst="rect">
            <a:avLst/>
          </a:prstGeom>
        </p:spPr>
        <p:txBody>
          <a:bodyPr wrap="square">
            <a:spAutoFit/>
          </a:bodyPr>
          <a:lstStyle/>
          <a:p>
            <a:r>
              <a:rPr lang="en-US" sz="2400" b="1" dirty="0">
                <a:solidFill>
                  <a:schemeClr val="tx1"/>
                </a:solidFill>
              </a:rPr>
              <a:t>Observation:</a:t>
            </a:r>
            <a:endParaRPr lang="en-US" sz="2400" dirty="0">
              <a:solidFill>
                <a:schemeClr val="tx1"/>
              </a:solidFill>
            </a:endParaRPr>
          </a:p>
          <a:p>
            <a:pPr lvl="0"/>
            <a:r>
              <a:rPr lang="en-US" sz="1600" b="1" dirty="0" smtClean="0">
                <a:solidFill>
                  <a:schemeClr val="bg1"/>
                </a:solidFill>
              </a:rPr>
              <a:t>* A </a:t>
            </a:r>
            <a:r>
              <a:rPr lang="en-US" sz="1600" b="1" dirty="0">
                <a:solidFill>
                  <a:schemeClr val="bg1"/>
                </a:solidFill>
              </a:rPr>
              <a:t>bar plot represents an estimate of central tendency for a numeric variable with the height of each rectangle. Earlier it was seen that the store type b had the highest sales on an average because the default estimation function to the </a:t>
            </a:r>
            <a:r>
              <a:rPr lang="en-US" sz="1600" b="1" dirty="0" err="1">
                <a:solidFill>
                  <a:schemeClr val="bg1"/>
                </a:solidFill>
              </a:rPr>
              <a:t>barplot</a:t>
            </a:r>
            <a:r>
              <a:rPr lang="en-US" sz="1600" b="1" dirty="0">
                <a:solidFill>
                  <a:schemeClr val="bg1"/>
                </a:solidFill>
              </a:rPr>
              <a:t> is mean.</a:t>
            </a:r>
          </a:p>
          <a:p>
            <a:pPr lvl="0"/>
            <a:r>
              <a:rPr lang="en-US" sz="1600" b="1" dirty="0" smtClean="0">
                <a:solidFill>
                  <a:schemeClr val="bg1"/>
                </a:solidFill>
              </a:rPr>
              <a:t>* But </a:t>
            </a:r>
            <a:r>
              <a:rPr lang="en-US" sz="1600" b="1" dirty="0">
                <a:solidFill>
                  <a:schemeClr val="bg1"/>
                </a:solidFill>
              </a:rPr>
              <a:t>upon further exploration it can be clearly observed that the highest sales belonged to the store type a due to the high number of type a stores in our dataset. Store type a and c had a similar kind of sales and customer share.</a:t>
            </a:r>
          </a:p>
          <a:p>
            <a:pPr lvl="0"/>
            <a:r>
              <a:rPr lang="en-US" sz="1600" b="1" smtClean="0">
                <a:solidFill>
                  <a:schemeClr val="bg1"/>
                </a:solidFill>
              </a:rPr>
              <a:t>* Interesting </a:t>
            </a:r>
            <a:r>
              <a:rPr lang="en-US" sz="1600" b="1" dirty="0">
                <a:solidFill>
                  <a:schemeClr val="bg1"/>
                </a:solidFill>
              </a:rPr>
              <a:t>insight to note is that store type b with highest average sales and per store revenue generation looks healthy and a reason for that would be all three kinds of assortment strategies involved which was seen earlier.</a:t>
            </a:r>
          </a:p>
          <a:p>
            <a:r>
              <a:rPr lang="en-US" sz="1600" b="1" dirty="0">
                <a:solidFill>
                  <a:schemeClr val="bg1"/>
                </a:solidFill>
              </a:rPr>
              <a:t> </a:t>
            </a:r>
          </a:p>
          <a:p>
            <a:r>
              <a:rPr lang="en-US" sz="1600" b="1" dirty="0">
                <a:solidFill>
                  <a:schemeClr val="bg1"/>
                </a:solidFill>
              </a:rPr>
              <a:t> </a:t>
            </a:r>
          </a:p>
        </p:txBody>
      </p:sp>
    </p:spTree>
    <p:extLst>
      <p:ext uri="{BB962C8B-B14F-4D97-AF65-F5344CB8AC3E}">
        <p14:creationId xmlns:p14="http://schemas.microsoft.com/office/powerpoint/2010/main" val="673280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8019" y="90298"/>
            <a:ext cx="2531462" cy="923330"/>
          </a:xfrm>
          <a:prstGeom prst="rect">
            <a:avLst/>
          </a:prstGeom>
        </p:spPr>
        <p:txBody>
          <a:bodyPr wrap="none">
            <a:spAutoFit/>
          </a:bodyPr>
          <a:lstStyle/>
          <a:p>
            <a:r>
              <a:rPr lang="en-US" sz="1800" b="1" dirty="0">
                <a:solidFill>
                  <a:schemeClr val="tx1"/>
                </a:solidFill>
              </a:rPr>
              <a:t>Feature engineering </a:t>
            </a:r>
            <a:r>
              <a:rPr lang="en-US" sz="1800" b="1" dirty="0" smtClean="0">
                <a:solidFill>
                  <a:schemeClr val="tx1"/>
                </a:solidFill>
              </a:rPr>
              <a:t>:</a:t>
            </a:r>
          </a:p>
          <a:p>
            <a:r>
              <a:rPr lang="en-US" sz="1800" b="1" dirty="0"/>
              <a:t>One hot encoding:</a:t>
            </a:r>
            <a:endParaRPr lang="en-US" sz="1800" dirty="0"/>
          </a:p>
          <a:p>
            <a:endParaRPr lang="en-US" sz="1800"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2140"/>
            <a:ext cx="9144000" cy="3123197"/>
          </a:xfrm>
          <a:prstGeom prst="rect">
            <a:avLst/>
          </a:prstGeom>
        </p:spPr>
      </p:pic>
    </p:spTree>
    <p:extLst>
      <p:ext uri="{BB962C8B-B14F-4D97-AF65-F5344CB8AC3E}">
        <p14:creationId xmlns:p14="http://schemas.microsoft.com/office/powerpoint/2010/main" val="802147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270" y="83371"/>
            <a:ext cx="4774366" cy="369332"/>
          </a:xfrm>
          <a:prstGeom prst="rect">
            <a:avLst/>
          </a:prstGeom>
        </p:spPr>
        <p:txBody>
          <a:bodyPr wrap="square">
            <a:spAutoFit/>
          </a:bodyPr>
          <a:lstStyle/>
          <a:p>
            <a:r>
              <a:rPr lang="en-US" sz="1800" b="1" dirty="0">
                <a:solidFill>
                  <a:schemeClr val="tx1"/>
                </a:solidFill>
              </a:rPr>
              <a:t>Ways to Detect and Remove the Outliers</a:t>
            </a:r>
            <a:r>
              <a:rPr lang="en-US" sz="1800" dirty="0">
                <a:solidFill>
                  <a:schemeClr val="tx1"/>
                </a:solidFill>
              </a:rPr>
              <a:t>:</a:t>
            </a:r>
            <a:endParaRPr lang="en-US" sz="1800" b="1" dirty="0">
              <a:solidFill>
                <a:schemeClr val="tx1"/>
              </a:solidFill>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39064" y="533660"/>
            <a:ext cx="4432935" cy="1814686"/>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39064" y="2273820"/>
            <a:ext cx="5943600" cy="2604770"/>
          </a:xfrm>
          <a:prstGeom prst="rect">
            <a:avLst/>
          </a:prstGeom>
        </p:spPr>
      </p:pic>
    </p:spTree>
    <p:extLst>
      <p:ext uri="{BB962C8B-B14F-4D97-AF65-F5344CB8AC3E}">
        <p14:creationId xmlns:p14="http://schemas.microsoft.com/office/powerpoint/2010/main" val="1843391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9088" y="145716"/>
            <a:ext cx="2013693" cy="461665"/>
          </a:xfrm>
          <a:prstGeom prst="rect">
            <a:avLst/>
          </a:prstGeom>
        </p:spPr>
        <p:txBody>
          <a:bodyPr wrap="none">
            <a:spAutoFit/>
          </a:bodyPr>
          <a:lstStyle/>
          <a:p>
            <a:r>
              <a:rPr lang="en-US" sz="2400" b="1" dirty="0">
                <a:solidFill>
                  <a:schemeClr val="tx1"/>
                </a:solidFill>
              </a:rPr>
              <a:t>Correlation: </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67145" y="604520"/>
            <a:ext cx="7176655" cy="4459316"/>
          </a:xfrm>
          <a:prstGeom prst="rect">
            <a:avLst/>
          </a:prstGeom>
        </p:spPr>
      </p:pic>
    </p:spTree>
    <p:extLst>
      <p:ext uri="{BB962C8B-B14F-4D97-AF65-F5344CB8AC3E}">
        <p14:creationId xmlns:p14="http://schemas.microsoft.com/office/powerpoint/2010/main" val="2580291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054" y="65704"/>
            <a:ext cx="5112327" cy="307777"/>
          </a:xfrm>
          <a:prstGeom prst="rect">
            <a:avLst/>
          </a:prstGeom>
        </p:spPr>
        <p:txBody>
          <a:bodyPr wrap="square">
            <a:spAutoFit/>
          </a:bodyPr>
          <a:lstStyle/>
          <a:p>
            <a:r>
              <a:rPr lang="en-US" b="1" dirty="0">
                <a:solidFill>
                  <a:schemeClr val="tx1"/>
                </a:solidFill>
              </a:rPr>
              <a:t>Calculate VIF and remove drop columns VIF greater than 5 </a:t>
            </a:r>
            <a:endParaRPr lang="en-US" dirty="0">
              <a:solidFill>
                <a:schemeClr val="tx1"/>
              </a:solidFill>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90054" y="373481"/>
            <a:ext cx="3499456" cy="4718064"/>
          </a:xfrm>
          <a:prstGeom prst="rect">
            <a:avLst/>
          </a:prstGeom>
        </p:spPr>
      </p:pic>
      <p:sp>
        <p:nvSpPr>
          <p:cNvPr id="6" name="Rectangle 5"/>
          <p:cNvSpPr/>
          <p:nvPr/>
        </p:nvSpPr>
        <p:spPr>
          <a:xfrm>
            <a:off x="5533358" y="999969"/>
            <a:ext cx="1388522" cy="307777"/>
          </a:xfrm>
          <a:prstGeom prst="rect">
            <a:avLst/>
          </a:prstGeom>
        </p:spPr>
        <p:txBody>
          <a:bodyPr wrap="none">
            <a:spAutoFit/>
          </a:bodyPr>
          <a:lstStyle/>
          <a:p>
            <a:r>
              <a:rPr lang="en-US" b="1" dirty="0"/>
              <a:t>Drop columns</a:t>
            </a:r>
            <a:endParaRPr lang="en-US" dirty="0"/>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3020291" y="1307746"/>
            <a:ext cx="5902036" cy="2176672"/>
          </a:xfrm>
          <a:prstGeom prst="rect">
            <a:avLst/>
          </a:prstGeom>
        </p:spPr>
      </p:pic>
    </p:spTree>
    <p:extLst>
      <p:ext uri="{BB962C8B-B14F-4D97-AF65-F5344CB8AC3E}">
        <p14:creationId xmlns:p14="http://schemas.microsoft.com/office/powerpoint/2010/main" val="2379677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4793" y="187280"/>
            <a:ext cx="2231701" cy="584775"/>
          </a:xfrm>
          <a:prstGeom prst="rect">
            <a:avLst/>
          </a:prstGeom>
        </p:spPr>
        <p:txBody>
          <a:bodyPr wrap="none">
            <a:spAutoFit/>
          </a:bodyPr>
          <a:lstStyle/>
          <a:p>
            <a:r>
              <a:rPr lang="en-US" sz="3200" b="1" dirty="0">
                <a:solidFill>
                  <a:schemeClr val="tx1"/>
                </a:solidFill>
              </a:rPr>
              <a:t>Modeling: </a:t>
            </a:r>
            <a:endParaRPr lang="en-US" sz="3200" dirty="0">
              <a:solidFill>
                <a:schemeClr val="tx1"/>
              </a:solidFill>
            </a:endParaRPr>
          </a:p>
        </p:txBody>
      </p:sp>
      <p:sp>
        <p:nvSpPr>
          <p:cNvPr id="5" name="Rectangle 4"/>
          <p:cNvSpPr/>
          <p:nvPr/>
        </p:nvSpPr>
        <p:spPr>
          <a:xfrm>
            <a:off x="212468" y="1247153"/>
            <a:ext cx="2339102" cy="369332"/>
          </a:xfrm>
          <a:prstGeom prst="rect">
            <a:avLst/>
          </a:prstGeom>
        </p:spPr>
        <p:txBody>
          <a:bodyPr wrap="none">
            <a:spAutoFit/>
          </a:bodyPr>
          <a:lstStyle/>
          <a:p>
            <a:r>
              <a:rPr lang="en-US" sz="1800" b="1" dirty="0">
                <a:solidFill>
                  <a:schemeClr val="bg1"/>
                </a:solidFill>
              </a:rPr>
              <a:t>Linear Regression :</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551570" y="68088"/>
            <a:ext cx="5943600" cy="2153285"/>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2036618" y="1841615"/>
            <a:ext cx="5943600" cy="2956560"/>
          </a:xfrm>
          <a:prstGeom prst="rect">
            <a:avLst/>
          </a:prstGeom>
        </p:spPr>
      </p:pic>
    </p:spTree>
    <p:extLst>
      <p:ext uri="{BB962C8B-B14F-4D97-AF65-F5344CB8AC3E}">
        <p14:creationId xmlns:p14="http://schemas.microsoft.com/office/powerpoint/2010/main" val="4184443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3041" y="249625"/>
            <a:ext cx="2736647" cy="369332"/>
          </a:xfrm>
          <a:prstGeom prst="rect">
            <a:avLst/>
          </a:prstGeom>
        </p:spPr>
        <p:txBody>
          <a:bodyPr wrap="none">
            <a:spAutoFit/>
          </a:bodyPr>
          <a:lstStyle/>
          <a:p>
            <a:r>
              <a:rPr lang="en-US" sz="1800" b="1" dirty="0">
                <a:solidFill>
                  <a:schemeClr val="bg1"/>
                </a:solidFill>
              </a:rPr>
              <a:t>Polynomial Regression</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819400" y="1"/>
            <a:ext cx="5756564" cy="2417618"/>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2403763" y="2417619"/>
            <a:ext cx="6525492" cy="2229197"/>
          </a:xfrm>
          <a:prstGeom prst="rect">
            <a:avLst/>
          </a:prstGeom>
        </p:spPr>
      </p:pic>
    </p:spTree>
    <p:extLst>
      <p:ext uri="{BB962C8B-B14F-4D97-AF65-F5344CB8AC3E}">
        <p14:creationId xmlns:p14="http://schemas.microsoft.com/office/powerpoint/2010/main" val="3347412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7763" y="73651"/>
            <a:ext cx="4572000" cy="2585323"/>
          </a:xfrm>
          <a:prstGeom prst="rect">
            <a:avLst/>
          </a:prstGeom>
        </p:spPr>
        <p:txBody>
          <a:bodyPr>
            <a:spAutoFit/>
          </a:bodyPr>
          <a:lstStyle/>
          <a:p>
            <a:r>
              <a:rPr lang="en-US" sz="1800" b="1" dirty="0" smtClean="0">
                <a:solidFill>
                  <a:schemeClr val="bg1"/>
                </a:solidFill>
              </a:rPr>
              <a:t>* Modeling</a:t>
            </a:r>
            <a:endParaRPr lang="en-US" sz="1800" b="1" dirty="0">
              <a:solidFill>
                <a:schemeClr val="bg1"/>
              </a:solidFill>
            </a:endParaRPr>
          </a:p>
          <a:p>
            <a:r>
              <a:rPr lang="en-US" sz="1800" b="1" dirty="0">
                <a:solidFill>
                  <a:schemeClr val="bg1"/>
                </a:solidFill>
              </a:rPr>
              <a:t>- Train Test Split</a:t>
            </a:r>
          </a:p>
          <a:p>
            <a:r>
              <a:rPr lang="en-US" sz="1800" b="1" dirty="0">
                <a:solidFill>
                  <a:schemeClr val="bg1"/>
                </a:solidFill>
              </a:rPr>
              <a:t>-Linear</a:t>
            </a:r>
          </a:p>
          <a:p>
            <a:r>
              <a:rPr lang="en-US" sz="1800" b="1" dirty="0">
                <a:solidFill>
                  <a:schemeClr val="bg1"/>
                </a:solidFill>
              </a:rPr>
              <a:t>-Polynomial</a:t>
            </a:r>
          </a:p>
          <a:p>
            <a:r>
              <a:rPr lang="en-US" sz="1800" b="1" dirty="0">
                <a:solidFill>
                  <a:schemeClr val="bg1"/>
                </a:solidFill>
              </a:rPr>
              <a:t>-Lasso</a:t>
            </a:r>
          </a:p>
          <a:p>
            <a:r>
              <a:rPr lang="en-US" sz="1800" b="1" dirty="0">
                <a:solidFill>
                  <a:schemeClr val="bg1"/>
                </a:solidFill>
              </a:rPr>
              <a:t>-Ridge</a:t>
            </a:r>
          </a:p>
          <a:p>
            <a:r>
              <a:rPr lang="en-US" sz="1800" b="1" dirty="0">
                <a:solidFill>
                  <a:schemeClr val="bg1"/>
                </a:solidFill>
              </a:rPr>
              <a:t>-Baseline Model </a:t>
            </a:r>
          </a:p>
          <a:p>
            <a:r>
              <a:rPr lang="en-US" sz="1800" b="1" dirty="0">
                <a:solidFill>
                  <a:schemeClr val="bg1"/>
                </a:solidFill>
              </a:rPr>
              <a:t>-Decision Tree</a:t>
            </a:r>
          </a:p>
          <a:p>
            <a:r>
              <a:rPr lang="en-US" sz="1800" b="1" dirty="0">
                <a:solidFill>
                  <a:schemeClr val="bg1"/>
                </a:solidFill>
              </a:rPr>
              <a:t>-Feature Importance</a:t>
            </a:r>
          </a:p>
        </p:txBody>
      </p:sp>
      <p:sp>
        <p:nvSpPr>
          <p:cNvPr id="5" name="Rectangle 4"/>
          <p:cNvSpPr/>
          <p:nvPr/>
        </p:nvSpPr>
        <p:spPr>
          <a:xfrm>
            <a:off x="117762" y="2658144"/>
            <a:ext cx="8700655" cy="1908215"/>
          </a:xfrm>
          <a:prstGeom prst="rect">
            <a:avLst/>
          </a:prstGeom>
        </p:spPr>
        <p:txBody>
          <a:bodyPr wrap="square">
            <a:spAutoFit/>
          </a:bodyPr>
          <a:lstStyle/>
          <a:p>
            <a:r>
              <a:rPr lang="en-US" sz="2000" b="1" dirty="0">
                <a:solidFill>
                  <a:schemeClr val="tx1"/>
                </a:solidFill>
              </a:rPr>
              <a:t>Problem </a:t>
            </a:r>
            <a:r>
              <a:rPr lang="en-US" sz="2000" b="1" dirty="0" smtClean="0">
                <a:solidFill>
                  <a:schemeClr val="tx1"/>
                </a:solidFill>
              </a:rPr>
              <a:t>Statement :</a:t>
            </a:r>
          </a:p>
          <a:p>
            <a:r>
              <a:rPr lang="en-US" b="1" dirty="0" smtClean="0">
                <a:solidFill>
                  <a:schemeClr val="bg1"/>
                </a:solidFill>
              </a:rPr>
              <a:t> </a:t>
            </a:r>
            <a:r>
              <a:rPr lang="en-US" b="1" dirty="0">
                <a:solidFill>
                  <a:schemeClr val="bg1"/>
                </a:solidFill>
              </a:rPr>
              <a:t>Rossmann operates over 3,000 drug stores in 7 European countries. Currently, Rossmann store managers are tasked with predicting their daily sales for up to six weeks in advance. Store sales are influenced by many factors, including promotions, competition, school and state holidays, seasonality, and locality. With thousands of individual managers predicting sales based on their unique circumstances, the accuracy of results can be quite varied. You are provided with historical sales data for 1,115 Rossmann stores. The task is to forecast the "Sales" column for the test set. Note that some stores in the dataset were temporarily closed for refurbishment</a:t>
            </a:r>
          </a:p>
        </p:txBody>
      </p:sp>
    </p:spTree>
    <p:extLst>
      <p:ext uri="{BB962C8B-B14F-4D97-AF65-F5344CB8AC3E}">
        <p14:creationId xmlns:p14="http://schemas.microsoft.com/office/powerpoint/2010/main" val="3544642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61531" y="21026"/>
            <a:ext cx="1774845" cy="369332"/>
          </a:xfrm>
          <a:prstGeom prst="rect">
            <a:avLst/>
          </a:prstGeom>
        </p:spPr>
        <p:txBody>
          <a:bodyPr wrap="none">
            <a:spAutoFit/>
          </a:bodyPr>
          <a:lstStyle/>
          <a:p>
            <a:r>
              <a:rPr lang="en-US" sz="1800" b="1" dirty="0">
                <a:solidFill>
                  <a:schemeClr val="bg1"/>
                </a:solidFill>
              </a:rPr>
              <a:t>Regularization</a:t>
            </a:r>
          </a:p>
        </p:txBody>
      </p:sp>
      <p:sp>
        <p:nvSpPr>
          <p:cNvPr id="5" name="Rectangle 4"/>
          <p:cNvSpPr/>
          <p:nvPr/>
        </p:nvSpPr>
        <p:spPr>
          <a:xfrm>
            <a:off x="3205221" y="386925"/>
            <a:ext cx="2172390" cy="369332"/>
          </a:xfrm>
          <a:prstGeom prst="rect">
            <a:avLst/>
          </a:prstGeom>
        </p:spPr>
        <p:txBody>
          <a:bodyPr wrap="none">
            <a:spAutoFit/>
          </a:bodyPr>
          <a:lstStyle/>
          <a:p>
            <a:pPr lvl="0"/>
            <a:r>
              <a:rPr lang="en-US" sz="1800" b="1" dirty="0">
                <a:solidFill>
                  <a:schemeClr val="bg1"/>
                </a:solidFill>
              </a:rPr>
              <a:t>Lasso Regression</a:t>
            </a:r>
            <a:endParaRPr lang="en-US" sz="1800" dirty="0">
              <a:solidFill>
                <a:schemeClr val="bg1"/>
              </a:solidFill>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19123" y="662535"/>
            <a:ext cx="3136696" cy="4131137"/>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3366655" y="1350817"/>
            <a:ext cx="5119254" cy="2855565"/>
          </a:xfrm>
          <a:prstGeom prst="rect">
            <a:avLst/>
          </a:prstGeom>
        </p:spPr>
      </p:pic>
    </p:spTree>
    <p:extLst>
      <p:ext uri="{BB962C8B-B14F-4D97-AF65-F5344CB8AC3E}">
        <p14:creationId xmlns:p14="http://schemas.microsoft.com/office/powerpoint/2010/main" val="3242928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75205" y="111080"/>
            <a:ext cx="2225289" cy="400110"/>
          </a:xfrm>
          <a:prstGeom prst="rect">
            <a:avLst/>
          </a:prstGeom>
        </p:spPr>
        <p:txBody>
          <a:bodyPr wrap="none">
            <a:spAutoFit/>
          </a:bodyPr>
          <a:lstStyle/>
          <a:p>
            <a:r>
              <a:rPr lang="en-US" sz="2000" dirty="0">
                <a:solidFill>
                  <a:schemeClr val="bg1"/>
                </a:solidFill>
              </a:rPr>
              <a:t>Ridge Regression</a:t>
            </a:r>
            <a:endParaRPr lang="en-US" sz="2000" b="1" dirty="0">
              <a:solidFill>
                <a:schemeClr val="bg1"/>
              </a:solidFill>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0" y="653096"/>
            <a:ext cx="3144982" cy="4299904"/>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3200400" y="1324768"/>
            <a:ext cx="5943600" cy="2956560"/>
          </a:xfrm>
          <a:prstGeom prst="rect">
            <a:avLst/>
          </a:prstGeom>
        </p:spPr>
      </p:pic>
    </p:spTree>
    <p:extLst>
      <p:ext uri="{BB962C8B-B14F-4D97-AF65-F5344CB8AC3E}">
        <p14:creationId xmlns:p14="http://schemas.microsoft.com/office/powerpoint/2010/main" val="2430610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6446" y="138789"/>
            <a:ext cx="2085827" cy="461665"/>
          </a:xfrm>
          <a:prstGeom prst="rect">
            <a:avLst/>
          </a:prstGeom>
        </p:spPr>
        <p:txBody>
          <a:bodyPr wrap="none">
            <a:spAutoFit/>
          </a:bodyPr>
          <a:lstStyle/>
          <a:p>
            <a:r>
              <a:rPr lang="en-US" sz="2400" dirty="0">
                <a:solidFill>
                  <a:schemeClr val="bg1"/>
                </a:solidFill>
              </a:rPr>
              <a:t>Decision Tree</a:t>
            </a:r>
            <a:endParaRPr lang="en-US" sz="2400" b="1" dirty="0">
              <a:solidFill>
                <a:schemeClr val="bg1"/>
              </a:solidFill>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87036" y="600454"/>
            <a:ext cx="3920837" cy="3680980"/>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4502726" y="1399309"/>
            <a:ext cx="4184073" cy="2484466"/>
          </a:xfrm>
          <a:prstGeom prst="rect">
            <a:avLst/>
          </a:prstGeom>
        </p:spPr>
      </p:pic>
    </p:spTree>
    <p:extLst>
      <p:ext uri="{BB962C8B-B14F-4D97-AF65-F5344CB8AC3E}">
        <p14:creationId xmlns:p14="http://schemas.microsoft.com/office/powerpoint/2010/main" val="1151223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84999" y="118007"/>
            <a:ext cx="4224233" cy="369332"/>
          </a:xfrm>
          <a:prstGeom prst="rect">
            <a:avLst/>
          </a:prstGeom>
        </p:spPr>
        <p:txBody>
          <a:bodyPr wrap="none">
            <a:spAutoFit/>
          </a:bodyPr>
          <a:lstStyle/>
          <a:p>
            <a:r>
              <a:rPr lang="en-US" sz="1800" b="1" dirty="0">
                <a:solidFill>
                  <a:schemeClr val="bg1"/>
                </a:solidFill>
              </a:rPr>
              <a:t>F</a:t>
            </a:r>
            <a:r>
              <a:rPr lang="en-US" sz="1800" b="1" dirty="0" smtClean="0">
                <a:solidFill>
                  <a:schemeClr val="bg1"/>
                </a:solidFill>
              </a:rPr>
              <a:t>eatures</a:t>
            </a:r>
            <a:r>
              <a:rPr lang="en-US" sz="1800" b="1" dirty="0">
                <a:solidFill>
                  <a:schemeClr val="bg1"/>
                </a:solidFill>
              </a:rPr>
              <a:t> importance of decision tree</a:t>
            </a:r>
            <a:endParaRPr lang="en-US" sz="1800" dirty="0">
              <a:solidFill>
                <a:schemeClr val="bg1"/>
              </a:solidFill>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865909" y="640744"/>
            <a:ext cx="7225146" cy="3453274"/>
          </a:xfrm>
          <a:prstGeom prst="rect">
            <a:avLst/>
          </a:prstGeom>
        </p:spPr>
      </p:pic>
    </p:spTree>
    <p:extLst>
      <p:ext uri="{BB962C8B-B14F-4D97-AF65-F5344CB8AC3E}">
        <p14:creationId xmlns:p14="http://schemas.microsoft.com/office/powerpoint/2010/main" val="29284438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22764" y="0"/>
            <a:ext cx="4461164" cy="707886"/>
          </a:xfrm>
          <a:prstGeom prst="rect">
            <a:avLst/>
          </a:prstGeom>
        </p:spPr>
        <p:txBody>
          <a:bodyPr wrap="square">
            <a:spAutoFit/>
          </a:bodyPr>
          <a:lstStyle/>
          <a:p>
            <a:r>
              <a:rPr lang="en-US" sz="2000" b="1" dirty="0">
                <a:solidFill>
                  <a:schemeClr val="bg1"/>
                </a:solidFill>
              </a:rPr>
              <a:t> </a:t>
            </a:r>
            <a:endParaRPr lang="en-US" sz="2000" dirty="0">
              <a:solidFill>
                <a:schemeClr val="bg1"/>
              </a:solidFill>
            </a:endParaRPr>
          </a:p>
          <a:p>
            <a:r>
              <a:rPr lang="en-US" sz="2000" b="1" dirty="0">
                <a:solidFill>
                  <a:schemeClr val="bg1"/>
                </a:solidFill>
              </a:rPr>
              <a:t>Evaluation </a:t>
            </a:r>
            <a:r>
              <a:rPr lang="en-US" sz="2000" b="1" dirty="0" smtClean="0">
                <a:solidFill>
                  <a:schemeClr val="bg1"/>
                </a:solidFill>
              </a:rPr>
              <a:t>Metrics</a:t>
            </a:r>
            <a:r>
              <a:rPr lang="en-US" sz="2000" b="1" dirty="0">
                <a:solidFill>
                  <a:schemeClr val="bg1"/>
                </a:solidFill>
              </a:rPr>
              <a:t> </a:t>
            </a:r>
            <a:r>
              <a:rPr lang="en-US" sz="2000" b="1" dirty="0" smtClean="0">
                <a:solidFill>
                  <a:schemeClr val="bg1"/>
                </a:solidFill>
              </a:rPr>
              <a:t>of all models</a:t>
            </a:r>
            <a:endParaRPr lang="en-US" sz="2000" dirty="0">
              <a:solidFill>
                <a:schemeClr val="bg1"/>
              </a:solidFill>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949037" y="635044"/>
            <a:ext cx="6608618" cy="1992861"/>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537855" y="2627905"/>
            <a:ext cx="5943600" cy="2406015"/>
          </a:xfrm>
          <a:prstGeom prst="rect">
            <a:avLst/>
          </a:prstGeom>
        </p:spPr>
      </p:pic>
    </p:spTree>
    <p:extLst>
      <p:ext uri="{BB962C8B-B14F-4D97-AF65-F5344CB8AC3E}">
        <p14:creationId xmlns:p14="http://schemas.microsoft.com/office/powerpoint/2010/main" val="332980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72145" y="420713"/>
            <a:ext cx="4572000" cy="3847207"/>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r>
              <a:rPr lang="en-US" sz="3200" b="1" dirty="0">
                <a:solidFill>
                  <a:schemeClr val="tx1"/>
                </a:solidFill>
              </a:rPr>
              <a:t>Final Conclusion</a:t>
            </a:r>
            <a:r>
              <a:rPr lang="en-US" sz="3200" b="1" dirty="0" smtClean="0">
                <a:solidFill>
                  <a:schemeClr val="tx1"/>
                </a:solidFill>
              </a:rPr>
              <a:t>:</a:t>
            </a:r>
          </a:p>
          <a:p>
            <a:endParaRPr lang="en-US" sz="3200" b="1" dirty="0">
              <a:solidFill>
                <a:schemeClr val="tx1"/>
              </a:solidFill>
            </a:endParaRPr>
          </a:p>
          <a:p>
            <a:r>
              <a:rPr lang="en-US" sz="2000" b="1" dirty="0">
                <a:solidFill>
                  <a:schemeClr val="bg1"/>
                </a:solidFill>
              </a:rPr>
              <a:t>It is quite evident from the results that polynomial and </a:t>
            </a:r>
            <a:r>
              <a:rPr lang="en-US" sz="2000" b="1" dirty="0" err="1" smtClean="0">
                <a:solidFill>
                  <a:schemeClr val="bg1"/>
                </a:solidFill>
              </a:rPr>
              <a:t>Desission</a:t>
            </a:r>
            <a:r>
              <a:rPr lang="en-US" sz="2000" b="1" dirty="0" smtClean="0">
                <a:solidFill>
                  <a:schemeClr val="bg1"/>
                </a:solidFill>
              </a:rPr>
              <a:t> </a:t>
            </a:r>
            <a:r>
              <a:rPr lang="en-US" sz="2000" b="1" dirty="0">
                <a:solidFill>
                  <a:schemeClr val="bg1"/>
                </a:solidFill>
              </a:rPr>
              <a:t>Tree is the best model that can be used for the Rossmann Sales Prediction since the performance metrics (mse,rmse) shows lower and (r2,adjusted_r2) show a higher value for the polynomial and </a:t>
            </a:r>
            <a:r>
              <a:rPr lang="en-US" sz="2000" b="1" dirty="0" err="1">
                <a:solidFill>
                  <a:schemeClr val="bg1"/>
                </a:solidFill>
              </a:rPr>
              <a:t>Desission</a:t>
            </a:r>
            <a:r>
              <a:rPr lang="en-US" sz="2000" b="1" dirty="0">
                <a:solidFill>
                  <a:schemeClr val="bg1"/>
                </a:solidFill>
              </a:rPr>
              <a:t> Tree</a:t>
            </a:r>
            <a:endParaRPr lang="en-US" sz="2000" dirty="0">
              <a:solidFill>
                <a:schemeClr val="bg1"/>
              </a:solidFill>
            </a:endParaRPr>
          </a:p>
        </p:txBody>
      </p:sp>
    </p:spTree>
    <p:extLst>
      <p:ext uri="{BB962C8B-B14F-4D97-AF65-F5344CB8AC3E}">
        <p14:creationId xmlns:p14="http://schemas.microsoft.com/office/powerpoint/2010/main" val="2928072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93472" y="224334"/>
            <a:ext cx="2722419" cy="1661993"/>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800" b="1" dirty="0">
                <a:solidFill>
                  <a:schemeClr val="tx1"/>
                </a:solidFill>
              </a:rPr>
              <a:t>References: </a:t>
            </a:r>
            <a:endParaRPr lang="en-US" sz="1800" b="1" dirty="0" smtClean="0">
              <a:solidFill>
                <a:schemeClr val="tx1"/>
              </a:solidFill>
            </a:endParaRPr>
          </a:p>
          <a:p>
            <a:r>
              <a:rPr lang="en-US" dirty="0" smtClean="0">
                <a:solidFill>
                  <a:schemeClr val="bg1"/>
                </a:solidFill>
              </a:rPr>
              <a:t>● Java point </a:t>
            </a:r>
          </a:p>
          <a:p>
            <a:r>
              <a:rPr lang="en-US" dirty="0" smtClean="0">
                <a:solidFill>
                  <a:schemeClr val="bg1"/>
                </a:solidFill>
              </a:rPr>
              <a:t>● </a:t>
            </a:r>
            <a:r>
              <a:rPr lang="en-US" dirty="0" err="1" smtClean="0">
                <a:solidFill>
                  <a:schemeClr val="bg1"/>
                </a:solidFill>
              </a:rPr>
              <a:t>GeeksforGeeks</a:t>
            </a:r>
            <a:endParaRPr lang="en-US" dirty="0" smtClean="0">
              <a:solidFill>
                <a:schemeClr val="bg1"/>
              </a:solidFill>
            </a:endParaRPr>
          </a:p>
          <a:p>
            <a:r>
              <a:rPr lang="en-US" dirty="0" smtClean="0">
                <a:solidFill>
                  <a:schemeClr val="bg1"/>
                </a:solidFill>
              </a:rPr>
              <a:t> </a:t>
            </a:r>
            <a:r>
              <a:rPr lang="en-US" dirty="0">
                <a:solidFill>
                  <a:schemeClr val="bg1"/>
                </a:solidFill>
              </a:rPr>
              <a:t>● Analytics </a:t>
            </a:r>
            <a:r>
              <a:rPr lang="en-US" dirty="0" err="1">
                <a:solidFill>
                  <a:schemeClr val="bg1"/>
                </a:solidFill>
              </a:rPr>
              <a:t>Vidhya</a:t>
            </a:r>
            <a:r>
              <a:rPr lang="en-US" dirty="0">
                <a:solidFill>
                  <a:schemeClr val="bg1"/>
                </a:solidFill>
              </a:rPr>
              <a:t> Blogs </a:t>
            </a:r>
            <a:endParaRPr lang="en-US" dirty="0" smtClean="0">
              <a:solidFill>
                <a:schemeClr val="bg1"/>
              </a:solidFill>
            </a:endParaRPr>
          </a:p>
          <a:p>
            <a:r>
              <a:rPr lang="en-US" dirty="0" smtClean="0">
                <a:solidFill>
                  <a:schemeClr val="bg1"/>
                </a:solidFill>
              </a:rPr>
              <a:t>● </a:t>
            </a:r>
            <a:r>
              <a:rPr lang="en-US" dirty="0">
                <a:solidFill>
                  <a:schemeClr val="bg1"/>
                </a:solidFill>
              </a:rPr>
              <a:t>Towards Data Science Blogs </a:t>
            </a:r>
            <a:endParaRPr lang="en-US" dirty="0" smtClean="0">
              <a:solidFill>
                <a:schemeClr val="bg1"/>
              </a:solidFill>
            </a:endParaRPr>
          </a:p>
          <a:p>
            <a:r>
              <a:rPr lang="en-US" dirty="0" smtClean="0">
                <a:solidFill>
                  <a:schemeClr val="bg1"/>
                </a:solidFill>
              </a:rPr>
              <a:t>● W3school</a:t>
            </a:r>
          </a:p>
          <a:p>
            <a:r>
              <a:rPr lang="en-US" dirty="0" smtClean="0">
                <a:solidFill>
                  <a:schemeClr val="bg1"/>
                </a:solidFill>
              </a:rPr>
              <a:t>● </a:t>
            </a:r>
            <a:r>
              <a:rPr lang="en-US" dirty="0" err="1">
                <a:solidFill>
                  <a:schemeClr val="bg1"/>
                </a:solidFill>
              </a:rPr>
              <a:t>Scikit</a:t>
            </a:r>
            <a:r>
              <a:rPr lang="en-US" dirty="0">
                <a:solidFill>
                  <a:schemeClr val="bg1"/>
                </a:solidFill>
              </a:rPr>
              <a:t>-Learn </a:t>
            </a:r>
            <a:r>
              <a:rPr lang="en-US" dirty="0" smtClean="0">
                <a:solidFill>
                  <a:schemeClr val="bg1"/>
                </a:solidFill>
              </a:rPr>
              <a:t>Org</a:t>
            </a:r>
            <a:endParaRPr lang="en-US" dirty="0">
              <a:solidFill>
                <a:schemeClr val="bg1"/>
              </a:solidFill>
            </a:endParaRPr>
          </a:p>
        </p:txBody>
      </p:sp>
      <p:sp>
        <p:nvSpPr>
          <p:cNvPr id="5" name="Rectangle 4"/>
          <p:cNvSpPr/>
          <p:nvPr/>
        </p:nvSpPr>
        <p:spPr>
          <a:xfrm>
            <a:off x="872836" y="2279072"/>
            <a:ext cx="7232073" cy="2215991"/>
          </a:xfrm>
          <a:prstGeom prst="rect">
            <a:avLst/>
          </a:prstGeom>
        </p:spPr>
        <p:style>
          <a:lnRef idx="1">
            <a:schemeClr val="accent2"/>
          </a:lnRef>
          <a:fillRef idx="3">
            <a:schemeClr val="accent2"/>
          </a:fillRef>
          <a:effectRef idx="2">
            <a:schemeClr val="accent2"/>
          </a:effectRef>
          <a:fontRef idx="minor">
            <a:schemeClr val="lt1"/>
          </a:fontRef>
        </p:style>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3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Thanks</a:t>
            </a:r>
            <a:endParaRPr lang="en-US" sz="13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726676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6364" y="337908"/>
            <a:ext cx="7405254" cy="4278094"/>
          </a:xfrm>
          <a:prstGeom prst="rect">
            <a:avLst/>
          </a:prstGeom>
        </p:spPr>
        <p:txBody>
          <a:bodyPr wrap="square">
            <a:spAutoFit/>
          </a:bodyPr>
          <a:lstStyle/>
          <a:p>
            <a:r>
              <a:rPr lang="en-US" sz="2400" b="1" dirty="0">
                <a:solidFill>
                  <a:schemeClr val="tx1"/>
                </a:solidFill>
              </a:rPr>
              <a:t>Retail Sales </a:t>
            </a:r>
            <a:r>
              <a:rPr lang="en-US" sz="2400" b="1" dirty="0" smtClean="0">
                <a:solidFill>
                  <a:schemeClr val="tx1"/>
                </a:solidFill>
              </a:rPr>
              <a:t>Prediction :</a:t>
            </a:r>
          </a:p>
          <a:p>
            <a:endParaRPr lang="en-US" dirty="0"/>
          </a:p>
          <a:p>
            <a:r>
              <a:rPr lang="en-US" sz="1800" b="1" dirty="0" smtClean="0">
                <a:solidFill>
                  <a:schemeClr val="bg1"/>
                </a:solidFill>
              </a:rPr>
              <a:t> </a:t>
            </a:r>
            <a:r>
              <a:rPr lang="en-US" sz="1800" b="1" dirty="0">
                <a:solidFill>
                  <a:schemeClr val="bg1"/>
                </a:solidFill>
              </a:rPr>
              <a:t>Sales forecasting refers to the process of estimating demand for or sales of a particular product over a specific period of time. Businesses use sales forecasts to determine what revenue they will be generating in a particular timespan to empower themselves with powerful and strategic business plans. Important decisions such as budgets, hiring, incentives, goals, acquisitions and various other growth plans are affected by the revenue the company is going to make in the coming months and for these plans to be as effective as they are planned to be it is important for these forecasts to also be as good. The work here predicts the sales for a drug store chain in the European market for a time period of six weeks and compares the results of different machine learning algorithms</a:t>
            </a:r>
          </a:p>
        </p:txBody>
      </p:sp>
    </p:spTree>
    <p:extLst>
      <p:ext uri="{BB962C8B-B14F-4D97-AF65-F5344CB8AC3E}">
        <p14:creationId xmlns:p14="http://schemas.microsoft.com/office/powerpoint/2010/main" val="821812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7872" y="363146"/>
            <a:ext cx="8437417" cy="4339650"/>
          </a:xfrm>
          <a:prstGeom prst="rect">
            <a:avLst/>
          </a:prstGeom>
        </p:spPr>
        <p:txBody>
          <a:bodyPr wrap="square">
            <a:spAutoFit/>
          </a:bodyPr>
          <a:lstStyle/>
          <a:p>
            <a:r>
              <a:rPr lang="en-US" sz="2800" b="1" dirty="0">
                <a:solidFill>
                  <a:schemeClr val="tx1"/>
                </a:solidFill>
              </a:rPr>
              <a:t>Data Summary </a:t>
            </a:r>
            <a:endParaRPr lang="en-US" sz="2800" b="1" dirty="0" smtClean="0">
              <a:solidFill>
                <a:schemeClr val="tx1"/>
              </a:solidFill>
            </a:endParaRPr>
          </a:p>
          <a:p>
            <a:endParaRPr lang="en-US" dirty="0"/>
          </a:p>
          <a:p>
            <a:r>
              <a:rPr lang="en-US" sz="1800" b="1" dirty="0" smtClean="0">
                <a:solidFill>
                  <a:schemeClr val="bg1"/>
                </a:solidFill>
              </a:rPr>
              <a:t>● </a:t>
            </a:r>
            <a:r>
              <a:rPr lang="en-US" sz="1800" b="1" dirty="0">
                <a:solidFill>
                  <a:schemeClr val="bg1"/>
                </a:solidFill>
              </a:rPr>
              <a:t>Id - an Id that represents a (Store, Date) duple within the set </a:t>
            </a:r>
            <a:endParaRPr lang="en-US" sz="1800" b="1" dirty="0" smtClean="0">
              <a:solidFill>
                <a:schemeClr val="bg1"/>
              </a:solidFill>
            </a:endParaRPr>
          </a:p>
          <a:p>
            <a:r>
              <a:rPr lang="en-US" sz="1800" b="1" dirty="0" smtClean="0">
                <a:solidFill>
                  <a:schemeClr val="bg1"/>
                </a:solidFill>
              </a:rPr>
              <a:t>● </a:t>
            </a:r>
            <a:r>
              <a:rPr lang="en-US" sz="1800" b="1" dirty="0">
                <a:solidFill>
                  <a:schemeClr val="bg1"/>
                </a:solidFill>
              </a:rPr>
              <a:t>Store - a unique Id for each store </a:t>
            </a:r>
            <a:endParaRPr lang="en-US" sz="1800" b="1" dirty="0" smtClean="0">
              <a:solidFill>
                <a:schemeClr val="bg1"/>
              </a:solidFill>
            </a:endParaRPr>
          </a:p>
          <a:p>
            <a:r>
              <a:rPr lang="en-US" sz="1800" b="1" dirty="0" smtClean="0">
                <a:solidFill>
                  <a:schemeClr val="bg1"/>
                </a:solidFill>
              </a:rPr>
              <a:t>● </a:t>
            </a:r>
            <a:r>
              <a:rPr lang="en-US" sz="1800" b="1" dirty="0">
                <a:solidFill>
                  <a:schemeClr val="bg1"/>
                </a:solidFill>
              </a:rPr>
              <a:t>Sales - the turnover for any given day (Dependent Variable</a:t>
            </a:r>
            <a:r>
              <a:rPr lang="en-US" sz="1800" b="1" dirty="0" smtClean="0">
                <a:solidFill>
                  <a:schemeClr val="bg1"/>
                </a:solidFill>
              </a:rPr>
              <a:t>)</a:t>
            </a:r>
          </a:p>
          <a:p>
            <a:r>
              <a:rPr lang="en-US" sz="1800" b="1" dirty="0" smtClean="0">
                <a:solidFill>
                  <a:schemeClr val="bg1"/>
                </a:solidFill>
              </a:rPr>
              <a:t> </a:t>
            </a:r>
            <a:r>
              <a:rPr lang="en-US" sz="1800" b="1" dirty="0">
                <a:solidFill>
                  <a:schemeClr val="bg1"/>
                </a:solidFill>
              </a:rPr>
              <a:t>● Customers - the number of customers on a given </a:t>
            </a:r>
            <a:r>
              <a:rPr lang="en-US" sz="1800" b="1" dirty="0" smtClean="0">
                <a:solidFill>
                  <a:schemeClr val="bg1"/>
                </a:solidFill>
              </a:rPr>
              <a:t>day</a:t>
            </a:r>
          </a:p>
          <a:p>
            <a:r>
              <a:rPr lang="en-US" sz="1800" b="1" dirty="0" smtClean="0">
                <a:solidFill>
                  <a:schemeClr val="bg1"/>
                </a:solidFill>
              </a:rPr>
              <a:t> </a:t>
            </a:r>
            <a:r>
              <a:rPr lang="en-US" sz="1800" b="1" dirty="0">
                <a:solidFill>
                  <a:schemeClr val="bg1"/>
                </a:solidFill>
              </a:rPr>
              <a:t>● Open - an indicator for whether the store was open: 0 = closed, 1 = open </a:t>
            </a:r>
            <a:endParaRPr lang="en-US" sz="1800" b="1" dirty="0" smtClean="0">
              <a:solidFill>
                <a:schemeClr val="bg1"/>
              </a:solidFill>
            </a:endParaRPr>
          </a:p>
          <a:p>
            <a:r>
              <a:rPr lang="en-US" sz="1800" b="1" dirty="0" smtClean="0">
                <a:solidFill>
                  <a:schemeClr val="bg1"/>
                </a:solidFill>
              </a:rPr>
              <a:t>● </a:t>
            </a:r>
            <a:r>
              <a:rPr lang="en-US" sz="1800" b="1" dirty="0" err="1">
                <a:solidFill>
                  <a:schemeClr val="bg1"/>
                </a:solidFill>
              </a:rPr>
              <a:t>StateHoliday</a:t>
            </a:r>
            <a:r>
              <a:rPr lang="en-US" sz="1800" b="1" dirty="0">
                <a:solidFill>
                  <a:schemeClr val="bg1"/>
                </a:solidFill>
              </a:rPr>
              <a:t> - indicates a state holiday. Normally all stores, with few exceptions, are closed on state holidays. Note that all schools are closed on public holidays and weekends. a = public holiday, b = Easter holiday, c = Christmas, 0 = </a:t>
            </a:r>
            <a:r>
              <a:rPr lang="en-US" sz="1800" b="1" dirty="0" smtClean="0">
                <a:solidFill>
                  <a:schemeClr val="bg1"/>
                </a:solidFill>
              </a:rPr>
              <a:t>None</a:t>
            </a:r>
          </a:p>
          <a:p>
            <a:r>
              <a:rPr lang="en-US" sz="1800" b="1" dirty="0" smtClean="0">
                <a:solidFill>
                  <a:schemeClr val="bg1"/>
                </a:solidFill>
              </a:rPr>
              <a:t> </a:t>
            </a:r>
            <a:r>
              <a:rPr lang="en-US" sz="1800" b="1" dirty="0">
                <a:solidFill>
                  <a:schemeClr val="bg1"/>
                </a:solidFill>
              </a:rPr>
              <a:t>● </a:t>
            </a:r>
            <a:r>
              <a:rPr lang="en-US" sz="1800" b="1" dirty="0" err="1">
                <a:solidFill>
                  <a:schemeClr val="bg1"/>
                </a:solidFill>
              </a:rPr>
              <a:t>SchoolHoliday</a:t>
            </a:r>
            <a:r>
              <a:rPr lang="en-US" sz="1800" b="1" dirty="0">
                <a:solidFill>
                  <a:schemeClr val="bg1"/>
                </a:solidFill>
              </a:rPr>
              <a:t> - indicates if the (Store, Date) was affected by the closure of public schools </a:t>
            </a:r>
            <a:endParaRPr lang="en-US" sz="1800" b="1" dirty="0" smtClean="0">
              <a:solidFill>
                <a:schemeClr val="bg1"/>
              </a:solidFill>
            </a:endParaRPr>
          </a:p>
          <a:p>
            <a:r>
              <a:rPr lang="en-US" sz="1800" b="1" dirty="0" smtClean="0">
                <a:solidFill>
                  <a:schemeClr val="bg1"/>
                </a:solidFill>
              </a:rPr>
              <a:t>● </a:t>
            </a:r>
            <a:r>
              <a:rPr lang="en-US" sz="1800" b="1" dirty="0" err="1">
                <a:solidFill>
                  <a:schemeClr val="bg1"/>
                </a:solidFill>
              </a:rPr>
              <a:t>StoreType</a:t>
            </a:r>
            <a:r>
              <a:rPr lang="en-US" sz="1800" b="1" dirty="0">
                <a:solidFill>
                  <a:schemeClr val="bg1"/>
                </a:solidFill>
              </a:rPr>
              <a:t> - differentiates between 4 different store models: a, b, c, </a:t>
            </a:r>
            <a:r>
              <a:rPr lang="en-US" sz="1800" b="1" dirty="0" smtClean="0">
                <a:solidFill>
                  <a:schemeClr val="bg1"/>
                </a:solidFill>
              </a:rPr>
              <a:t>d</a:t>
            </a:r>
          </a:p>
          <a:p>
            <a:r>
              <a:rPr lang="en-US" sz="1800" b="1" dirty="0" smtClean="0">
                <a:solidFill>
                  <a:schemeClr val="bg1"/>
                </a:solidFill>
              </a:rPr>
              <a:t>  </a:t>
            </a:r>
          </a:p>
        </p:txBody>
      </p:sp>
    </p:spTree>
    <p:extLst>
      <p:ext uri="{BB962C8B-B14F-4D97-AF65-F5344CB8AC3E}">
        <p14:creationId xmlns:p14="http://schemas.microsoft.com/office/powerpoint/2010/main" val="2825584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745" y="348648"/>
            <a:ext cx="8097982" cy="4401205"/>
          </a:xfrm>
          <a:prstGeom prst="rect">
            <a:avLst/>
          </a:prstGeom>
        </p:spPr>
        <p:txBody>
          <a:bodyPr wrap="square">
            <a:spAutoFit/>
          </a:bodyPr>
          <a:lstStyle/>
          <a:p>
            <a:r>
              <a:rPr lang="en-US" b="1" dirty="0">
                <a:solidFill>
                  <a:schemeClr val="bg1"/>
                </a:solidFill>
              </a:rPr>
              <a:t>● Assortment - describes an assortment level: a = basic, b = extra, c = extended. An assortment strategy in retailing involves the number and type of products that stores display for purchase by consumers. </a:t>
            </a:r>
            <a:endParaRPr lang="en-US" b="1" dirty="0" smtClean="0">
              <a:solidFill>
                <a:schemeClr val="bg1"/>
              </a:solidFill>
            </a:endParaRPr>
          </a:p>
          <a:p>
            <a:endParaRPr lang="en-US" b="1" dirty="0">
              <a:solidFill>
                <a:schemeClr val="bg1"/>
              </a:solidFill>
            </a:endParaRPr>
          </a:p>
          <a:p>
            <a:r>
              <a:rPr lang="en-US" b="1" dirty="0">
                <a:solidFill>
                  <a:schemeClr val="bg1"/>
                </a:solidFill>
              </a:rPr>
              <a:t>● </a:t>
            </a:r>
            <a:r>
              <a:rPr lang="en-US" b="1" dirty="0" err="1">
                <a:solidFill>
                  <a:schemeClr val="bg1"/>
                </a:solidFill>
              </a:rPr>
              <a:t>CompetitionDistance</a:t>
            </a:r>
            <a:r>
              <a:rPr lang="en-US" b="1" dirty="0">
                <a:solidFill>
                  <a:schemeClr val="bg1"/>
                </a:solidFill>
              </a:rPr>
              <a:t> - distance in meters to the nearest competitor store</a:t>
            </a:r>
            <a:endParaRPr lang="en-US" dirty="0" smtClean="0"/>
          </a:p>
          <a:p>
            <a:endParaRPr lang="en-US" dirty="0"/>
          </a:p>
          <a:p>
            <a:r>
              <a:rPr lang="en-US" b="1" dirty="0" smtClean="0">
                <a:solidFill>
                  <a:schemeClr val="bg1"/>
                </a:solidFill>
              </a:rPr>
              <a:t>● </a:t>
            </a:r>
            <a:r>
              <a:rPr lang="en-US" b="1" dirty="0" err="1">
                <a:solidFill>
                  <a:schemeClr val="bg1"/>
                </a:solidFill>
              </a:rPr>
              <a:t>CompetitionOpenSince</a:t>
            </a:r>
            <a:r>
              <a:rPr lang="en-US" b="1" dirty="0">
                <a:solidFill>
                  <a:schemeClr val="bg1"/>
                </a:solidFill>
              </a:rPr>
              <a:t>[Month/Year] - gives the approximate year and month of the time the nearest competitor was opened </a:t>
            </a:r>
            <a:endParaRPr lang="en-US" b="1" dirty="0" smtClean="0">
              <a:solidFill>
                <a:schemeClr val="bg1"/>
              </a:solidFill>
            </a:endParaRPr>
          </a:p>
          <a:p>
            <a:endParaRPr lang="en-US" b="1" dirty="0">
              <a:solidFill>
                <a:schemeClr val="bg1"/>
              </a:solidFill>
            </a:endParaRPr>
          </a:p>
          <a:p>
            <a:r>
              <a:rPr lang="en-US" b="1" dirty="0">
                <a:solidFill>
                  <a:schemeClr val="bg1"/>
                </a:solidFill>
              </a:rPr>
              <a:t>● Promo - indicates whether a store is running a promo on that </a:t>
            </a:r>
            <a:r>
              <a:rPr lang="en-US" b="1" dirty="0" smtClean="0">
                <a:solidFill>
                  <a:schemeClr val="bg1"/>
                </a:solidFill>
              </a:rPr>
              <a:t>day</a:t>
            </a:r>
          </a:p>
          <a:p>
            <a:endParaRPr lang="en-US" b="1" dirty="0">
              <a:solidFill>
                <a:schemeClr val="bg1"/>
              </a:solidFill>
            </a:endParaRPr>
          </a:p>
          <a:p>
            <a:r>
              <a:rPr lang="en-US" b="1" dirty="0">
                <a:solidFill>
                  <a:schemeClr val="bg1"/>
                </a:solidFill>
              </a:rPr>
              <a:t> ● Promo2 - Promo2 is a continuing and consecutive promotion for some stores: 0 = store is not participating, 1 = store is participating </a:t>
            </a:r>
            <a:endParaRPr lang="en-US" b="1" dirty="0" smtClean="0">
              <a:solidFill>
                <a:schemeClr val="bg1"/>
              </a:solidFill>
            </a:endParaRPr>
          </a:p>
          <a:p>
            <a:endParaRPr lang="en-US" b="1" dirty="0">
              <a:solidFill>
                <a:schemeClr val="bg1"/>
              </a:solidFill>
            </a:endParaRPr>
          </a:p>
          <a:p>
            <a:r>
              <a:rPr lang="en-US" b="1" dirty="0">
                <a:solidFill>
                  <a:schemeClr val="bg1"/>
                </a:solidFill>
              </a:rPr>
              <a:t>● Promo2Since[Year/Week] - describes the </a:t>
            </a:r>
            <a:r>
              <a:rPr lang="en-US" b="1" dirty="0" smtClean="0">
                <a:solidFill>
                  <a:schemeClr val="bg1"/>
                </a:solidFill>
              </a:rPr>
              <a:t>year </a:t>
            </a:r>
            <a:r>
              <a:rPr lang="en-US" b="1" dirty="0">
                <a:solidFill>
                  <a:schemeClr val="bg1"/>
                </a:solidFill>
              </a:rPr>
              <a:t>and calendar week when the store started participating in Promo2 </a:t>
            </a:r>
            <a:endParaRPr lang="en-US" b="1" dirty="0" smtClean="0">
              <a:solidFill>
                <a:schemeClr val="bg1"/>
              </a:solidFill>
            </a:endParaRPr>
          </a:p>
          <a:p>
            <a:endParaRPr lang="en-US" b="1" dirty="0" smtClean="0">
              <a:solidFill>
                <a:schemeClr val="bg1"/>
              </a:solidFill>
            </a:endParaRPr>
          </a:p>
          <a:p>
            <a:r>
              <a:rPr lang="en-US" b="1" dirty="0" smtClean="0">
                <a:solidFill>
                  <a:schemeClr val="bg1"/>
                </a:solidFill>
              </a:rPr>
              <a:t>● </a:t>
            </a:r>
            <a:r>
              <a:rPr lang="en-US" b="1" dirty="0" err="1">
                <a:solidFill>
                  <a:schemeClr val="bg1"/>
                </a:solidFill>
              </a:rPr>
              <a:t>PromoInterval</a:t>
            </a:r>
            <a:r>
              <a:rPr lang="en-US" b="1" dirty="0">
                <a:solidFill>
                  <a:schemeClr val="bg1"/>
                </a:solidFill>
              </a:rPr>
              <a:t> - describes the consecutive intervals Promo2 is started, naming the months the promotion is started anew. E.g. "</a:t>
            </a:r>
            <a:r>
              <a:rPr lang="en-US" b="1" dirty="0" err="1">
                <a:solidFill>
                  <a:schemeClr val="bg1"/>
                </a:solidFill>
              </a:rPr>
              <a:t>Feb,May,Aug,Nov</a:t>
            </a:r>
            <a:r>
              <a:rPr lang="en-US" b="1" dirty="0">
                <a:solidFill>
                  <a:schemeClr val="bg1"/>
                </a:solidFill>
              </a:rPr>
              <a:t>" means each round starts in February, May, August, November of any given year for that store</a:t>
            </a:r>
          </a:p>
        </p:txBody>
      </p:sp>
    </p:spTree>
    <p:extLst>
      <p:ext uri="{BB962C8B-B14F-4D97-AF65-F5344CB8AC3E}">
        <p14:creationId xmlns:p14="http://schemas.microsoft.com/office/powerpoint/2010/main" val="2636413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9545" y="104154"/>
            <a:ext cx="4083128" cy="461665"/>
          </a:xfrm>
          <a:prstGeom prst="rect">
            <a:avLst/>
          </a:prstGeom>
        </p:spPr>
        <p:txBody>
          <a:bodyPr wrap="square">
            <a:spAutoFit/>
          </a:bodyPr>
          <a:lstStyle/>
          <a:p>
            <a:r>
              <a:rPr lang="en-US" sz="2400" b="1" dirty="0">
                <a:solidFill>
                  <a:schemeClr val="tx1"/>
                </a:solidFill>
              </a:rPr>
              <a:t>Exploratory Data Analysis</a:t>
            </a:r>
          </a:p>
        </p:txBody>
      </p:sp>
      <p:sp>
        <p:nvSpPr>
          <p:cNvPr id="5" name="Rectangle 4"/>
          <p:cNvSpPr/>
          <p:nvPr/>
        </p:nvSpPr>
        <p:spPr>
          <a:xfrm>
            <a:off x="263236" y="654522"/>
            <a:ext cx="4572000" cy="523220"/>
          </a:xfrm>
          <a:prstGeom prst="rect">
            <a:avLst/>
          </a:prstGeom>
        </p:spPr>
        <p:txBody>
          <a:bodyPr>
            <a:spAutoFit/>
          </a:bodyPr>
          <a:lstStyle/>
          <a:p>
            <a:r>
              <a:rPr lang="en-US" b="1" u="sng" dirty="0"/>
              <a:t>Distribution plot of all null values :</a:t>
            </a:r>
            <a:endParaRPr lang="en-US" b="1" dirty="0"/>
          </a:p>
          <a:p>
            <a:r>
              <a:rPr lang="en-US" b="1" dirty="0"/>
              <a:t>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90" y="916132"/>
            <a:ext cx="2791946" cy="220054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0189" y="984956"/>
            <a:ext cx="2788666" cy="215202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116" y="3136981"/>
            <a:ext cx="2257120" cy="176165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8964" y="647799"/>
            <a:ext cx="2985792" cy="2296398"/>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2443" y="3136981"/>
            <a:ext cx="2444035" cy="1850373"/>
          </a:xfrm>
          <a:prstGeom prst="rect">
            <a:avLst/>
          </a:prstGeom>
        </p:spPr>
      </p:pic>
    </p:spTree>
    <p:extLst>
      <p:ext uri="{BB962C8B-B14F-4D97-AF65-F5344CB8AC3E}">
        <p14:creationId xmlns:p14="http://schemas.microsoft.com/office/powerpoint/2010/main" val="2407629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5583" y="833879"/>
            <a:ext cx="8430490" cy="3108543"/>
          </a:xfrm>
          <a:prstGeom prst="rect">
            <a:avLst/>
          </a:prstGeom>
        </p:spPr>
        <p:txBody>
          <a:bodyPr wrap="square">
            <a:spAutoFit/>
          </a:bodyPr>
          <a:lstStyle/>
          <a:p>
            <a:r>
              <a:rPr lang="en-US" b="1" dirty="0"/>
              <a:t>The dataset had a lot of nulls in the following columns:</a:t>
            </a:r>
          </a:p>
          <a:p>
            <a:r>
              <a:rPr lang="en-US" dirty="0"/>
              <a:t>** Out of 1115 entries there are missing values for the columns:**</a:t>
            </a:r>
            <a:endParaRPr lang="en-US" b="1" dirty="0"/>
          </a:p>
          <a:p>
            <a:r>
              <a:rPr lang="en-US" dirty="0"/>
              <a:t>** </a:t>
            </a:r>
            <a:r>
              <a:rPr lang="en-US" dirty="0" err="1"/>
              <a:t>CompetitionDistance</a:t>
            </a:r>
            <a:r>
              <a:rPr lang="en-US" dirty="0"/>
              <a:t>- distance in meters to the nearest competitor store, the distribution plot would give us an idea about the distances at which generally the stores are opened and we would impute the values accordingly</a:t>
            </a:r>
          </a:p>
          <a:p>
            <a:r>
              <a:rPr lang="en-US" dirty="0"/>
              <a:t> </a:t>
            </a:r>
          </a:p>
          <a:p>
            <a:r>
              <a:rPr lang="en-US" dirty="0"/>
              <a:t>** </a:t>
            </a:r>
            <a:r>
              <a:rPr lang="en-US" dirty="0" err="1"/>
              <a:t>CompetitionOpenSinceMonth</a:t>
            </a:r>
            <a:r>
              <a:rPr lang="en-US" dirty="0"/>
              <a:t>- gives the approximate month of the time the nearest competitor was opened, mode of the column would tell us the most </a:t>
            </a:r>
            <a:r>
              <a:rPr lang="en-US" dirty="0" err="1"/>
              <a:t>occuring</a:t>
            </a:r>
            <a:r>
              <a:rPr lang="en-US" dirty="0"/>
              <a:t> month</a:t>
            </a:r>
          </a:p>
          <a:p>
            <a:r>
              <a:rPr lang="en-US" dirty="0"/>
              <a:t> </a:t>
            </a:r>
          </a:p>
          <a:p>
            <a:r>
              <a:rPr lang="en-US" dirty="0"/>
              <a:t>** </a:t>
            </a:r>
            <a:r>
              <a:rPr lang="en-US" dirty="0" err="1"/>
              <a:t>CompetitionOpenSinceYear</a:t>
            </a:r>
            <a:r>
              <a:rPr lang="en-US" dirty="0"/>
              <a:t>- gives the approximate year of the time the nearest competitor was opened, mode of the column would tell us the most </a:t>
            </a:r>
            <a:r>
              <a:rPr lang="en-US" dirty="0" err="1"/>
              <a:t>occuring</a:t>
            </a:r>
            <a:r>
              <a:rPr lang="en-US" dirty="0"/>
              <a:t> month</a:t>
            </a:r>
          </a:p>
          <a:p>
            <a:r>
              <a:rPr lang="en-US" dirty="0"/>
              <a:t> </a:t>
            </a:r>
          </a:p>
          <a:p>
            <a:r>
              <a:rPr lang="en-US" dirty="0"/>
              <a:t>** Promo2SinceWeek, Promo2SinceYear and </a:t>
            </a:r>
            <a:r>
              <a:rPr lang="en-US" dirty="0" err="1"/>
              <a:t>PromoInterval</a:t>
            </a:r>
            <a:r>
              <a:rPr lang="en-US" dirty="0"/>
              <a:t> are </a:t>
            </a:r>
            <a:r>
              <a:rPr lang="en-US" dirty="0" err="1"/>
              <a:t>NaN</a:t>
            </a:r>
            <a:r>
              <a:rPr lang="en-US" dirty="0"/>
              <a:t> wherever Promo2 is 0 or False as can be seen in the first look of the dataset. They can be replaced with 0.</a:t>
            </a:r>
          </a:p>
        </p:txBody>
      </p:sp>
    </p:spTree>
    <p:extLst>
      <p:ext uri="{BB962C8B-B14F-4D97-AF65-F5344CB8AC3E}">
        <p14:creationId xmlns:p14="http://schemas.microsoft.com/office/powerpoint/2010/main" val="1074036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5472" y="70549"/>
            <a:ext cx="8035638" cy="646331"/>
          </a:xfrm>
          <a:prstGeom prst="rect">
            <a:avLst/>
          </a:prstGeom>
        </p:spPr>
        <p:txBody>
          <a:bodyPr wrap="square">
            <a:spAutoFit/>
          </a:bodyPr>
          <a:lstStyle/>
          <a:p>
            <a:r>
              <a:rPr lang="en-US" sz="1800" b="1" u="sng" dirty="0">
                <a:solidFill>
                  <a:schemeClr val="tx1"/>
                </a:solidFill>
              </a:rPr>
              <a:t>Categorical Insights:</a:t>
            </a:r>
            <a:endParaRPr lang="en-US" sz="1800" dirty="0">
              <a:solidFill>
                <a:schemeClr val="tx1"/>
              </a:solidFill>
            </a:endParaRPr>
          </a:p>
          <a:p>
            <a:r>
              <a:rPr lang="en-US" sz="1800" b="1" dirty="0" err="1">
                <a:solidFill>
                  <a:schemeClr val="tx1"/>
                </a:solidFill>
              </a:rPr>
              <a:t>ploting</a:t>
            </a:r>
            <a:r>
              <a:rPr lang="en-US" sz="1800" b="1" dirty="0">
                <a:solidFill>
                  <a:schemeClr val="tx1"/>
                </a:solidFill>
              </a:rPr>
              <a:t> Box plot to visualize and trying to get information from plot</a:t>
            </a:r>
            <a:endParaRPr lang="en-US" sz="18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557" y="2905200"/>
            <a:ext cx="2903329" cy="22383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48" y="640680"/>
            <a:ext cx="2796925" cy="22383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761" y="2878980"/>
            <a:ext cx="2796925" cy="22383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6530" y="640680"/>
            <a:ext cx="2796925" cy="22383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64828" y="640680"/>
            <a:ext cx="2796925" cy="2238300"/>
          </a:xfrm>
          <a:prstGeom prst="rect">
            <a:avLst/>
          </a:prstGeom>
        </p:spPr>
      </p:pic>
    </p:spTree>
    <p:extLst>
      <p:ext uri="{BB962C8B-B14F-4D97-AF65-F5344CB8AC3E}">
        <p14:creationId xmlns:p14="http://schemas.microsoft.com/office/powerpoint/2010/main" val="1431863414"/>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1184</Words>
  <Application>Microsoft Office PowerPoint</Application>
  <PresentationFormat>On-screen Show (16:9)</PresentationFormat>
  <Paragraphs>109</Paragraphs>
  <Slides>36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Montserrat</vt:lpstr>
      <vt:lpstr>Simple Light</vt:lpstr>
      <vt:lpstr> Capstone Project 2 Retail Sales Prediction By Rishi Kumar Data Science Trainee, AlmaBetter Email: politerishi@gmail.com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2 Retail Sales Prediction By Rishi Kumar Data Science Trainee, AlmaBetter Email: politerishi@gmail.com   </dc:title>
  <cp:lastModifiedBy>RISHI KUMAR</cp:lastModifiedBy>
  <cp:revision>14</cp:revision>
  <dcterms:modified xsi:type="dcterms:W3CDTF">2022-11-24T07:40:03Z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