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4" r:id="rId7"/>
    <p:sldId id="267" r:id="rId8"/>
    <p:sldId id="261" r:id="rId9"/>
    <p:sldId id="275" r:id="rId10"/>
    <p:sldId id="262" r:id="rId11"/>
    <p:sldId id="263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8" r:id="rId20"/>
    <p:sldId id="279" r:id="rId21"/>
  </p:sldIdLst>
  <p:sldSz cx="9144000" cy="5143500" type="screen16x9"/>
  <p:notesSz cx="6858000" cy="9144000"/>
  <p:embeddedFontLst>
    <p:embeddedFont>
      <p:font typeface="Montserrat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0409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1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ldNum" idx="12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000"/>
              <a:buFont typeface="Arial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000"/>
              <a:buFont typeface="Arial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000"/>
              <a:buFont typeface="Arial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000"/>
              <a:buFont typeface="Arial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000"/>
              <a:buFont typeface="Arial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000"/>
              <a:buFont typeface="Arial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000"/>
              <a:buFont typeface="Arial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000"/>
              <a:buFont typeface="Arial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5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50387" y="581890"/>
            <a:ext cx="8512500" cy="531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Play Store App </a:t>
            </a: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 Analysis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br>
              <a:rPr lang="en-GB" sz="36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Rishi Kumar</a:t>
            </a: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Science Trainee, </a:t>
            </a: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AlmaBetter</a:t>
            </a:r>
            <a:b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36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3" y="447667"/>
            <a:ext cx="9144000" cy="1366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44"/>
            <a:ext cx="9144000" cy="38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9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669"/>
            <a:ext cx="9144000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1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951"/>
            <a:ext cx="9144000" cy="21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8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306"/>
            <a:ext cx="9144000" cy="37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2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" y="516298"/>
            <a:ext cx="9144000" cy="30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77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275"/>
            <a:ext cx="91440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4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986"/>
            <a:ext cx="9144000" cy="286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6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9" y="0"/>
            <a:ext cx="71541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6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Data Visualization on play store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689" y="1256384"/>
            <a:ext cx="5005456" cy="1126598"/>
          </a:xfrm>
        </p:spPr>
        <p:txBody>
          <a:bodyPr/>
          <a:lstStyle/>
          <a:p>
            <a:pPr lvl="0"/>
            <a:r>
              <a:rPr lang="en-US" altLang="en-US" sz="2400" b="1" dirty="0" smtClean="0">
                <a:solidFill>
                  <a:schemeClr val="tx1"/>
                </a:solidFill>
              </a:rPr>
              <a:t>1. Percentage </a:t>
            </a:r>
            <a:r>
              <a:rPr lang="en-US" altLang="en-US" sz="2400" b="1" dirty="0">
                <a:solidFill>
                  <a:schemeClr val="tx1"/>
                </a:solidFill>
              </a:rPr>
              <a:t>of Paid apps v/s Free apps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spc="-5" dirty="0">
                <a:solidFill>
                  <a:srgbClr val="124F5C"/>
                </a:solidFill>
                <a:latin typeface="Arial MT"/>
                <a:cs typeface="Arial MT"/>
              </a:rPr>
              <a:t>We Observed </a:t>
            </a:r>
            <a:r>
              <a:rPr lang="en-US" dirty="0">
                <a:solidFill>
                  <a:srgbClr val="124F5C"/>
                </a:solidFill>
                <a:latin typeface="Arial MT"/>
                <a:cs typeface="Arial MT"/>
              </a:rPr>
              <a:t>that </a:t>
            </a:r>
            <a:r>
              <a:rPr lang="en-US" b="1" dirty="0">
                <a:solidFill>
                  <a:srgbClr val="124F5C"/>
                </a:solidFill>
              </a:rPr>
              <a:t>92.20% of </a:t>
            </a:r>
            <a:r>
              <a:rPr lang="en-US" b="1" spc="-10" dirty="0">
                <a:solidFill>
                  <a:srgbClr val="124F5C"/>
                </a:solidFill>
              </a:rPr>
              <a:t>Apps </a:t>
            </a:r>
            <a:r>
              <a:rPr lang="en-US" b="1" spc="-5" dirty="0">
                <a:solidFill>
                  <a:srgbClr val="124F5C"/>
                </a:solidFill>
              </a:rPr>
              <a:t>are </a:t>
            </a:r>
            <a:r>
              <a:rPr lang="en-US" b="1" dirty="0">
                <a:solidFill>
                  <a:srgbClr val="124F5C"/>
                </a:solidFill>
              </a:rPr>
              <a:t> </a:t>
            </a:r>
            <a:r>
              <a:rPr lang="en-US" b="1" spc="-5" dirty="0">
                <a:solidFill>
                  <a:srgbClr val="124F5C"/>
                </a:solidFill>
              </a:rPr>
              <a:t>free </a:t>
            </a:r>
            <a:r>
              <a:rPr lang="en-US" spc="-5" dirty="0">
                <a:solidFill>
                  <a:srgbClr val="124F5C"/>
                </a:solidFill>
                <a:latin typeface="Arial MT"/>
                <a:cs typeface="Arial MT"/>
              </a:rPr>
              <a:t>and </a:t>
            </a:r>
            <a:r>
              <a:rPr lang="en-US" dirty="0">
                <a:solidFill>
                  <a:srgbClr val="124F5C"/>
                </a:solidFill>
                <a:latin typeface="Arial MT"/>
                <a:cs typeface="Arial MT"/>
              </a:rPr>
              <a:t>only </a:t>
            </a:r>
            <a:r>
              <a:rPr lang="en-US" b="1" dirty="0">
                <a:solidFill>
                  <a:srgbClr val="124F5C"/>
                </a:solidFill>
              </a:rPr>
              <a:t>7.80% </a:t>
            </a:r>
            <a:r>
              <a:rPr lang="en-US" b="1" spc="-5" dirty="0">
                <a:solidFill>
                  <a:srgbClr val="124F5C"/>
                </a:solidFill>
              </a:rPr>
              <a:t>of </a:t>
            </a:r>
            <a:r>
              <a:rPr lang="en-US" b="1" spc="-15" dirty="0">
                <a:solidFill>
                  <a:srgbClr val="124F5C"/>
                </a:solidFill>
              </a:rPr>
              <a:t>Apps </a:t>
            </a:r>
            <a:r>
              <a:rPr lang="en-US" b="1" dirty="0">
                <a:solidFill>
                  <a:srgbClr val="124F5C"/>
                </a:solidFill>
              </a:rPr>
              <a:t>are </a:t>
            </a:r>
            <a:r>
              <a:rPr lang="en-US" b="1" spc="-5" dirty="0">
                <a:solidFill>
                  <a:srgbClr val="124F5C"/>
                </a:solidFill>
              </a:rPr>
              <a:t>paid </a:t>
            </a:r>
            <a:r>
              <a:rPr lang="en-US" dirty="0">
                <a:solidFill>
                  <a:srgbClr val="124F5C"/>
                </a:solidFill>
                <a:latin typeface="Arial MT"/>
                <a:cs typeface="Arial MT"/>
              </a:rPr>
              <a:t>in </a:t>
            </a:r>
            <a:r>
              <a:rPr lang="en-US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124F5C"/>
                </a:solidFill>
                <a:latin typeface="Arial MT"/>
                <a:cs typeface="Arial MT"/>
              </a:rPr>
              <a:t>Play</a:t>
            </a:r>
            <a:r>
              <a:rPr lang="en-US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124F5C"/>
                </a:solidFill>
                <a:latin typeface="Arial MT"/>
                <a:cs typeface="Arial MT"/>
              </a:rPr>
              <a:t>store.</a:t>
            </a:r>
            <a:endParaRPr lang="en-US" dirty="0">
              <a:latin typeface="Arial MT"/>
              <a:cs typeface="Arial MT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85" y="976744"/>
            <a:ext cx="3629022" cy="37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5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98BCB4C-AC9F-AB9C-34C5-A9DDD401E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5531" y="913937"/>
            <a:ext cx="5289822" cy="3759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3734B8-5FB3-0571-6813-D9AFCFC25E8E}"/>
              </a:ext>
            </a:extLst>
          </p:cNvPr>
          <p:cNvSpPr txBox="1"/>
          <p:nvPr/>
        </p:nvSpPr>
        <p:spPr>
          <a:xfrm>
            <a:off x="940669" y="45227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-75" dirty="0" smtClean="0">
                <a:solidFill>
                  <a:schemeClr val="tx1"/>
                </a:solidFill>
              </a:rPr>
              <a:t>2.Content</a:t>
            </a:r>
            <a:r>
              <a:rPr lang="en-IN" sz="3200" b="1" spc="-335" dirty="0" smtClean="0">
                <a:solidFill>
                  <a:schemeClr val="tx1"/>
                </a:solidFill>
              </a:rPr>
              <a:t> </a:t>
            </a:r>
            <a:r>
              <a:rPr lang="en-IN" sz="3200" b="1" spc="-85" dirty="0">
                <a:solidFill>
                  <a:schemeClr val="tx1"/>
                </a:solidFill>
              </a:rPr>
              <a:t>Rating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DCEB8A-994A-135B-3C28-C87EA6E715E4}"/>
              </a:ext>
            </a:extLst>
          </p:cNvPr>
          <p:cNvSpPr txBox="1"/>
          <p:nvPr/>
        </p:nvSpPr>
        <p:spPr>
          <a:xfrm>
            <a:off x="381682" y="1684298"/>
            <a:ext cx="29904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From the above plot we can see that Everyone category having majority of apps count.</a:t>
            </a:r>
          </a:p>
          <a:p>
            <a:pPr algn="just"/>
            <a:endParaRPr lang="en-US" sz="1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US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A majority of the apps </a:t>
            </a:r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(81.80%) </a:t>
            </a:r>
            <a:r>
              <a:rPr lang="en-US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in the play store are can be used by everyone. The remaining apps have various age restrictions to use it.</a:t>
            </a:r>
          </a:p>
          <a:p>
            <a:pPr algn="just"/>
            <a:endParaRPr lang="en-IN" sz="1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xmlns="" id="{A31EFAAF-EA39-2C34-2E3F-389CB3443747}"/>
              </a:ext>
            </a:extLst>
          </p:cNvPr>
          <p:cNvSpPr/>
          <p:nvPr/>
        </p:nvSpPr>
        <p:spPr>
          <a:xfrm>
            <a:off x="381682" y="1684298"/>
            <a:ext cx="3088093" cy="2358313"/>
          </a:xfrm>
          <a:custGeom>
            <a:avLst/>
            <a:gdLst/>
            <a:ahLst/>
            <a:cxnLst/>
            <a:rect l="l" t="t" r="r" b="b"/>
            <a:pathLst>
              <a:path w="3270250" h="1865629">
                <a:moveTo>
                  <a:pt x="6350" y="0"/>
                </a:moveTo>
                <a:lnTo>
                  <a:pt x="6350" y="1865376"/>
                </a:lnTo>
              </a:path>
              <a:path w="3270250" h="1865629">
                <a:moveTo>
                  <a:pt x="3263760" y="0"/>
                </a:moveTo>
                <a:lnTo>
                  <a:pt x="3263760" y="1865376"/>
                </a:lnTo>
              </a:path>
              <a:path w="3270250" h="1865629">
                <a:moveTo>
                  <a:pt x="0" y="6350"/>
                </a:moveTo>
                <a:lnTo>
                  <a:pt x="3270110" y="6350"/>
                </a:lnTo>
              </a:path>
              <a:path w="3270250" h="1865629">
                <a:moveTo>
                  <a:pt x="0" y="1859026"/>
                </a:moveTo>
                <a:lnTo>
                  <a:pt x="3270110" y="1859026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157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88917" y="192210"/>
            <a:ext cx="2240974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800" dirty="0"/>
          </a:p>
          <a:p>
            <a:r>
              <a:rPr lang="en-US" sz="1800" dirty="0"/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18655" y="902508"/>
            <a:ext cx="45720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Two datasets are provided, one with basic information and the  other with user reviews for the respective app.</a:t>
            </a:r>
          </a:p>
          <a:p>
            <a:r>
              <a:rPr lang="en-US" dirty="0"/>
              <a:t>We must examine and evaluate the data in both datasets in order to </a:t>
            </a:r>
          </a:p>
          <a:p>
            <a:r>
              <a:rPr lang="en-US" dirty="0"/>
              <a:t> identify the important characteristics that inﬂuence app  engagement and success.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3141" y="121494"/>
            <a:ext cx="3977321" cy="830997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  I Take Some Help by This sites 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/>
              <a:t>stack overflow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/>
              <a:t> Greeks </a:t>
            </a:r>
            <a:r>
              <a:rPr lang="en-US" sz="1600" b="1" dirty="0"/>
              <a:t>for </a:t>
            </a:r>
            <a:r>
              <a:rPr lang="en-US" sz="1600" b="1" dirty="0" smtClean="0"/>
              <a:t>greeks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0" y="1122095"/>
            <a:ext cx="7436694" cy="36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250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451952"/>
            <a:ext cx="8097981" cy="5727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Agenda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72" y="1048566"/>
            <a:ext cx="8146500" cy="353036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Category wise play store apps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installs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Category wise most popular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apps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Top 10 apps in play store considering all the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parameters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Average installs, category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wise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Most installed apps in communication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category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Average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sizes of apps in each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category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Category wise percentage of paid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apps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Category wise top installed paid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apps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Average rating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rating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of paid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apps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Correlation between Rating ,Installs and Price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Category wise installed apps with content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rating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Percentage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reviews sentiment distribution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4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2823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Loading the data sets: Two datasets, First Play store app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dataset and User Reviews dataset.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Import Libraries: NumPy, Pandas, Seaborn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Matplotlib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Data cleaning: Null values, Finding and removing Outliers,  Removing duplicate data.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Data Imputation: Filling the missing categorical values with  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mode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and numerical values with median. Conversion of price,  installs, reviews into numerical values.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Exploratory Data Analysis: Analyzing the data sets to  summarize their main characteristics using statistical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graphics  and data visualizations method.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0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27" y="1032164"/>
            <a:ext cx="8520600" cy="38484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9409" y="396534"/>
            <a:ext cx="8520600" cy="5727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Attributes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 Google Play store Data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1.App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:  This column Contains the name of the app for each observation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2.Category :  This column Contains Category to which the app belongs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3.Rating :   This column contains the average rating for the app.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4.Reviews :  This column contains the number of reviews that the app has  received on the play store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5.Size :  This column contains the amount of memory the app occupies on the device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6.Installs :  This column contains the number of times that the app has been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downloaded and installed from the play store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7.Type :  This column contains the information whether the app is free or paid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8.Price: If the app is a paid app, this column contains the data about its price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9.Content Rating: This column contains the maturity rating of the app i.e. the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age group of the audience for which it is suitable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10.Genres: This column contains the data about to which genre the app  belongs.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Genres can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be considered as a further division of the group of Category. 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11.Last Updated: Contains the date on which the latest update of the app was  released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12.Current Version: Contains information on the current version of the app  available on the play store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13.Android Version: Contains information about the android versions on which  the app is supported.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3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Attributes in User reviews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432434" indent="-227329">
              <a:lnSpc>
                <a:spcPct val="100000"/>
              </a:lnSpc>
              <a:buAutoNum type="arabicPeriod"/>
              <a:tabLst>
                <a:tab pos="433070" algn="l"/>
              </a:tabLst>
            </a:pPr>
            <a:r>
              <a:rPr lang="en-US" b="1" spc="-20" dirty="0">
                <a:solidFill>
                  <a:srgbClr val="124F5C"/>
                </a:solidFill>
              </a:rPr>
              <a:t>App-</a:t>
            </a:r>
            <a:r>
              <a:rPr lang="en-US" b="1" spc="55" dirty="0">
                <a:solidFill>
                  <a:srgbClr val="124F5C"/>
                </a:solidFill>
              </a:rPr>
              <a:t> </a:t>
            </a:r>
            <a:r>
              <a:rPr lang="en-US" spc="-5" dirty="0">
                <a:solidFill>
                  <a:srgbClr val="124F5C"/>
                </a:solidFill>
                <a:cs typeface="Arial MT"/>
              </a:rPr>
              <a:t>Application</a:t>
            </a:r>
            <a:r>
              <a:rPr lang="en-US" spc="-40" dirty="0">
                <a:solidFill>
                  <a:srgbClr val="124F5C"/>
                </a:solidFill>
                <a:cs typeface="Arial MT"/>
              </a:rPr>
              <a:t> </a:t>
            </a:r>
            <a:r>
              <a:rPr lang="en-US" spc="-5" dirty="0">
                <a:solidFill>
                  <a:srgbClr val="124F5C"/>
                </a:solidFill>
                <a:cs typeface="Arial MT"/>
              </a:rPr>
              <a:t>name</a:t>
            </a:r>
            <a:endParaRPr lang="en-US" dirty="0">
              <a:cs typeface="Arial MT"/>
            </a:endParaRPr>
          </a:p>
          <a:p>
            <a:pPr marL="432434" indent="-227329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33070" algn="l"/>
              </a:tabLst>
            </a:pPr>
            <a:r>
              <a:rPr lang="en-US" b="1" spc="-5" dirty="0">
                <a:solidFill>
                  <a:schemeClr val="bg1"/>
                </a:solidFill>
              </a:rPr>
              <a:t>Translated</a:t>
            </a:r>
            <a:r>
              <a:rPr lang="en-US" b="1" spc="10" dirty="0">
                <a:solidFill>
                  <a:srgbClr val="124F5C"/>
                </a:solidFill>
              </a:rPr>
              <a:t> </a:t>
            </a:r>
            <a:r>
              <a:rPr lang="en-US" b="1" spc="-5" dirty="0">
                <a:solidFill>
                  <a:srgbClr val="124F5C"/>
                </a:solidFill>
              </a:rPr>
              <a:t>Review-</a:t>
            </a:r>
            <a:r>
              <a:rPr lang="en-US" b="1" spc="15" dirty="0">
                <a:solidFill>
                  <a:srgbClr val="124F5C"/>
                </a:solidFill>
              </a:rPr>
              <a:t> </a:t>
            </a:r>
            <a:r>
              <a:rPr lang="en-US" spc="-5" dirty="0">
                <a:solidFill>
                  <a:srgbClr val="124F5C"/>
                </a:solidFill>
                <a:cs typeface="Arial MT"/>
              </a:rPr>
              <a:t>User</a:t>
            </a:r>
            <a:r>
              <a:rPr lang="en-US" spc="5" dirty="0">
                <a:solidFill>
                  <a:srgbClr val="124F5C"/>
                </a:solidFill>
                <a:cs typeface="Arial MT"/>
              </a:rPr>
              <a:t> </a:t>
            </a:r>
            <a:r>
              <a:rPr lang="en-US" spc="-5" dirty="0">
                <a:solidFill>
                  <a:srgbClr val="124F5C"/>
                </a:solidFill>
                <a:cs typeface="Arial MT"/>
              </a:rPr>
              <a:t>review</a:t>
            </a:r>
            <a:endParaRPr lang="en-US" dirty="0">
              <a:cs typeface="Arial MT"/>
            </a:endParaRPr>
          </a:p>
          <a:p>
            <a:pPr marL="432434" indent="-227329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33070" algn="l"/>
              </a:tabLst>
            </a:pPr>
            <a:r>
              <a:rPr lang="en-US" b="1" spc="-5" dirty="0">
                <a:solidFill>
                  <a:srgbClr val="124F5C"/>
                </a:solidFill>
              </a:rPr>
              <a:t>Sentiment-</a:t>
            </a:r>
            <a:r>
              <a:rPr lang="en-US" b="1" spc="40" dirty="0">
                <a:solidFill>
                  <a:srgbClr val="124F5C"/>
                </a:solidFill>
              </a:rPr>
              <a:t> </a:t>
            </a:r>
            <a:r>
              <a:rPr lang="en-US" spc="-5" dirty="0">
                <a:solidFill>
                  <a:srgbClr val="124F5C"/>
                </a:solidFill>
                <a:cs typeface="Arial MT"/>
              </a:rPr>
              <a:t>Positive/Negative/Neutral</a:t>
            </a:r>
            <a:endParaRPr lang="en-US" dirty="0">
              <a:cs typeface="Arial MT"/>
            </a:endParaRPr>
          </a:p>
          <a:p>
            <a:pPr marL="432434" indent="-227329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33070" algn="l"/>
              </a:tabLst>
            </a:pPr>
            <a:r>
              <a:rPr lang="en-US" b="1" spc="-5" dirty="0">
                <a:solidFill>
                  <a:srgbClr val="124F5C"/>
                </a:solidFill>
              </a:rPr>
              <a:t>Sentiment</a:t>
            </a:r>
            <a:r>
              <a:rPr lang="en-US" b="1" spc="30" dirty="0">
                <a:solidFill>
                  <a:srgbClr val="124F5C"/>
                </a:solidFill>
              </a:rPr>
              <a:t> </a:t>
            </a:r>
            <a:r>
              <a:rPr lang="en-US" b="1" spc="-5" dirty="0">
                <a:solidFill>
                  <a:srgbClr val="124F5C"/>
                </a:solidFill>
              </a:rPr>
              <a:t>Polarity-</a:t>
            </a:r>
            <a:r>
              <a:rPr lang="en-US" b="1" spc="55" dirty="0">
                <a:solidFill>
                  <a:srgbClr val="124F5C"/>
                </a:solidFill>
              </a:rPr>
              <a:t> </a:t>
            </a:r>
            <a:r>
              <a:rPr lang="en-US" spc="-5" dirty="0">
                <a:solidFill>
                  <a:srgbClr val="124F5C"/>
                </a:solidFill>
                <a:cs typeface="Arial MT"/>
              </a:rPr>
              <a:t>Sentiment</a:t>
            </a:r>
            <a:r>
              <a:rPr lang="en-US" spc="5" dirty="0">
                <a:solidFill>
                  <a:srgbClr val="124F5C"/>
                </a:solidFill>
                <a:cs typeface="Arial MT"/>
              </a:rPr>
              <a:t> </a:t>
            </a:r>
            <a:r>
              <a:rPr lang="en-US" spc="-5" dirty="0">
                <a:solidFill>
                  <a:srgbClr val="124F5C"/>
                </a:solidFill>
                <a:cs typeface="Arial MT"/>
              </a:rPr>
              <a:t>polarity score</a:t>
            </a:r>
            <a:endParaRPr lang="en-US" dirty="0">
              <a:cs typeface="Arial MT"/>
            </a:endParaRPr>
          </a:p>
          <a:p>
            <a:pPr marL="432434" indent="-227329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433070" algn="l"/>
              </a:tabLst>
            </a:pPr>
            <a:r>
              <a:rPr lang="en-US" b="1" spc="-5" dirty="0">
                <a:solidFill>
                  <a:srgbClr val="124F5C"/>
                </a:solidFill>
              </a:rPr>
              <a:t>Sentiment</a:t>
            </a:r>
            <a:r>
              <a:rPr lang="en-US" b="1" spc="30" dirty="0">
                <a:solidFill>
                  <a:srgbClr val="124F5C"/>
                </a:solidFill>
              </a:rPr>
              <a:t> </a:t>
            </a:r>
            <a:r>
              <a:rPr lang="en-US" b="1" spc="-5" dirty="0">
                <a:solidFill>
                  <a:srgbClr val="124F5C"/>
                </a:solidFill>
              </a:rPr>
              <a:t>Subjectivity-</a:t>
            </a:r>
            <a:r>
              <a:rPr lang="en-US" b="1" spc="70" dirty="0">
                <a:solidFill>
                  <a:srgbClr val="124F5C"/>
                </a:solidFill>
              </a:rPr>
              <a:t> </a:t>
            </a:r>
            <a:r>
              <a:rPr lang="en-US" spc="-5" dirty="0">
                <a:solidFill>
                  <a:srgbClr val="124F5C"/>
                </a:solidFill>
                <a:cs typeface="Arial MT"/>
              </a:rPr>
              <a:t>Sentiment</a:t>
            </a:r>
            <a:r>
              <a:rPr lang="en-US" dirty="0">
                <a:solidFill>
                  <a:srgbClr val="124F5C"/>
                </a:solidFill>
                <a:cs typeface="Arial MT"/>
              </a:rPr>
              <a:t> </a:t>
            </a:r>
            <a:r>
              <a:rPr lang="en-US" spc="-5" dirty="0">
                <a:solidFill>
                  <a:srgbClr val="124F5C"/>
                </a:solidFill>
                <a:cs typeface="Arial MT"/>
              </a:rPr>
              <a:t>subjectivity</a:t>
            </a:r>
            <a:r>
              <a:rPr lang="en-US" spc="-10" dirty="0">
                <a:solidFill>
                  <a:srgbClr val="124F5C"/>
                </a:solidFill>
                <a:cs typeface="Arial MT"/>
              </a:rPr>
              <a:t> </a:t>
            </a:r>
            <a:r>
              <a:rPr lang="en-US" spc="-5" dirty="0">
                <a:solidFill>
                  <a:srgbClr val="124F5C"/>
                </a:solidFill>
                <a:cs typeface="Arial MT"/>
              </a:rPr>
              <a:t>score</a:t>
            </a:r>
            <a:endParaRPr lang="en-US" dirty="0">
              <a:cs typeface="Arial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0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03" y="1014127"/>
            <a:ext cx="8520600" cy="572700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Old Standard TT"/>
                <a:cs typeface="Old Standard TT"/>
              </a:rPr>
              <a:t>                </a:t>
            </a:r>
            <a:r>
              <a:rPr lang="en-US" b="1" dirty="0" smtClean="0">
                <a:solidFill>
                  <a:schemeClr val="bg2"/>
                </a:solidFill>
                <a:latin typeface="Old Standard TT"/>
                <a:cs typeface="Old Standard TT"/>
              </a:rPr>
              <a:t>OVERVIEW </a:t>
            </a:r>
            <a:r>
              <a:rPr lang="en-US" b="1" dirty="0">
                <a:solidFill>
                  <a:schemeClr val="bg2"/>
                </a:solidFill>
                <a:latin typeface="Old Standard TT"/>
                <a:cs typeface="Old Standard TT"/>
              </a:rPr>
              <a:t>OF</a:t>
            </a:r>
            <a:r>
              <a:rPr lang="en-US" b="1" spc="-95" dirty="0">
                <a:solidFill>
                  <a:schemeClr val="bg2"/>
                </a:solidFill>
                <a:latin typeface="Old Standard TT"/>
                <a:cs typeface="Old Standard TT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Old Standard TT"/>
                <a:cs typeface="Old Standard TT"/>
              </a:rPr>
              <a:t>ANALYSIS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4" name="object 10"/>
          <p:cNvSpPr>
            <a:spLocks noGrp="1"/>
          </p:cNvSpPr>
          <p:nvPr>
            <p:ph type="body" idx="1"/>
          </p:nvPr>
        </p:nvSpPr>
        <p:spPr>
          <a:xfrm>
            <a:off x="466793" y="1650324"/>
            <a:ext cx="5460822" cy="356606"/>
          </a:xfrm>
          <a:custGeom>
            <a:avLst/>
            <a:gdLst/>
            <a:ahLst/>
            <a:cxnLst/>
            <a:rect l="l" t="t" r="r" b="b"/>
            <a:pathLst>
              <a:path w="3546475" h="669289">
                <a:moveTo>
                  <a:pt x="3211830" y="0"/>
                </a:moveTo>
                <a:lnTo>
                  <a:pt x="0" y="0"/>
                </a:lnTo>
                <a:lnTo>
                  <a:pt x="0" y="669035"/>
                </a:lnTo>
                <a:lnTo>
                  <a:pt x="3211830" y="669035"/>
                </a:lnTo>
                <a:lnTo>
                  <a:pt x="3546348" y="334517"/>
                </a:lnTo>
                <a:lnTo>
                  <a:pt x="3211830" y="0"/>
                </a:lnTo>
                <a:close/>
              </a:path>
            </a:pathLst>
          </a:custGeom>
          <a:solidFill>
            <a:srgbClr val="359E93"/>
          </a:solidFill>
        </p:spPr>
        <p:txBody>
          <a:bodyPr wrap="square" lIns="0" tIns="0" rIns="0" bIns="0" rtlCol="0"/>
          <a:lstStyle/>
          <a:p>
            <a:r>
              <a:rPr lang="en-US" dirty="0"/>
              <a:t>Data Collection and Understanding </a:t>
            </a:r>
          </a:p>
        </p:txBody>
      </p:sp>
      <p:sp>
        <p:nvSpPr>
          <p:cNvPr id="25" name="object 10"/>
          <p:cNvSpPr txBox="1">
            <a:spLocks/>
          </p:cNvSpPr>
          <p:nvPr/>
        </p:nvSpPr>
        <p:spPr>
          <a:xfrm>
            <a:off x="464098" y="2181625"/>
            <a:ext cx="5463517" cy="356606"/>
          </a:xfrm>
          <a:custGeom>
            <a:avLst/>
            <a:gdLst/>
            <a:ahLst/>
            <a:cxnLst/>
            <a:rect l="l" t="t" r="r" b="b"/>
            <a:pathLst>
              <a:path w="3546475" h="669289">
                <a:moveTo>
                  <a:pt x="3211830" y="0"/>
                </a:moveTo>
                <a:lnTo>
                  <a:pt x="0" y="0"/>
                </a:lnTo>
                <a:lnTo>
                  <a:pt x="0" y="669035"/>
                </a:lnTo>
                <a:lnTo>
                  <a:pt x="3211830" y="669035"/>
                </a:lnTo>
                <a:lnTo>
                  <a:pt x="3546348" y="334517"/>
                </a:lnTo>
                <a:lnTo>
                  <a:pt x="3211830" y="0"/>
                </a:lnTo>
                <a:close/>
              </a:path>
            </a:pathLst>
          </a:custGeom>
          <a:solidFill>
            <a:srgbClr val="359E93"/>
          </a:solidFill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Data Cleaning and Manipulation</a:t>
            </a:r>
          </a:p>
        </p:txBody>
      </p:sp>
      <p:sp>
        <p:nvSpPr>
          <p:cNvPr id="26" name="object 10"/>
          <p:cNvSpPr txBox="1">
            <a:spLocks/>
          </p:cNvSpPr>
          <p:nvPr/>
        </p:nvSpPr>
        <p:spPr>
          <a:xfrm>
            <a:off x="464098" y="2699005"/>
            <a:ext cx="5463517" cy="445070"/>
          </a:xfrm>
          <a:custGeom>
            <a:avLst/>
            <a:gdLst/>
            <a:ahLst/>
            <a:cxnLst/>
            <a:rect l="l" t="t" r="r" b="b"/>
            <a:pathLst>
              <a:path w="3546475" h="669289">
                <a:moveTo>
                  <a:pt x="3211830" y="0"/>
                </a:moveTo>
                <a:lnTo>
                  <a:pt x="0" y="0"/>
                </a:lnTo>
                <a:lnTo>
                  <a:pt x="0" y="669035"/>
                </a:lnTo>
                <a:lnTo>
                  <a:pt x="3211830" y="669035"/>
                </a:lnTo>
                <a:lnTo>
                  <a:pt x="3546348" y="334517"/>
                </a:lnTo>
                <a:lnTo>
                  <a:pt x="3211830" y="0"/>
                </a:lnTo>
                <a:close/>
              </a:path>
            </a:pathLst>
          </a:custGeom>
          <a:solidFill>
            <a:srgbClr val="359E93"/>
          </a:solidFill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Exploratory Data Analysis(EDA)</a:t>
            </a:r>
          </a:p>
        </p:txBody>
      </p:sp>
    </p:spTree>
    <p:extLst>
      <p:ext uri="{BB962C8B-B14F-4D97-AF65-F5344CB8AC3E}">
        <p14:creationId xmlns:p14="http://schemas.microsoft.com/office/powerpoint/2010/main" val="3029296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19" y="98661"/>
            <a:ext cx="8520600" cy="552502"/>
          </a:xfrm>
        </p:spPr>
        <p:txBody>
          <a:bodyPr/>
          <a:lstStyle/>
          <a:p>
            <a:r>
              <a:rPr lang="en-US" dirty="0" smtClean="0"/>
              <a:t>Cleaning the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1" y="660639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We have total (10841, 13) Rows and columns the our data </a:t>
            </a:r>
            <a:r>
              <a:rPr lang="en-US" dirty="0" smtClean="0">
                <a:solidFill>
                  <a:schemeClr val="bg1"/>
                </a:solidFill>
              </a:rPr>
              <a:t>set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First we count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the total of</a:t>
            </a:r>
            <a:r>
              <a:rPr lang="en-US" dirty="0">
                <a:solidFill>
                  <a:schemeClr val="bg1"/>
                </a:solidFill>
              </a:rPr>
              <a:t> null and non null </a:t>
            </a:r>
            <a:r>
              <a:rPr lang="en-US" dirty="0" smtClean="0">
                <a:solidFill>
                  <a:schemeClr val="bg1"/>
                </a:solidFill>
              </a:rPr>
              <a:t>values in the our data</a:t>
            </a:r>
          </a:p>
          <a:p>
            <a:pPr marL="11430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4820" y="2417862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 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5" y="1440872"/>
            <a:ext cx="5229955" cy="37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0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540"/>
            <a:ext cx="9144000" cy="13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45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40</TotalTime>
  <Words>408</Words>
  <Application>Microsoft Office PowerPoint</Application>
  <PresentationFormat>On-screen Show (16:9)</PresentationFormat>
  <Paragraphs>64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Montserrat</vt:lpstr>
      <vt:lpstr>Times New Roman</vt:lpstr>
      <vt:lpstr>Arial MT</vt:lpstr>
      <vt:lpstr>Wingdings</vt:lpstr>
      <vt:lpstr>Old Standard TT</vt:lpstr>
      <vt:lpstr>Simple Light</vt:lpstr>
      <vt:lpstr>           Capstone Project Play Store App Review Analysis By Rishi Kumar Data Science Trainee, AlmaBetter     </vt:lpstr>
      <vt:lpstr>   </vt:lpstr>
      <vt:lpstr>    Agenda</vt:lpstr>
      <vt:lpstr>Data Preparation</vt:lpstr>
      <vt:lpstr>Attributes in Google Play store Data   1.App :  This column Contains the name of the app for each observation. 2.Category :  This column Contains Category to which the app belongs. 3.Rating :   This column contains the average rating for the app.  4.Reviews :  This column contains the number of reviews that the app has  received on the play store. 5.Size :  This column contains the amount of memory the app occupies on the device. 6.Installs :  This column contains the number of times that the app has been downloaded and installed from the play store. 7.Type :  This column contains the information whether the app is free or paid. 8.Price: If the app is a paid app, this column contains the data about its price. 9.Content Rating: This column contains the maturity rating of the app i.e. the age group of the audience for which it is suitable. 10.Genres: This column contains the data about to which genre the app  belongs.  Genres can  be considered as a further division of the group of Category.   11.Last Updated: Contains the date on which the latest update of the app was  released. 12.Current Version: Contains information on the current version of the app  available on the play store. 13.Android Version: Contains information about the android versions on which  the app is supported.  </vt:lpstr>
      <vt:lpstr>Attributes in User reviews</vt:lpstr>
      <vt:lpstr>                OVERVIEW OF ANALYSIS</vt:lpstr>
      <vt:lpstr>Cleaning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 on play store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Play Store App Review Analysis By Rishi Kumar Data Science Trainee, AlmaBetter     </dc:title>
  <cp:lastModifiedBy>RISHI KUMAR</cp:lastModifiedBy>
  <cp:revision>6</cp:revision>
  <dcterms:modified xsi:type="dcterms:W3CDTF">2022-09-23T08:52:37Z</dcterms:modified>
</cp:coreProperties>
</file>