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1" r:id="rId4"/>
    <p:sldId id="260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03A6F-0203-876C-924B-42D8316C43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E8D3-72BB-DEB5-BE27-6C7D63CB0E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8D8F7-C425-42D5-8DBE-A7843940D539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0F948-A01E-43B2-D686-7130B2BA6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44409-89BF-895F-648F-35065991F2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2DBB1-2B9B-4D8A-B5D8-42D543A4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0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DEE84-CD86-442C-88F5-CC4F1C45F98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110B-30F8-4CCB-A776-C67AA54F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https://github.com/politusanalytics/add-metadata-to-twitter-user-objects/blob/main/province_gender_available-metadata_statistics.ipynb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opposed to the second slide, the total number of tweets in this slide takes referenced tweets (“reply” and “quote”) as a single tweet (for example, if a tweet is reply to another tweet, this statistic counts both as a single tweet, since they are a single tweet object in the “tweets” parameter).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4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85F-2953-35FA-190A-E151F8F6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6DB3B-6B1B-C9D4-893A-7492D9D4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3A08-47A9-1978-0406-9A05E452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10A0-87CF-F41C-DA9D-30D505C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03E8-D738-4A1C-64CE-273FAEC8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D0FA-CC9B-76D2-4127-A2D25740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F4CE-A881-17EE-252D-E1DE4E7F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A3F8-43AF-B336-83B3-30A164E5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9024-D47F-0BF3-5E21-CFD93669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7AE9-B5E1-A8E0-06C9-46E4B3A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FED70-C110-469A-C027-06A8EE14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291C6-4670-5601-684C-EF1AEF82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B582-8D27-B487-28D3-7C7A374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FBC5-3453-7562-A268-5B97A41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A37A-B77F-DB98-8F1F-DAB4EFF1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62B-A873-FA9D-808A-DCA84342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3375-DFF1-80AB-7B6D-B7A08F50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8238-AE10-5E8D-E9C1-08D9C0A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13AE-C077-90A3-04E8-C4EFE71D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3D11-E1B8-C342-2A82-B9C6E77E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1BF0-D9E8-7A61-9A3F-A711D3D8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2D6F-92A9-419D-9675-42385FF0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6162-0850-9ED0-D792-5EABD481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CA01-74C9-A768-4537-106AD617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F511-9BEE-5BBA-69F6-87F21646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417F-6382-6A71-9A2E-65EAA9F8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1ACC-2F33-FAEF-F1AA-B75A18908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847E-6802-7E4B-DDAD-AD668C46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B744-345B-B648-A587-457B87C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29-C2EE-5BFB-6C0A-5A9A67F8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FB21-1D12-A32E-E322-010E5855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3062-F2AF-995D-3EC8-320A64CC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04B1-892C-51FD-8CAC-8D30DE04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28F7B-AE37-319C-1BBC-07570297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E07D-6470-7422-1910-DAA74ED0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4F08B-FE66-6D6C-109F-2AF44B1C8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1112E-245F-8379-D8E6-2A38F22F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3461-5951-6161-1667-2B6974E4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BA4FE-A21A-9547-E60B-B0E0CE5D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D741-6653-7A49-7488-F6D3F83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74EE-C82C-CB5F-B1F8-71AB6FB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32098-D527-EAC9-16C7-B3424005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3CAC-8FF7-BE34-CAEC-1E36D76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78D51-194A-AAC5-ABA3-21A487E8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18A7F-F35C-9ABF-6099-ED167B3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422B-6632-2F8C-F1B1-974EC70F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2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A3E-5FE7-D9BD-4E73-35244050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B796-0C7B-2844-8A0E-215FDE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6441-4E61-E47C-E12E-530F8996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D324-60B6-4F8E-1120-43864733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AA8D-BE04-5B52-E788-27F00D2F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BCC42-9CEE-4A81-22AF-8EDC6CF1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963-7D25-4C88-D132-C9C4BEC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D36C2-6EEB-DF82-78E4-4006FB17A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B69C-D8BE-E5E7-479F-B913B4ED1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8112-8798-2287-1214-DB276E9F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E337E-0E23-051E-16CC-31CBBD1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10B-C454-7CD3-BBE6-B21A4AF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B0AF-0652-27F1-DFED-5F485816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E9BA0-21CF-D63B-1AA3-48D08175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B46B-051F-F86F-1ED1-E446FEFD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6DED-D872-483F-964C-A18A8C85A6AC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9D49-67A0-3578-7E6B-1A8F722B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B7AD-4870-8F94-0AAE-694ECCB3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217-9E38-8559-4955-8E3CCF25B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Twitter Data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59DA0-A2EC-7E08-88FC-71A7F3357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14/06/2022</a:t>
            </a:r>
          </a:p>
        </p:txBody>
      </p:sp>
    </p:spTree>
    <p:extLst>
      <p:ext uri="{BB962C8B-B14F-4D97-AF65-F5344CB8AC3E}">
        <p14:creationId xmlns:p14="http://schemas.microsoft.com/office/powerpoint/2010/main" val="115731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1BE8-040E-4E2A-B199-B58546E1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DCCB-333E-395F-3B3F-A07E5B23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3494" cy="4351338"/>
          </a:xfrm>
        </p:spPr>
        <p:txBody>
          <a:bodyPr/>
          <a:lstStyle/>
          <a:p>
            <a:r>
              <a:rPr lang="en-US" dirty="0"/>
              <a:t># of </a:t>
            </a:r>
            <a:r>
              <a:rPr lang="en-US" b="1" dirty="0"/>
              <a:t>Users</a:t>
            </a:r>
            <a:r>
              <a:rPr lang="en-US" dirty="0"/>
              <a:t>: 599.943</a:t>
            </a:r>
          </a:p>
          <a:p>
            <a:r>
              <a:rPr lang="en-US" dirty="0"/>
              <a:t># of </a:t>
            </a:r>
            <a:r>
              <a:rPr lang="en-US" b="1" dirty="0"/>
              <a:t>Tweets</a:t>
            </a:r>
            <a:r>
              <a:rPr lang="en-US" dirty="0"/>
              <a:t>: 22.096.366</a:t>
            </a:r>
          </a:p>
          <a:p>
            <a:r>
              <a:rPr lang="en-US" dirty="0"/>
              <a:t># of </a:t>
            </a:r>
            <a:r>
              <a:rPr lang="en-US" b="1" dirty="0"/>
              <a:t>Unique Tweets</a:t>
            </a:r>
            <a:r>
              <a:rPr lang="en-US" dirty="0"/>
              <a:t>: 15.619.988</a:t>
            </a:r>
          </a:p>
          <a:p>
            <a:r>
              <a:rPr lang="en-US" dirty="0"/>
              <a:t>Daily User Download Counts</a:t>
            </a:r>
          </a:p>
          <a:p>
            <a:pPr lvl="1"/>
            <a:r>
              <a:rPr lang="en-US" dirty="0"/>
              <a:t>11.5K daily user downloads with 8 API keys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E50715-6947-8BBE-CFC8-D06F443AA638}"/>
              </a:ext>
            </a:extLst>
          </p:cNvPr>
          <p:cNvCxnSpPr>
            <a:cxnSpLocks/>
          </p:cNvCxnSpPr>
          <p:nvPr/>
        </p:nvCxnSpPr>
        <p:spPr>
          <a:xfrm>
            <a:off x="5379396" y="3570051"/>
            <a:ext cx="13813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F35F8D-608A-376B-3521-72AD5589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20" y="752315"/>
            <a:ext cx="1448189" cy="3248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333499-B496-229F-943F-21FA15B42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106" y="4001294"/>
            <a:ext cx="1460781" cy="2814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A5B243-B0D6-EED0-66B0-0D1B611A3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423" y="1117510"/>
            <a:ext cx="1467078" cy="28460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9A1265-3941-5F6C-986E-1DA1FCE35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0423" y="3963515"/>
            <a:ext cx="1498560" cy="28523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9D3130-0DD8-E550-0027-A7930F89A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1519" y="2824247"/>
            <a:ext cx="1523747" cy="26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7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CB04-FFB8-7D0E-3E81-3BB3C941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Fields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7E9B7E-53F3-1A0E-0CA6-9C28FB2E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Location</a:t>
            </a:r>
            <a:r>
              <a:rPr lang="en-US" sz="1200" dirty="0">
                <a:highlight>
                  <a:srgbClr val="00FF00"/>
                </a:highlight>
              </a:rPr>
              <a:t> (‘location’)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Description </a:t>
            </a:r>
            <a:r>
              <a:rPr lang="en-US" sz="1200" dirty="0">
                <a:highlight>
                  <a:srgbClr val="00FF00"/>
                </a:highlight>
              </a:rPr>
              <a:t>(‘description’)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Name </a:t>
            </a:r>
            <a:r>
              <a:rPr lang="en-US" sz="1200" dirty="0">
                <a:highlight>
                  <a:srgbClr val="00FF00"/>
                </a:highlight>
              </a:rPr>
              <a:t>(‘name’)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Username/handle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screen_name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 ID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id_str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Date account was created </a:t>
            </a:r>
            <a:r>
              <a:rPr lang="en-US" sz="1200" dirty="0">
                <a:highlight>
                  <a:srgbClr val="00FF00"/>
                </a:highlight>
              </a:rPr>
              <a:t>(‘</a:t>
            </a:r>
            <a:r>
              <a:rPr lang="en-US" sz="1200" dirty="0" err="1">
                <a:highlight>
                  <a:srgbClr val="00FF00"/>
                </a:highlight>
              </a:rPr>
              <a:t>created_at</a:t>
            </a:r>
            <a:r>
              <a:rPr lang="en-US" sz="1200" dirty="0">
                <a:highlight>
                  <a:srgbClr val="00FF00"/>
                </a:highlight>
              </a:rPr>
              <a:t>)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Province codes</a:t>
            </a:r>
            <a:r>
              <a:rPr lang="en-US" sz="1200" dirty="0">
                <a:highlight>
                  <a:srgbClr val="FFFF00"/>
                </a:highlight>
              </a:rPr>
              <a:t> (‘</a:t>
            </a:r>
            <a:r>
              <a:rPr lang="en-US" sz="1200" dirty="0" err="1">
                <a:highlight>
                  <a:srgbClr val="FFFF00"/>
                </a:highlight>
              </a:rPr>
              <a:t>province_codes</a:t>
            </a:r>
            <a:r>
              <a:rPr lang="en-US" sz="1200" dirty="0">
                <a:highlight>
                  <a:srgbClr val="FFFF00"/>
                </a:highlight>
              </a:rPr>
              <a:t>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(location, description) &amp; Province Code</a:t>
            </a:r>
            <a:endParaRPr lang="en-US" sz="1000" dirty="0"/>
          </a:p>
          <a:p>
            <a:r>
              <a:rPr lang="en-US" sz="1200" b="1" dirty="0">
                <a:highlight>
                  <a:srgbClr val="FFFF00"/>
                </a:highlight>
              </a:rPr>
              <a:t>Genders</a:t>
            </a:r>
            <a:r>
              <a:rPr lang="en-US" sz="1200" dirty="0">
                <a:highlight>
                  <a:srgbClr val="FFFF00"/>
                </a:highlight>
              </a:rPr>
              <a:t> (‘genders’)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(name, </a:t>
            </a:r>
            <a:r>
              <a:rPr lang="en-US" sz="1200" dirty="0" err="1">
                <a:sym typeface="Wingdings" panose="05000000000000000000" pitchFamily="2" charset="2"/>
              </a:rPr>
              <a:t>screen_name</a:t>
            </a:r>
            <a:r>
              <a:rPr lang="en-US" sz="1200" dirty="0">
                <a:sym typeface="Wingdings" panose="05000000000000000000" pitchFamily="2" charset="2"/>
              </a:rPr>
              <a:t>, description) &amp; Gender</a:t>
            </a:r>
            <a:endParaRPr lang="en-US" sz="1200" dirty="0"/>
          </a:p>
          <a:p>
            <a:r>
              <a:rPr lang="en-US" sz="1200" b="1" dirty="0">
                <a:highlight>
                  <a:srgbClr val="00FFFF"/>
                </a:highlight>
              </a:rPr>
              <a:t>Following</a:t>
            </a:r>
            <a:r>
              <a:rPr lang="en-US" sz="1200" dirty="0">
                <a:highlight>
                  <a:srgbClr val="00FFFF"/>
                </a:highlight>
              </a:rPr>
              <a:t> (‘following’)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Followers</a:t>
            </a:r>
            <a:r>
              <a:rPr lang="en-US" sz="1200" dirty="0">
                <a:highlight>
                  <a:srgbClr val="00FFFF"/>
                </a:highlight>
              </a:rPr>
              <a:t> (‘followers’)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Tweets</a:t>
            </a:r>
            <a:r>
              <a:rPr lang="en-US" sz="1200" dirty="0">
                <a:highlight>
                  <a:srgbClr val="00FFFF"/>
                </a:highlight>
              </a:rPr>
              <a:t> (‘tweets’)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recent </a:t>
            </a:r>
            <a:r>
              <a:rPr lang="en-US" sz="1000" b="1" dirty="0">
                <a:highlight>
                  <a:srgbClr val="00FFFF"/>
                </a:highlight>
              </a:rPr>
              <a:t>10 tweets</a:t>
            </a:r>
            <a:r>
              <a:rPr lang="en-US" sz="1000" dirty="0">
                <a:highlight>
                  <a:srgbClr val="00FFFF"/>
                </a:highlight>
              </a:rPr>
              <a:t> from users’ timelines of types: </a:t>
            </a:r>
            <a:r>
              <a:rPr lang="en-US" sz="1000" b="1" dirty="0">
                <a:highlight>
                  <a:srgbClr val="00FFFF"/>
                </a:highlight>
              </a:rPr>
              <a:t>Original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Reply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Retweet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Quote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recent </a:t>
            </a:r>
            <a:r>
              <a:rPr lang="en-US" sz="1000" b="1" dirty="0">
                <a:highlight>
                  <a:srgbClr val="00FFFF"/>
                </a:highlight>
              </a:rPr>
              <a:t>100 tweets</a:t>
            </a:r>
            <a:r>
              <a:rPr lang="en-US" sz="1000" dirty="0">
                <a:highlight>
                  <a:srgbClr val="00FFFF"/>
                </a:highlight>
              </a:rPr>
              <a:t> from users’ </a:t>
            </a:r>
            <a:r>
              <a:rPr lang="en-US" sz="1000" b="1" dirty="0">
                <a:highlight>
                  <a:srgbClr val="00FFFF"/>
                </a:highlight>
              </a:rPr>
              <a:t>Favorites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For each tweet, we get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ID</a:t>
            </a:r>
            <a:r>
              <a:rPr lang="en-US" sz="1000" dirty="0">
                <a:highlight>
                  <a:srgbClr val="00FFFF"/>
                </a:highlight>
              </a:rPr>
              <a:t>,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text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type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date</a:t>
            </a:r>
            <a:endParaRPr lang="en-US" sz="10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Following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following_count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Followers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followers_count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Date of user downloaded </a:t>
            </a:r>
            <a:r>
              <a:rPr lang="en-US" sz="1200" dirty="0">
                <a:highlight>
                  <a:srgbClr val="00FFFF"/>
                </a:highlight>
              </a:rPr>
              <a:t>(‘downloaded’)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Profile picture URL</a:t>
            </a:r>
            <a:r>
              <a:rPr lang="en-US" sz="1200" dirty="0">
                <a:highlight>
                  <a:srgbClr val="00FFFF"/>
                </a:highlight>
              </a:rPr>
              <a:t> (‘pp’)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29A5E3-9A5D-B356-5063-4D4527AD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65" y="1690688"/>
            <a:ext cx="6025584" cy="1692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0C0FA-0AAE-C43B-9CF3-DEAA9A41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99" y="3563938"/>
            <a:ext cx="1700782" cy="404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D08AE9-2122-E515-229E-65FDE3E24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097" y="4103823"/>
            <a:ext cx="5931951" cy="1696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AA187-8C49-E0AB-6967-607360E86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098" y="5934980"/>
            <a:ext cx="3044567" cy="6413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B35EDE-1CF4-CA6D-9920-F03A006A3A2B}"/>
              </a:ext>
            </a:extLst>
          </p:cNvPr>
          <p:cNvSpPr/>
          <p:nvPr/>
        </p:nvSpPr>
        <p:spPr>
          <a:xfrm>
            <a:off x="359923" y="6176963"/>
            <a:ext cx="165371" cy="18492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753AE7-036E-F4C7-93AC-82EC5EB0A33B}"/>
              </a:ext>
            </a:extLst>
          </p:cNvPr>
          <p:cNvSpPr/>
          <p:nvPr/>
        </p:nvSpPr>
        <p:spPr>
          <a:xfrm>
            <a:off x="359923" y="6389300"/>
            <a:ext cx="165371" cy="184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EAE39-DA4A-72DC-D735-5AA331F4771F}"/>
              </a:ext>
            </a:extLst>
          </p:cNvPr>
          <p:cNvSpPr/>
          <p:nvPr/>
        </p:nvSpPr>
        <p:spPr>
          <a:xfrm>
            <a:off x="359922" y="6601637"/>
            <a:ext cx="165371" cy="18492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C9B2B7-8563-C40E-6611-B19C7BBAE901}"/>
              </a:ext>
            </a:extLst>
          </p:cNvPr>
          <p:cNvSpPr txBox="1"/>
          <p:nvPr/>
        </p:nvSpPr>
        <p:spPr>
          <a:xfrm>
            <a:off x="470547" y="6112431"/>
            <a:ext cx="4445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: Available in User Objects collected earlier</a:t>
            </a:r>
          </a:p>
          <a:p>
            <a:r>
              <a:rPr lang="en-US" sz="1400" dirty="0"/>
              <a:t>: Added by Ali </a:t>
            </a:r>
            <a:r>
              <a:rPr lang="en-US" sz="1400" dirty="0" err="1"/>
              <a:t>Hürriyetoğlu</a:t>
            </a:r>
            <a:endParaRPr lang="en-US" sz="1400" dirty="0"/>
          </a:p>
          <a:p>
            <a:r>
              <a:rPr lang="en-US" sz="1400" dirty="0"/>
              <a:t>: Added metadata</a:t>
            </a:r>
          </a:p>
        </p:txBody>
      </p:sp>
    </p:spTree>
    <p:extLst>
      <p:ext uri="{BB962C8B-B14F-4D97-AF65-F5344CB8AC3E}">
        <p14:creationId xmlns:p14="http://schemas.microsoft.com/office/powerpoint/2010/main" val="31512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7244-7B1C-8B35-5C25-623CE1CB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52" y="111608"/>
            <a:ext cx="10515600" cy="1325563"/>
          </a:xfrm>
        </p:spPr>
        <p:txBody>
          <a:bodyPr/>
          <a:lstStyle/>
          <a:p>
            <a:r>
              <a:rPr lang="en-US" b="1" dirty="0"/>
              <a:t>User Statistics –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CE7696-5D74-7E5D-E595-BFABD45B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" y="1116242"/>
            <a:ext cx="4941634" cy="574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E00574-48EC-CCE0-0DD3-83F55C495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958" y="1921342"/>
            <a:ext cx="1774050" cy="4509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6A0D2-9458-A7F8-954E-08479CDE4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08" y="2088489"/>
            <a:ext cx="1761145" cy="4341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47009F-21BE-8F2E-794C-0D1842157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8153" y="2088488"/>
            <a:ext cx="1772203" cy="43418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831C5F-BB6C-71AB-F419-86768B76E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0356" y="2088488"/>
            <a:ext cx="1529441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51E6-440F-1FE4-A0EA-6DC6FE55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Statistics – Gender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3552D6-D1C0-9929-6471-72A4E658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3" y="1339720"/>
            <a:ext cx="5769111" cy="551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91B8F9-33AC-DF60-692E-E220F667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97" y="3011737"/>
            <a:ext cx="3707860" cy="19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Tweet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C9B42-2A0F-349B-9A63-63805DF4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37" y="1468877"/>
            <a:ext cx="5443467" cy="538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46E05-F246-169F-BAB7-186DA813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910" y="2397994"/>
            <a:ext cx="3845658" cy="35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538B5-2C97-8E1E-B171-4C09DC32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18" y="1640443"/>
            <a:ext cx="5020182" cy="521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4D161-FEE9-B5B7-A4AD-C41522BF5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425" y="1640443"/>
            <a:ext cx="1981661" cy="50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337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Twitter Data Report</vt:lpstr>
      <vt:lpstr>Metadata Statistics</vt:lpstr>
      <vt:lpstr>Data Fields</vt:lpstr>
      <vt:lpstr>User Statistics – Location</vt:lpstr>
      <vt:lpstr>User Statistics – Gender</vt:lpstr>
      <vt:lpstr>Tweet Statistics – Tweet Counts by Tweet Type</vt:lpstr>
      <vt:lpstr>Tweet Statistics – Tweet Counts by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Report</dc:title>
  <dc:creator>Melih Can Yardı</dc:creator>
  <cp:lastModifiedBy>Melih Can Yardı</cp:lastModifiedBy>
  <cp:revision>13</cp:revision>
  <dcterms:created xsi:type="dcterms:W3CDTF">2022-05-09T11:54:38Z</dcterms:created>
  <dcterms:modified xsi:type="dcterms:W3CDTF">2022-06-14T05:42:36Z</dcterms:modified>
</cp:coreProperties>
</file>